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3.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38"/>
  </p:notesMasterIdLst>
  <p:sldIdLst>
    <p:sldId id="256" r:id="rId2"/>
    <p:sldId id="257" r:id="rId3"/>
    <p:sldId id="258" r:id="rId4"/>
    <p:sldId id="281" r:id="rId5"/>
    <p:sldId id="259" r:id="rId6"/>
    <p:sldId id="260" r:id="rId7"/>
    <p:sldId id="265" r:id="rId8"/>
    <p:sldId id="262" r:id="rId9"/>
    <p:sldId id="263" r:id="rId10"/>
    <p:sldId id="264" r:id="rId11"/>
    <p:sldId id="261" r:id="rId12"/>
    <p:sldId id="267" r:id="rId13"/>
    <p:sldId id="268" r:id="rId14"/>
    <p:sldId id="270" r:id="rId15"/>
    <p:sldId id="273" r:id="rId16"/>
    <p:sldId id="275" r:id="rId17"/>
    <p:sldId id="283" r:id="rId18"/>
    <p:sldId id="284" r:id="rId19"/>
    <p:sldId id="282" r:id="rId20"/>
    <p:sldId id="274" r:id="rId21"/>
    <p:sldId id="279" r:id="rId22"/>
    <p:sldId id="272" r:id="rId23"/>
    <p:sldId id="269" r:id="rId24"/>
    <p:sldId id="271" r:id="rId25"/>
    <p:sldId id="276" r:id="rId26"/>
    <p:sldId id="277" r:id="rId27"/>
    <p:sldId id="280" r:id="rId28"/>
    <p:sldId id="285" r:id="rId29"/>
    <p:sldId id="287" r:id="rId30"/>
    <p:sldId id="286" r:id="rId31"/>
    <p:sldId id="291" r:id="rId32"/>
    <p:sldId id="288" r:id="rId33"/>
    <p:sldId id="292" r:id="rId34"/>
    <p:sldId id="289" r:id="rId35"/>
    <p:sldId id="293" r:id="rId36"/>
    <p:sldId id="29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00DEB9-1F70-F06E-C83A-3A833FC5897C}" v="418" dt="2022-04-25T16:30:45.800"/>
    <p1510:client id="{2181B8D7-DC01-89CA-2D1D-23C189E1BCFD}" v="445" dt="2022-04-25T20:04:54.810"/>
    <p1510:client id="{604789B0-A044-464A-86C5-75705C7E4456}" v="232" dt="2022-04-25T04:57:29.424"/>
    <p1510:client id="{85FB99E2-45BF-B2CD-14A6-C97CB4F82C96}" v="31" dt="2022-04-25T17:16:40.478"/>
    <p1510:client id="{AACA4858-61B8-F353-4CDC-36435585611B}" v="14" dt="2022-04-25T15:56:36.114"/>
    <p1510:client id="{B2CB5163-421A-0178-0B57-464AF3C38DFD}" v="18" dt="2022-04-25T16:09:32.231"/>
    <p1510:client id="{C183A22E-B942-56AC-5E0A-EFCE8719CB9A}" v="290" dt="2022-04-25T21:30:47.030"/>
    <p1510:client id="{DE570BD5-C256-28FF-DF2B-ACCD09FCDD12}" v="66" dt="2022-04-25T18:20:25.115"/>
    <p1510:client id="{E72CB084-2C3E-E2EE-FACE-9B1F40832C63}" v="53" dt="2022-04-25T21:25:55.678"/>
    <p1510:client id="{F89E7F19-667A-0A38-C5D0-F59E0272DC9C}" v="9" dt="2022-04-25T18:53:02.9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91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5T13:56:20.778"/>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5T13:56:33.366"/>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5T19:38:25.787"/>
    </inkml:context>
    <inkml:brush xml:id="br0">
      <inkml:brushProperty name="width" value="0.1" units="cm"/>
      <inkml:brushProperty name="height" value="0.1" units="cm"/>
      <inkml:brushProperty name="color" value="#FFFFFF"/>
    </inkml:brush>
  </inkml:definitions>
  <inkml:trace contextRef="#ctx0" brushRef="#br0">1 0 128,'0'6'0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AFA5B6-07FC-434C-882C-52E4884D4D2B}" type="datetimeFigureOut">
              <a:t>4/25/2022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8CA7BB-40F2-441D-9955-923FA145857F}" type="slidenum">
              <a:t>‹#›</a:t>
            </a:fld>
            <a:endParaRPr lang="en-US"/>
          </a:p>
        </p:txBody>
      </p:sp>
    </p:spTree>
    <p:extLst>
      <p:ext uri="{BB962C8B-B14F-4D97-AF65-F5344CB8AC3E}">
        <p14:creationId xmlns:p14="http://schemas.microsoft.com/office/powerpoint/2010/main" val="2838916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cloudflare.com/learning/ssl/what-is-a-cryptographic-key/"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cloudflare.com/learning/ssl/transport-layer-security-tls/"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www.cloudflare.com/learning/ssl/what-is-ss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process of hiding a secret message in an audio file is much more difficult to be extracted compared to others steganography techniques cause of being invisible.</a:t>
            </a:r>
          </a:p>
        </p:txBody>
      </p:sp>
      <p:sp>
        <p:nvSpPr>
          <p:cNvPr id="4" name="Slide Number Placeholder 3"/>
          <p:cNvSpPr>
            <a:spLocks noGrp="1"/>
          </p:cNvSpPr>
          <p:nvPr>
            <p:ph type="sldNum" sz="quarter" idx="5"/>
          </p:nvPr>
        </p:nvSpPr>
        <p:spPr/>
        <p:txBody>
          <a:bodyPr/>
          <a:lstStyle/>
          <a:p>
            <a:fld id="{2A8CA7BB-40F2-441D-9955-923FA145857F}" type="slidenum">
              <a:rPr lang="en-US"/>
              <a:t>4</a:t>
            </a:fld>
            <a:endParaRPr lang="en-US"/>
          </a:p>
        </p:txBody>
      </p:sp>
    </p:spTree>
    <p:extLst>
      <p:ext uri="{BB962C8B-B14F-4D97-AF65-F5344CB8AC3E}">
        <p14:creationId xmlns:p14="http://schemas.microsoft.com/office/powerpoint/2010/main" val="4109771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Encryption is a way of scrambling data so that only authorized parties can understand the information. In technical terms, it is the process of converting human-readable plaintext to incomprehensible text, also known as ciphertext. In simpler terms, encryption takes readable data and alters it so that it appears random. Encryption requires the use of a </a:t>
            </a:r>
            <a:r>
              <a:rPr lang="en-US">
                <a:hlinkClick r:id="rId3"/>
              </a:rPr>
              <a:t>cryptographic key</a:t>
            </a:r>
            <a:r>
              <a:rPr lang="en-US"/>
              <a:t>: a set of mathematical values that both the sender and the recipient of an encrypted message agree on.</a:t>
            </a:r>
          </a:p>
        </p:txBody>
      </p:sp>
      <p:sp>
        <p:nvSpPr>
          <p:cNvPr id="4" name="Slide Number Placeholder 3"/>
          <p:cNvSpPr>
            <a:spLocks noGrp="1"/>
          </p:cNvSpPr>
          <p:nvPr>
            <p:ph type="sldNum" sz="quarter" idx="5"/>
          </p:nvPr>
        </p:nvSpPr>
        <p:spPr/>
        <p:txBody>
          <a:bodyPr/>
          <a:lstStyle/>
          <a:p>
            <a:fld id="{2A8CA7BB-40F2-441D-9955-923FA145857F}" type="slidenum">
              <a:t>6</a:t>
            </a:fld>
            <a:endParaRPr lang="en-US"/>
          </a:p>
        </p:txBody>
      </p:sp>
    </p:spTree>
    <p:extLst>
      <p:ext uri="{BB962C8B-B14F-4D97-AF65-F5344CB8AC3E}">
        <p14:creationId xmlns:p14="http://schemas.microsoft.com/office/powerpoint/2010/main" val="2013398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1000"/>
              </a:spcBef>
              <a:buFont typeface="Arial"/>
              <a:buChar char="•"/>
            </a:pPr>
            <a:r>
              <a:rPr lang="en-US"/>
              <a:t>Privacy: encryption ensures that only the intended receiver or the rightful data owner may read messages or data at rest. This protects sensitive data from being intercepted and read by attackers, ad networks, Internet service providers, and, in certain situations, governments.</a:t>
            </a:r>
          </a:p>
          <a:p>
            <a:pPr marL="285750" indent="-285750">
              <a:spcBef>
                <a:spcPts val="1000"/>
              </a:spcBef>
              <a:buFont typeface="Arial"/>
              <a:buChar char="•"/>
            </a:pPr>
            <a:endParaRPr lang="en-US"/>
          </a:p>
          <a:p>
            <a:pPr marL="285750" indent="-285750">
              <a:spcBef>
                <a:spcPts val="1000"/>
              </a:spcBef>
              <a:buFont typeface="Arial"/>
              <a:buChar char="•"/>
            </a:pPr>
            <a:r>
              <a:rPr lang="en-US"/>
              <a:t>Security: Whether the data is in transit or at rest, encryption helps prevent data breaches. The data on a business device that has been lost or stolen and whose hard disc has been appropriately encrypted will remain safe. Encrypted communications, on the other hand, allow communicative parties to transmit sensitive material without it being leaked.</a:t>
            </a:r>
            <a:endParaRPr lang="en-US">
              <a:cs typeface="Calibri"/>
            </a:endParaRPr>
          </a:p>
          <a:p>
            <a:pPr marL="171450" indent="-171450">
              <a:lnSpc>
                <a:spcPct val="110000"/>
              </a:lnSpc>
              <a:spcBef>
                <a:spcPts val="1000"/>
              </a:spcBef>
              <a:buFont typeface="Arial"/>
              <a:buChar char="•"/>
            </a:pPr>
            <a:r>
              <a:rPr lang="en-US"/>
              <a:t>Data integrity: encryption also aids in the prevention of harmful activities such as on-path attacks. When data is sent over the Internet, encryption (together with additional integrity safeguards) ensures that the data received by the receiver has not been tampered with along the way.</a:t>
            </a:r>
          </a:p>
          <a:p>
            <a:pPr marL="171450" indent="-171450">
              <a:lnSpc>
                <a:spcPct val="110000"/>
              </a:lnSpc>
              <a:spcBef>
                <a:spcPts val="1000"/>
              </a:spcBef>
              <a:buFont typeface="Arial"/>
              <a:buChar char="•"/>
            </a:pPr>
            <a:endParaRPr lang="en-US"/>
          </a:p>
          <a:p>
            <a:pPr marL="171450" indent="-171450">
              <a:lnSpc>
                <a:spcPct val="110000"/>
              </a:lnSpc>
              <a:spcBef>
                <a:spcPts val="1000"/>
              </a:spcBef>
              <a:buFont typeface="Arial"/>
              <a:buChar char="•"/>
            </a:pPr>
            <a:r>
              <a:rPr lang="en-US"/>
              <a:t>Authentication: Public key encryption may be used to prove that the owner of a website possesses the private key mentioned in the website's TLS certificate, among other things. This ensures that visitors are linked to the correct website (for more information, see What is public key encryption?).</a:t>
            </a:r>
          </a:p>
          <a:p>
            <a:pPr marL="171450" indent="-171450">
              <a:lnSpc>
                <a:spcPct val="110000"/>
              </a:lnSpc>
              <a:spcBef>
                <a:spcPts val="1000"/>
              </a:spcBef>
              <a:buFont typeface="Arial"/>
              <a:buChar char="•"/>
            </a:pPr>
            <a:endParaRPr lang="en-US"/>
          </a:p>
          <a:p>
            <a:pPr marL="171450" indent="-171450">
              <a:lnSpc>
                <a:spcPct val="110000"/>
              </a:lnSpc>
              <a:spcBef>
                <a:spcPts val="1000"/>
              </a:spcBef>
              <a:buFont typeface="Arial"/>
              <a:buChar char="•"/>
            </a:pPr>
            <a:endParaRPr lang="en-US"/>
          </a:p>
          <a:p>
            <a:pPr marL="285750" indent="-285750">
              <a:spcBef>
                <a:spcPts val="1000"/>
              </a:spcBef>
              <a:buFont typeface="Arial"/>
              <a:buChar char="•"/>
            </a:pPr>
            <a:endParaRPr lang="en-US">
              <a:cs typeface="Calibri"/>
            </a:endParaRPr>
          </a:p>
        </p:txBody>
      </p:sp>
      <p:sp>
        <p:nvSpPr>
          <p:cNvPr id="4" name="Slide Number Placeholder 3"/>
          <p:cNvSpPr>
            <a:spLocks noGrp="1"/>
          </p:cNvSpPr>
          <p:nvPr>
            <p:ph type="sldNum" sz="quarter" idx="5"/>
          </p:nvPr>
        </p:nvSpPr>
        <p:spPr/>
        <p:txBody>
          <a:bodyPr/>
          <a:lstStyle/>
          <a:p>
            <a:fld id="{2A8CA7BB-40F2-441D-9955-923FA145857F}" type="slidenum">
              <a:rPr lang="en-US"/>
              <a:t>7</a:t>
            </a:fld>
            <a:endParaRPr lang="en-US"/>
          </a:p>
        </p:txBody>
      </p:sp>
    </p:spTree>
    <p:extLst>
      <p:ext uri="{BB962C8B-B14F-4D97-AF65-F5344CB8AC3E}">
        <p14:creationId xmlns:p14="http://schemas.microsoft.com/office/powerpoint/2010/main" val="2753889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symmetric encryption, there is only one key, and all communicating parties use the same (secret) key for both encryption and decryption. In asymmetric, or public key, encryption, there are two keys: one key is used for encryption, and a different key is used for decryption. The decryption key is kept private (hence the "private key" name), while the encryption key is shared publicly, for anyone to use (hence the "public key" name). Asymmetric encryption is a foundational technology for </a:t>
            </a:r>
            <a:r>
              <a:rPr lang="en-US">
                <a:hlinkClick r:id="rId3"/>
              </a:rPr>
              <a:t>TLS</a:t>
            </a:r>
            <a:r>
              <a:rPr lang="en-US"/>
              <a:t> (often called </a:t>
            </a:r>
            <a:r>
              <a:rPr lang="en-US">
                <a:hlinkClick r:id="rId4"/>
              </a:rPr>
              <a:t>SSL</a:t>
            </a:r>
            <a:r>
              <a:rPr lang="en-US"/>
              <a:t>).</a:t>
            </a:r>
          </a:p>
        </p:txBody>
      </p:sp>
      <p:sp>
        <p:nvSpPr>
          <p:cNvPr id="4" name="Slide Number Placeholder 3"/>
          <p:cNvSpPr>
            <a:spLocks noGrp="1"/>
          </p:cNvSpPr>
          <p:nvPr>
            <p:ph type="sldNum" sz="quarter" idx="5"/>
          </p:nvPr>
        </p:nvSpPr>
        <p:spPr/>
        <p:txBody>
          <a:bodyPr/>
          <a:lstStyle/>
          <a:p>
            <a:fld id="{2A8CA7BB-40F2-441D-9955-923FA145857F}" type="slidenum">
              <a:t>8</a:t>
            </a:fld>
            <a:endParaRPr lang="en-US"/>
          </a:p>
        </p:txBody>
      </p:sp>
    </p:spTree>
    <p:extLst>
      <p:ext uri="{BB962C8B-B14F-4D97-AF65-F5344CB8AC3E}">
        <p14:creationId xmlns:p14="http://schemas.microsoft.com/office/powerpoint/2010/main" val="604100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encryption key will be used by an algorithm to modify the data in a predictable fashion, such that even though the encrypted data appears random, it can be decrypted using the decryption key.</a:t>
            </a:r>
          </a:p>
        </p:txBody>
      </p:sp>
      <p:sp>
        <p:nvSpPr>
          <p:cNvPr id="4" name="Slide Number Placeholder 3"/>
          <p:cNvSpPr>
            <a:spLocks noGrp="1"/>
          </p:cNvSpPr>
          <p:nvPr>
            <p:ph type="sldNum" sz="quarter" idx="5"/>
          </p:nvPr>
        </p:nvSpPr>
        <p:spPr/>
        <p:txBody>
          <a:bodyPr/>
          <a:lstStyle/>
          <a:p>
            <a:fld id="{2A8CA7BB-40F2-441D-9955-923FA145857F}" type="slidenum">
              <a:t>11</a:t>
            </a:fld>
            <a:endParaRPr lang="en-US"/>
          </a:p>
        </p:txBody>
      </p:sp>
    </p:spTree>
    <p:extLst>
      <p:ext uri="{BB962C8B-B14F-4D97-AF65-F5344CB8AC3E}">
        <p14:creationId xmlns:p14="http://schemas.microsoft.com/office/powerpoint/2010/main" val="1634954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mode uses the value of a counter as an IV. It uses the counter to be encrypted every time instead of the IV.</a:t>
            </a:r>
          </a:p>
          <a:p>
            <a:r>
              <a:rPr lang="en-US"/>
              <a:t>This mode has two strengths, including encryption/decryption parallelization, and noise in one block does not affect other blocks.</a:t>
            </a:r>
          </a:p>
          <a:p>
            <a:endParaRPr lang="en-US"/>
          </a:p>
          <a:p>
            <a:endParaRPr lang="en-US">
              <a:cs typeface="Calibri"/>
            </a:endParaRPr>
          </a:p>
        </p:txBody>
      </p:sp>
      <p:sp>
        <p:nvSpPr>
          <p:cNvPr id="4" name="Slide Number Placeholder 3"/>
          <p:cNvSpPr>
            <a:spLocks noGrp="1"/>
          </p:cNvSpPr>
          <p:nvPr>
            <p:ph type="sldNum" sz="quarter" idx="5"/>
          </p:nvPr>
        </p:nvSpPr>
        <p:spPr/>
        <p:txBody>
          <a:bodyPr/>
          <a:lstStyle/>
          <a:p>
            <a:fld id="{2A8CA7BB-40F2-441D-9955-923FA145857F}" type="slidenum">
              <a:rPr lang="en-US"/>
              <a:t>17</a:t>
            </a:fld>
            <a:endParaRPr lang="en-US"/>
          </a:p>
        </p:txBody>
      </p:sp>
    </p:spTree>
    <p:extLst>
      <p:ext uri="{BB962C8B-B14F-4D97-AF65-F5344CB8AC3E}">
        <p14:creationId xmlns:p14="http://schemas.microsoft.com/office/powerpoint/2010/main" val="842280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2A8CA7BB-40F2-441D-9955-923FA145857F}" type="slidenum">
              <a:rPr lang="en-US"/>
              <a:t>19</a:t>
            </a:fld>
            <a:endParaRPr lang="en-US"/>
          </a:p>
        </p:txBody>
      </p:sp>
    </p:spTree>
    <p:extLst>
      <p:ext uri="{BB962C8B-B14F-4D97-AF65-F5344CB8AC3E}">
        <p14:creationId xmlns:p14="http://schemas.microsoft.com/office/powerpoint/2010/main" val="2602664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4/25/2022</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160460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4/25/2022</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119197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4/25/2022</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121945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4/25/2022</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75939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4/25/2022</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99768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4/25/2022</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4750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4/25/2022</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2555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4/25/2022</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61859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4/25/2022</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55795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4/25/2022</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9948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4/25/2022</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494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4/25/2022</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3143793859"/>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17" r:id="rId6"/>
    <p:sldLayoutId id="2147483713" r:id="rId7"/>
    <p:sldLayoutId id="2147483714" r:id="rId8"/>
    <p:sldLayoutId id="2147483715" r:id="rId9"/>
    <p:sldLayoutId id="2147483716" r:id="rId10"/>
    <p:sldLayoutId id="2147483718"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FA5B9DB-0BF9-4260-A97B-936524F96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he sky with some storm clouds">
            <a:extLst>
              <a:ext uri="{FF2B5EF4-FFF2-40B4-BE49-F238E27FC236}">
                <a16:creationId xmlns:a16="http://schemas.microsoft.com/office/drawing/2014/main" id="{A4E0D59D-44F6-00FA-E322-8A17EFC130B6}"/>
              </a:ext>
            </a:extLst>
          </p:cNvPr>
          <p:cNvPicPr>
            <a:picLocks noChangeAspect="1"/>
          </p:cNvPicPr>
          <p:nvPr/>
        </p:nvPicPr>
        <p:blipFill rotWithShape="1">
          <a:blip r:embed="rId2">
            <a:alphaModFix amt="50000"/>
          </a:blip>
          <a:srcRect t="15728" r="-2" b="-2"/>
          <a:stretch/>
        </p:blipFill>
        <p:spPr>
          <a:xfrm>
            <a:off x="20" y="10"/>
            <a:ext cx="12191979" cy="6857990"/>
          </a:xfrm>
          <a:prstGeom prst="rect">
            <a:avLst/>
          </a:prstGeom>
        </p:spPr>
      </p:pic>
      <p:sp>
        <p:nvSpPr>
          <p:cNvPr id="11" name="Freeform: Shape 10">
            <a:extLst>
              <a:ext uri="{FF2B5EF4-FFF2-40B4-BE49-F238E27FC236}">
                <a16:creationId xmlns:a16="http://schemas.microsoft.com/office/drawing/2014/main" id="{59824785-89B4-4433-955A-F2C847B15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859" y="614291"/>
            <a:ext cx="10577516" cy="5566372"/>
          </a:xfrm>
          <a:custGeom>
            <a:avLst/>
            <a:gdLst>
              <a:gd name="connsiteX0" fmla="*/ 2871593 w 10577516"/>
              <a:gd name="connsiteY0" fmla="*/ 5218333 h 5566372"/>
              <a:gd name="connsiteX1" fmla="*/ 3890441 w 10577516"/>
              <a:gd name="connsiteY1" fmla="*/ 5441298 h 5566372"/>
              <a:gd name="connsiteX2" fmla="*/ 4931282 w 10577516"/>
              <a:gd name="connsiteY2" fmla="*/ 5506891 h 5566372"/>
              <a:gd name="connsiteX3" fmla="*/ 2871593 w 10577516"/>
              <a:gd name="connsiteY3" fmla="*/ 5218333 h 5566372"/>
              <a:gd name="connsiteX4" fmla="*/ 4720395 w 10577516"/>
              <a:gd name="connsiteY4" fmla="*/ 128662 h 5566372"/>
              <a:gd name="connsiteX5" fmla="*/ 3554723 w 10577516"/>
              <a:gd name="connsiteY5" fmla="*/ 250059 h 5566372"/>
              <a:gd name="connsiteX6" fmla="*/ 2497230 w 10577516"/>
              <a:gd name="connsiteY6" fmla="*/ 530354 h 5566372"/>
              <a:gd name="connsiteX7" fmla="*/ 2960194 w 10577516"/>
              <a:gd name="connsiteY7" fmla="*/ 403237 h 5566372"/>
              <a:gd name="connsiteX8" fmla="*/ 3980314 w 10577516"/>
              <a:gd name="connsiteY8" fmla="*/ 212560 h 5566372"/>
              <a:gd name="connsiteX9" fmla="*/ 4677428 w 10577516"/>
              <a:gd name="connsiteY9" fmla="*/ 139593 h 5566372"/>
              <a:gd name="connsiteX10" fmla="*/ 4760675 w 10577516"/>
              <a:gd name="connsiteY10" fmla="*/ 134906 h 5566372"/>
              <a:gd name="connsiteX11" fmla="*/ 4792997 w 10577516"/>
              <a:gd name="connsiteY11" fmla="*/ 130123 h 5566372"/>
              <a:gd name="connsiteX12" fmla="*/ 4798006 w 10577516"/>
              <a:gd name="connsiteY12" fmla="*/ 130828 h 5566372"/>
              <a:gd name="connsiteX13" fmla="*/ 4798006 w 10577516"/>
              <a:gd name="connsiteY13" fmla="*/ 129381 h 5566372"/>
              <a:gd name="connsiteX14" fmla="*/ 4792997 w 10577516"/>
              <a:gd name="connsiteY14" fmla="*/ 130123 h 5566372"/>
              <a:gd name="connsiteX15" fmla="*/ 4788863 w 10577516"/>
              <a:gd name="connsiteY15" fmla="*/ 129541 h 5566372"/>
              <a:gd name="connsiteX16" fmla="*/ 4720395 w 10577516"/>
              <a:gd name="connsiteY16" fmla="*/ 128662 h 5566372"/>
              <a:gd name="connsiteX17" fmla="*/ 6438297 w 10577516"/>
              <a:gd name="connsiteY17" fmla="*/ 19 h 5566372"/>
              <a:gd name="connsiteX18" fmla="*/ 7523724 w 10577516"/>
              <a:gd name="connsiteY18" fmla="*/ 104129 h 5566372"/>
              <a:gd name="connsiteX19" fmla="*/ 8525668 w 10577516"/>
              <a:gd name="connsiteY19" fmla="*/ 421922 h 5566372"/>
              <a:gd name="connsiteX20" fmla="*/ 9518204 w 10577516"/>
              <a:gd name="connsiteY20" fmla="*/ 1055605 h 5566372"/>
              <a:gd name="connsiteX21" fmla="*/ 10008242 w 10577516"/>
              <a:gd name="connsiteY21" fmla="*/ 1589500 h 5566372"/>
              <a:gd name="connsiteX22" fmla="*/ 10325274 w 10577516"/>
              <a:gd name="connsiteY22" fmla="*/ 2051574 h 5566372"/>
              <a:gd name="connsiteX23" fmla="*/ 10565908 w 10577516"/>
              <a:gd name="connsiteY23" fmla="*/ 2649028 h 5566372"/>
              <a:gd name="connsiteX24" fmla="*/ 10542137 w 10577516"/>
              <a:gd name="connsiteY24" fmla="*/ 2966823 h 5566372"/>
              <a:gd name="connsiteX25" fmla="*/ 10513789 w 10577516"/>
              <a:gd name="connsiteY25" fmla="*/ 3066355 h 5566372"/>
              <a:gd name="connsiteX26" fmla="*/ 10417308 w 10577516"/>
              <a:gd name="connsiteY26" fmla="*/ 3369150 h 5566372"/>
              <a:gd name="connsiteX27" fmla="*/ 9794430 w 10577516"/>
              <a:gd name="connsiteY27" fmla="*/ 4220840 h 5566372"/>
              <a:gd name="connsiteX28" fmla="*/ 8719522 w 10577516"/>
              <a:gd name="connsiteY28" fmla="*/ 4888463 h 5566372"/>
              <a:gd name="connsiteX29" fmla="*/ 7693808 w 10577516"/>
              <a:gd name="connsiteY29" fmla="*/ 5234223 h 5566372"/>
              <a:gd name="connsiteX30" fmla="*/ 7092669 w 10577516"/>
              <a:gd name="connsiteY30" fmla="*/ 5363248 h 5566372"/>
              <a:gd name="connsiteX31" fmla="*/ 6240978 w 10577516"/>
              <a:gd name="connsiteY31" fmla="*/ 5507272 h 5566372"/>
              <a:gd name="connsiteX32" fmla="*/ 5462508 w 10577516"/>
              <a:gd name="connsiteY32" fmla="*/ 5559010 h 5566372"/>
              <a:gd name="connsiteX33" fmla="*/ 4386329 w 10577516"/>
              <a:gd name="connsiteY33" fmla="*/ 5548839 h 5566372"/>
              <a:gd name="connsiteX34" fmla="*/ 3501461 w 10577516"/>
              <a:gd name="connsiteY34" fmla="*/ 5432782 h 5566372"/>
              <a:gd name="connsiteX35" fmla="*/ 2624348 w 10577516"/>
              <a:gd name="connsiteY35" fmla="*/ 5200409 h 5566372"/>
              <a:gd name="connsiteX36" fmla="*/ 2221385 w 10577516"/>
              <a:gd name="connsiteY36" fmla="*/ 5053589 h 5566372"/>
              <a:gd name="connsiteX37" fmla="*/ 1173934 w 10577516"/>
              <a:gd name="connsiteY37" fmla="*/ 4636388 h 5566372"/>
              <a:gd name="connsiteX38" fmla="*/ 438176 w 10577516"/>
              <a:gd name="connsiteY38" fmla="*/ 4080883 h 5566372"/>
              <a:gd name="connsiteX39" fmla="*/ 18687 w 10577516"/>
              <a:gd name="connsiteY39" fmla="*/ 2942161 h 5566372"/>
              <a:gd name="connsiteX40" fmla="*/ 0 w 10577516"/>
              <a:gd name="connsiteY40" fmla="*/ 2832713 h 5566372"/>
              <a:gd name="connsiteX41" fmla="*/ 0 w 10577516"/>
              <a:gd name="connsiteY41" fmla="*/ 2747290 h 5566372"/>
              <a:gd name="connsiteX42" fmla="*/ 14746 w 10577516"/>
              <a:gd name="connsiteY42" fmla="*/ 2661993 h 5566372"/>
              <a:gd name="connsiteX43" fmla="*/ 292753 w 10577516"/>
              <a:gd name="connsiteY43" fmla="*/ 1968947 h 5566372"/>
              <a:gd name="connsiteX44" fmla="*/ 923893 w 10577516"/>
              <a:gd name="connsiteY44" fmla="*/ 1299417 h 5566372"/>
              <a:gd name="connsiteX45" fmla="*/ 2035538 w 10577516"/>
              <a:gd name="connsiteY45" fmla="*/ 648828 h 5566372"/>
              <a:gd name="connsiteX46" fmla="*/ 3545571 w 10577516"/>
              <a:gd name="connsiteY46" fmla="*/ 196289 h 5566372"/>
              <a:gd name="connsiteX47" fmla="*/ 5211705 w 10577516"/>
              <a:gd name="connsiteY47" fmla="*/ 78323 h 5566372"/>
              <a:gd name="connsiteX48" fmla="*/ 5467720 w 10577516"/>
              <a:gd name="connsiteY48" fmla="*/ 77052 h 5566372"/>
              <a:gd name="connsiteX49" fmla="*/ 6073564 w 10577516"/>
              <a:gd name="connsiteY49" fmla="*/ 11840 h 5566372"/>
              <a:gd name="connsiteX50" fmla="*/ 6438297 w 10577516"/>
              <a:gd name="connsiteY50" fmla="*/ 19 h 55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77516" h="5566372">
                <a:moveTo>
                  <a:pt x="2871593" y="5218333"/>
                </a:moveTo>
                <a:cubicBezTo>
                  <a:pt x="2990956" y="5269180"/>
                  <a:pt x="3517223" y="5383586"/>
                  <a:pt x="3890441" y="5441298"/>
                </a:cubicBezTo>
                <a:cubicBezTo>
                  <a:pt x="4162855" y="5483248"/>
                  <a:pt x="4828063" y="5526341"/>
                  <a:pt x="4931282" y="5506891"/>
                </a:cubicBezTo>
                <a:cubicBezTo>
                  <a:pt x="4236330" y="5449560"/>
                  <a:pt x="3552816" y="5364900"/>
                  <a:pt x="2871593" y="5218333"/>
                </a:cubicBezTo>
                <a:close/>
                <a:moveTo>
                  <a:pt x="4720395" y="128662"/>
                </a:moveTo>
                <a:cubicBezTo>
                  <a:pt x="4329266" y="138551"/>
                  <a:pt x="3939509" y="179153"/>
                  <a:pt x="3554723" y="250059"/>
                </a:cubicBezTo>
                <a:cubicBezTo>
                  <a:pt x="3195336" y="315207"/>
                  <a:pt x="2841707" y="408943"/>
                  <a:pt x="2497230" y="530354"/>
                </a:cubicBezTo>
                <a:cubicBezTo>
                  <a:pt x="2650917" y="485354"/>
                  <a:pt x="2804728" y="441372"/>
                  <a:pt x="2960194" y="403237"/>
                </a:cubicBezTo>
                <a:cubicBezTo>
                  <a:pt x="3296586" y="321538"/>
                  <a:pt x="3637121" y="257890"/>
                  <a:pt x="3980314" y="212560"/>
                </a:cubicBezTo>
                <a:cubicBezTo>
                  <a:pt x="4212050" y="181797"/>
                  <a:pt x="4444422" y="158280"/>
                  <a:pt x="4677428" y="139593"/>
                </a:cubicBezTo>
                <a:cubicBezTo>
                  <a:pt x="4704949" y="137369"/>
                  <a:pt x="4732915" y="137369"/>
                  <a:pt x="4760675" y="134906"/>
                </a:cubicBezTo>
                <a:lnTo>
                  <a:pt x="4792997" y="130123"/>
                </a:lnTo>
                <a:lnTo>
                  <a:pt x="4798006" y="130828"/>
                </a:lnTo>
                <a:lnTo>
                  <a:pt x="4798006" y="129381"/>
                </a:lnTo>
                <a:lnTo>
                  <a:pt x="4792997" y="130123"/>
                </a:lnTo>
                <a:lnTo>
                  <a:pt x="4788863" y="129541"/>
                </a:lnTo>
                <a:cubicBezTo>
                  <a:pt x="4766106" y="127801"/>
                  <a:pt x="4743237" y="127505"/>
                  <a:pt x="4720395" y="128662"/>
                </a:cubicBezTo>
                <a:close/>
                <a:moveTo>
                  <a:pt x="6438297" y="19"/>
                </a:moveTo>
                <a:cubicBezTo>
                  <a:pt x="6802322" y="-887"/>
                  <a:pt x="7164203" y="31671"/>
                  <a:pt x="7523724" y="104129"/>
                </a:cubicBezTo>
                <a:cubicBezTo>
                  <a:pt x="7868594" y="172060"/>
                  <a:pt x="8204694" y="278661"/>
                  <a:pt x="8525668" y="421922"/>
                </a:cubicBezTo>
                <a:cubicBezTo>
                  <a:pt x="8886414" y="582180"/>
                  <a:pt x="9221001" y="795802"/>
                  <a:pt x="9518204" y="1055605"/>
                </a:cubicBezTo>
                <a:cubicBezTo>
                  <a:pt x="9701176" y="1214502"/>
                  <a:pt x="9865578" y="1393612"/>
                  <a:pt x="10008242" y="1589500"/>
                </a:cubicBezTo>
                <a:cubicBezTo>
                  <a:pt x="10117308" y="1741190"/>
                  <a:pt x="10222982" y="1895218"/>
                  <a:pt x="10325274" y="2051574"/>
                </a:cubicBezTo>
                <a:cubicBezTo>
                  <a:pt x="10446215" y="2231789"/>
                  <a:pt x="10528180" y="2435291"/>
                  <a:pt x="10565908" y="2649028"/>
                </a:cubicBezTo>
                <a:cubicBezTo>
                  <a:pt x="10584595" y="2757459"/>
                  <a:pt x="10583451" y="2862839"/>
                  <a:pt x="10542137" y="2966823"/>
                </a:cubicBezTo>
                <a:cubicBezTo>
                  <a:pt x="10530023" y="2999186"/>
                  <a:pt x="10520540" y="3032466"/>
                  <a:pt x="10513789" y="3066355"/>
                </a:cubicBezTo>
                <a:cubicBezTo>
                  <a:pt x="10490298" y="3169843"/>
                  <a:pt x="10458023" y="3271142"/>
                  <a:pt x="10417308" y="3369150"/>
                </a:cubicBezTo>
                <a:cubicBezTo>
                  <a:pt x="10279257" y="3703851"/>
                  <a:pt x="10062140" y="3980714"/>
                  <a:pt x="9794430" y="4220840"/>
                </a:cubicBezTo>
                <a:cubicBezTo>
                  <a:pt x="9475364" y="4506346"/>
                  <a:pt x="9109391" y="4716599"/>
                  <a:pt x="8719522" y="4888463"/>
                </a:cubicBezTo>
                <a:cubicBezTo>
                  <a:pt x="8388126" y="5034394"/>
                  <a:pt x="8044526" y="5145368"/>
                  <a:pt x="7693808" y="5234223"/>
                </a:cubicBezTo>
                <a:cubicBezTo>
                  <a:pt x="7495123" y="5285070"/>
                  <a:pt x="7294022" y="5324223"/>
                  <a:pt x="7092669" y="5363248"/>
                </a:cubicBezTo>
                <a:cubicBezTo>
                  <a:pt x="6809577" y="5418035"/>
                  <a:pt x="6527120" y="5474730"/>
                  <a:pt x="6240978" y="5507272"/>
                </a:cubicBezTo>
                <a:cubicBezTo>
                  <a:pt x="5982166" y="5536509"/>
                  <a:pt x="5722845" y="5554814"/>
                  <a:pt x="5462508" y="5559010"/>
                </a:cubicBezTo>
                <a:cubicBezTo>
                  <a:pt x="5103782" y="5564730"/>
                  <a:pt x="4744928" y="5576298"/>
                  <a:pt x="4386329" y="5548839"/>
                </a:cubicBezTo>
                <a:cubicBezTo>
                  <a:pt x="4089394" y="5527103"/>
                  <a:pt x="3793960" y="5488344"/>
                  <a:pt x="3501461" y="5432782"/>
                </a:cubicBezTo>
                <a:cubicBezTo>
                  <a:pt x="3204247" y="5374930"/>
                  <a:pt x="2911229" y="5297299"/>
                  <a:pt x="2624348" y="5200409"/>
                </a:cubicBezTo>
                <a:cubicBezTo>
                  <a:pt x="2488841" y="5154775"/>
                  <a:pt x="2358417" y="5094775"/>
                  <a:pt x="2221385" y="5053589"/>
                </a:cubicBezTo>
                <a:cubicBezTo>
                  <a:pt x="1859988" y="4945157"/>
                  <a:pt x="1506856" y="4815878"/>
                  <a:pt x="1173934" y="4636388"/>
                </a:cubicBezTo>
                <a:cubicBezTo>
                  <a:pt x="900250" y="4488931"/>
                  <a:pt x="647539" y="4313508"/>
                  <a:pt x="438176" y="4080883"/>
                </a:cubicBezTo>
                <a:cubicBezTo>
                  <a:pt x="146695" y="3757114"/>
                  <a:pt x="3178" y="3378811"/>
                  <a:pt x="18687" y="2942161"/>
                </a:cubicBezTo>
                <a:cubicBezTo>
                  <a:pt x="19582" y="2904814"/>
                  <a:pt x="13236" y="2867645"/>
                  <a:pt x="0" y="2832713"/>
                </a:cubicBezTo>
                <a:lnTo>
                  <a:pt x="0" y="2747290"/>
                </a:lnTo>
                <a:cubicBezTo>
                  <a:pt x="13474" y="2720341"/>
                  <a:pt x="10296" y="2690468"/>
                  <a:pt x="14746" y="2661993"/>
                </a:cubicBezTo>
                <a:cubicBezTo>
                  <a:pt x="54533" y="2409665"/>
                  <a:pt x="152923" y="2181106"/>
                  <a:pt x="292753" y="1968947"/>
                </a:cubicBezTo>
                <a:cubicBezTo>
                  <a:pt x="464108" y="1708991"/>
                  <a:pt x="680970" y="1491747"/>
                  <a:pt x="923893" y="1299417"/>
                </a:cubicBezTo>
                <a:cubicBezTo>
                  <a:pt x="1263678" y="1030182"/>
                  <a:pt x="1638930" y="820945"/>
                  <a:pt x="2035538" y="648828"/>
                </a:cubicBezTo>
                <a:cubicBezTo>
                  <a:pt x="2521001" y="438575"/>
                  <a:pt x="3025660" y="291755"/>
                  <a:pt x="3545571" y="196289"/>
                </a:cubicBezTo>
                <a:cubicBezTo>
                  <a:pt x="4094899" y="95674"/>
                  <a:pt x="4653670" y="56116"/>
                  <a:pt x="5211705" y="78323"/>
                </a:cubicBezTo>
                <a:cubicBezTo>
                  <a:pt x="5297128" y="81756"/>
                  <a:pt x="5383313" y="88620"/>
                  <a:pt x="5467720" y="77052"/>
                </a:cubicBezTo>
                <a:cubicBezTo>
                  <a:pt x="5669076" y="49467"/>
                  <a:pt x="5870557" y="24299"/>
                  <a:pt x="6073564" y="11840"/>
                </a:cubicBezTo>
                <a:cubicBezTo>
                  <a:pt x="6195374" y="4340"/>
                  <a:pt x="6316955" y="320"/>
                  <a:pt x="6438297" y="19"/>
                </a:cubicBezTo>
                <a:close/>
              </a:path>
            </a:pathLst>
          </a:custGeom>
          <a:solidFill>
            <a:srgbClr val="C1988D"/>
          </a:solidFill>
          <a:ln w="9525" cap="flat">
            <a:noFill/>
            <a:prstDash val="solid"/>
            <a:miter/>
          </a:ln>
        </p:spPr>
        <p:txBody>
          <a:bodyPr rtlCol="0" anchor="ctr"/>
          <a:lstStyle/>
          <a:p>
            <a:endParaRPr lang="en-US"/>
          </a:p>
        </p:txBody>
      </p:sp>
      <p:sp>
        <p:nvSpPr>
          <p:cNvPr id="2" name="Title 1"/>
          <p:cNvSpPr>
            <a:spLocks noGrp="1"/>
          </p:cNvSpPr>
          <p:nvPr>
            <p:ph type="ctrTitle"/>
          </p:nvPr>
        </p:nvSpPr>
        <p:spPr>
          <a:xfrm>
            <a:off x="2066925" y="1731762"/>
            <a:ext cx="8058150" cy="2453841"/>
          </a:xfrm>
        </p:spPr>
        <p:txBody>
          <a:bodyPr>
            <a:normAutofit fontScale="90000"/>
          </a:bodyPr>
          <a:lstStyle/>
          <a:p>
            <a:pPr algn="ctr"/>
            <a:r>
              <a:rPr lang="en-US" sz="8800" b="1">
                <a:ea typeface="+mj-lt"/>
                <a:cs typeface="+mj-lt"/>
              </a:rPr>
              <a:t>Hybrid Text Encryption and Audio Steganography System</a:t>
            </a:r>
            <a:endParaRPr lang="en-US"/>
          </a:p>
        </p:txBody>
      </p:sp>
      <p:sp>
        <p:nvSpPr>
          <p:cNvPr id="3" name="Subtitle 2"/>
          <p:cNvSpPr>
            <a:spLocks noGrp="1"/>
          </p:cNvSpPr>
          <p:nvPr>
            <p:ph type="subTitle" idx="1"/>
          </p:nvPr>
        </p:nvSpPr>
        <p:spPr>
          <a:xfrm>
            <a:off x="3228975" y="4599432"/>
            <a:ext cx="5734051" cy="934593"/>
          </a:xfrm>
        </p:spPr>
        <p:txBody>
          <a:bodyPr vert="horz" lIns="91440" tIns="45720" rIns="91440" bIns="45720" rtlCol="0" anchor="t">
            <a:normAutofit fontScale="77500" lnSpcReduction="20000"/>
          </a:bodyPr>
          <a:lstStyle/>
          <a:p>
            <a:pPr algn="ctr"/>
            <a:r>
              <a:rPr lang="en-US" sz="3200" b="1">
                <a:ea typeface="+mn-lt"/>
                <a:cs typeface="+mn-lt"/>
              </a:rPr>
              <a:t>Supervised by</a:t>
            </a:r>
            <a:endParaRPr lang="en-US" sz="3200">
              <a:ea typeface="+mn-lt"/>
              <a:cs typeface="+mn-lt"/>
            </a:endParaRPr>
          </a:p>
          <a:p>
            <a:pPr algn="ctr"/>
            <a:r>
              <a:rPr lang="en-US" sz="3200">
                <a:ea typeface="+mn-lt"/>
                <a:cs typeface="+mn-lt"/>
              </a:rPr>
              <a:t>Dr. Sahar Hassan</a:t>
            </a:r>
            <a:endParaRPr lang="en-US"/>
          </a:p>
          <a:p>
            <a:pPr algn="ctr"/>
            <a:endParaRPr lang="en-US" sz="3200"/>
          </a:p>
        </p:txBody>
      </p:sp>
      <p:sp>
        <p:nvSpPr>
          <p:cNvPr id="13" name="Rectangle 6">
            <a:extLst>
              <a:ext uri="{FF2B5EF4-FFF2-40B4-BE49-F238E27FC236}">
                <a16:creationId xmlns:a16="http://schemas.microsoft.com/office/drawing/2014/main" id="{CB2E64D6-3AEB-4AFF-9475-E210F85E0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A6732D-D4BD-C8C8-E729-7CE4461EF558}"/>
              </a:ext>
            </a:extLst>
          </p:cNvPr>
          <p:cNvSpPr>
            <a:spLocks noGrp="1"/>
          </p:cNvSpPr>
          <p:nvPr>
            <p:ph type="title"/>
          </p:nvPr>
        </p:nvSpPr>
        <p:spPr>
          <a:xfrm>
            <a:off x="630936" y="639520"/>
            <a:ext cx="3429000" cy="1719072"/>
          </a:xfrm>
        </p:spPr>
        <p:txBody>
          <a:bodyPr anchor="b">
            <a:normAutofit/>
          </a:bodyPr>
          <a:lstStyle/>
          <a:p>
            <a:pPr>
              <a:lnSpc>
                <a:spcPct val="90000"/>
              </a:lnSpc>
            </a:pPr>
            <a:r>
              <a:rPr lang="en-US">
                <a:latin typeface="The Serif Hand Black"/>
                <a:cs typeface="Calibri"/>
              </a:rPr>
              <a:t>asymmetric encryption</a:t>
            </a:r>
            <a:endParaRPr lang="en-US">
              <a:latin typeface="The Serif Hand Black"/>
            </a:endParaRPr>
          </a:p>
        </p:txBody>
      </p:sp>
      <p:sp>
        <p:nvSpPr>
          <p:cNvPr id="48"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C1988D"/>
          </a:solidFill>
          <a:ln w="38100" cap="rnd">
            <a:solidFill>
              <a:srgbClr val="C1988D"/>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A95EFC0-5861-7DC6-1E5E-B0630D061A87}"/>
              </a:ext>
            </a:extLst>
          </p:cNvPr>
          <p:cNvSpPr>
            <a:spLocks noGrp="1"/>
          </p:cNvSpPr>
          <p:nvPr>
            <p:ph idx="1"/>
          </p:nvPr>
        </p:nvSpPr>
        <p:spPr>
          <a:xfrm>
            <a:off x="630936" y="2807208"/>
            <a:ext cx="3429000" cy="3410712"/>
          </a:xfrm>
        </p:spPr>
        <p:txBody>
          <a:bodyPr vert="horz" lIns="91440" tIns="45720" rIns="91440" bIns="45720" rtlCol="0" anchor="t">
            <a:normAutofit/>
          </a:bodyPr>
          <a:lstStyle/>
          <a:p>
            <a:pPr>
              <a:lnSpc>
                <a:spcPct val="100000"/>
              </a:lnSpc>
            </a:pPr>
            <a:r>
              <a:rPr lang="en-US" sz="1900" dirty="0">
                <a:latin typeface="Calibri"/>
                <a:cs typeface="Calibri"/>
              </a:rPr>
              <a:t>In asymmetric encryption, there are </a:t>
            </a:r>
            <a:r>
              <a:rPr lang="en-US" sz="1900" b="1" dirty="0">
                <a:latin typeface="Calibri"/>
                <a:cs typeface="Calibri"/>
              </a:rPr>
              <a:t>two keys</a:t>
            </a:r>
            <a:endParaRPr lang="en-US" sz="1900" dirty="0">
              <a:latin typeface="The Hand Bold"/>
              <a:cs typeface="Calibri"/>
            </a:endParaRPr>
          </a:p>
          <a:p>
            <a:pPr>
              <a:lnSpc>
                <a:spcPct val="100000"/>
              </a:lnSpc>
            </a:pPr>
            <a:r>
              <a:rPr lang="en-US" sz="1900" dirty="0">
                <a:latin typeface="Calibri"/>
                <a:cs typeface="Calibri"/>
              </a:rPr>
              <a:t>one is used for </a:t>
            </a:r>
            <a:r>
              <a:rPr lang="en-US" sz="1900" b="1" dirty="0">
                <a:latin typeface="Calibri"/>
                <a:cs typeface="Calibri"/>
              </a:rPr>
              <a:t>encryption </a:t>
            </a:r>
            <a:r>
              <a:rPr lang="en-US" sz="1900" dirty="0">
                <a:latin typeface="Calibri"/>
                <a:cs typeface="Calibri"/>
              </a:rPr>
              <a:t>(public key), </a:t>
            </a:r>
            <a:endParaRPr lang="en-US" sz="1900">
              <a:latin typeface="The Hand Bold"/>
              <a:cs typeface="Calibri"/>
            </a:endParaRPr>
          </a:p>
          <a:p>
            <a:pPr>
              <a:lnSpc>
                <a:spcPct val="100000"/>
              </a:lnSpc>
            </a:pPr>
            <a:r>
              <a:rPr lang="en-US" sz="1900" dirty="0">
                <a:latin typeface="Calibri"/>
                <a:cs typeface="Calibri"/>
              </a:rPr>
              <a:t>and the other is used for </a:t>
            </a:r>
            <a:r>
              <a:rPr lang="en-US" sz="1900" b="1" dirty="0">
                <a:latin typeface="Calibri"/>
                <a:cs typeface="Calibri"/>
              </a:rPr>
              <a:t>decryption</a:t>
            </a:r>
            <a:r>
              <a:rPr lang="en-US" sz="1900" dirty="0">
                <a:latin typeface="Calibri"/>
                <a:cs typeface="Calibri"/>
              </a:rPr>
              <a:t>(private  key). </a:t>
            </a:r>
            <a:endParaRPr lang="en-US" sz="1900">
              <a:latin typeface="The Hand Bold"/>
              <a:cs typeface="Calibri"/>
            </a:endParaRPr>
          </a:p>
          <a:p>
            <a:pPr marL="0" indent="0">
              <a:lnSpc>
                <a:spcPct val="100000"/>
              </a:lnSpc>
              <a:buNone/>
            </a:pPr>
            <a:endParaRPr lang="en-US" sz="1900">
              <a:latin typeface="Calibri"/>
              <a:cs typeface="Calibri"/>
            </a:endParaRPr>
          </a:p>
        </p:txBody>
      </p:sp>
      <mc:AlternateContent xmlns:mc="http://schemas.openxmlformats.org/markup-compatibility/2006" xmlns:p14="http://schemas.microsoft.com/office/powerpoint/2010/main">
        <mc:Choice Requires="p14">
          <p:contentPart p14:bwMode="auto" r:id="rId2">
            <p14:nvContentPartPr>
              <p14:cNvPr id="50" name="Ink 49">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50" name="Ink 49">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 name="Picture 5" descr="Diagram&#10;&#10;Description automatically generated">
            <a:extLst>
              <a:ext uri="{FF2B5EF4-FFF2-40B4-BE49-F238E27FC236}">
                <a16:creationId xmlns:a16="http://schemas.microsoft.com/office/drawing/2014/main" id="{41C0392E-471A-744B-8301-3B614CB30EAB}"/>
              </a:ext>
            </a:extLst>
          </p:cNvPr>
          <p:cNvPicPr>
            <a:picLocks noChangeAspect="1"/>
          </p:cNvPicPr>
          <p:nvPr/>
        </p:nvPicPr>
        <p:blipFill>
          <a:blip r:embed="rId4"/>
          <a:stretch>
            <a:fillRect/>
          </a:stretch>
        </p:blipFill>
        <p:spPr>
          <a:xfrm>
            <a:off x="4654296" y="1185291"/>
            <a:ext cx="6903720" cy="4487418"/>
          </a:xfrm>
          <a:prstGeom prst="rect">
            <a:avLst/>
          </a:prstGeom>
        </p:spPr>
      </p:pic>
    </p:spTree>
    <p:extLst>
      <p:ext uri="{BB962C8B-B14F-4D97-AF65-F5344CB8AC3E}">
        <p14:creationId xmlns:p14="http://schemas.microsoft.com/office/powerpoint/2010/main" val="4031716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rgbClr val="C1988D"/>
          </a:solidFill>
          <a:ln w="38100" cap="rnd">
            <a:solidFill>
              <a:srgbClr val="C1988D"/>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04589C-9238-7D64-E724-D385D779C147}"/>
              </a:ext>
            </a:extLst>
          </p:cNvPr>
          <p:cNvSpPr>
            <a:spLocks noGrp="1"/>
          </p:cNvSpPr>
          <p:nvPr>
            <p:ph type="title"/>
          </p:nvPr>
        </p:nvSpPr>
        <p:spPr>
          <a:xfrm>
            <a:off x="838200" y="365125"/>
            <a:ext cx="10515600" cy="1325563"/>
          </a:xfrm>
        </p:spPr>
        <p:txBody>
          <a:bodyPr>
            <a:normAutofit/>
          </a:bodyPr>
          <a:lstStyle/>
          <a:p>
            <a:r>
              <a:rPr lang="en-US" sz="6600">
                <a:ea typeface="+mj-lt"/>
                <a:cs typeface="+mj-lt"/>
              </a:rPr>
              <a:t>encryption algorithms</a:t>
            </a:r>
            <a:endParaRPr lang="en-US" sz="6600"/>
          </a:p>
        </p:txBody>
      </p:sp>
      <p:sp>
        <p:nvSpPr>
          <p:cNvPr id="3" name="Content Placeholder 2">
            <a:extLst>
              <a:ext uri="{FF2B5EF4-FFF2-40B4-BE49-F238E27FC236}">
                <a16:creationId xmlns:a16="http://schemas.microsoft.com/office/drawing/2014/main" id="{AA372175-DAC3-BEE6-909F-40767E0171CE}"/>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a:latin typeface="Calibri"/>
                <a:ea typeface="+mn-lt"/>
                <a:cs typeface="+mn-lt"/>
              </a:rPr>
              <a:t>Commonly used symmetric encryption algorithms include:</a:t>
            </a:r>
            <a:endParaRPr lang="en-US">
              <a:latin typeface="Calibri"/>
              <a:ea typeface="+mn-lt"/>
              <a:cs typeface="Calibri"/>
            </a:endParaRPr>
          </a:p>
          <a:p>
            <a:pPr lvl="1"/>
            <a:r>
              <a:rPr lang="en-US">
                <a:latin typeface="Calibri"/>
                <a:ea typeface="+mn-lt"/>
                <a:cs typeface="+mn-lt"/>
              </a:rPr>
              <a:t>AES</a:t>
            </a:r>
          </a:p>
          <a:p>
            <a:pPr lvl="1"/>
            <a:r>
              <a:rPr lang="en-US">
                <a:latin typeface="Calibri"/>
                <a:ea typeface="+mn-lt"/>
                <a:cs typeface="+mn-lt"/>
              </a:rPr>
              <a:t>3-DES</a:t>
            </a:r>
          </a:p>
          <a:p>
            <a:pPr lvl="1"/>
            <a:r>
              <a:rPr lang="en-US">
                <a:latin typeface="Calibri"/>
                <a:ea typeface="+mn-lt"/>
                <a:cs typeface="+mn-lt"/>
              </a:rPr>
              <a:t>SNOW</a:t>
            </a:r>
            <a:endParaRPr lang="en-US">
              <a:latin typeface="Calibri"/>
              <a:cs typeface="Calibri"/>
            </a:endParaRPr>
          </a:p>
          <a:p>
            <a:r>
              <a:rPr lang="en-US">
                <a:latin typeface="Calibri"/>
                <a:ea typeface="+mn-lt"/>
                <a:cs typeface="+mn-lt"/>
              </a:rPr>
              <a:t>Commonly used asymmetric encryption algorithms include:</a:t>
            </a:r>
            <a:endParaRPr lang="en-US">
              <a:latin typeface="Calibri"/>
              <a:cs typeface="Calibri"/>
            </a:endParaRPr>
          </a:p>
          <a:p>
            <a:pPr lvl="1"/>
            <a:r>
              <a:rPr lang="en-US">
                <a:latin typeface="Calibri"/>
                <a:ea typeface="+mn-lt"/>
                <a:cs typeface="+mn-lt"/>
              </a:rPr>
              <a:t>RSA</a:t>
            </a:r>
            <a:endParaRPr lang="en-US">
              <a:latin typeface="Calibri"/>
              <a:cs typeface="Calibri"/>
            </a:endParaRPr>
          </a:p>
          <a:p>
            <a:pPr lvl="1"/>
            <a:r>
              <a:rPr lang="en-US">
                <a:latin typeface="Calibri"/>
                <a:ea typeface="+mn-lt"/>
                <a:cs typeface="+mn-lt"/>
              </a:rPr>
              <a:t>Elliptic curve cryptography</a:t>
            </a:r>
            <a:endParaRPr lang="en-US">
              <a:latin typeface="Calibri"/>
              <a:cs typeface="Calibri"/>
            </a:endParaRPr>
          </a:p>
          <a:p>
            <a:pPr lvl="1"/>
            <a:endParaRPr lang="en-US">
              <a:latin typeface="Calibri"/>
              <a:cs typeface="Calibri"/>
            </a:endParaRPr>
          </a:p>
          <a:p>
            <a:endParaRPr lang="en-US">
              <a:latin typeface="Calibri"/>
              <a:cs typeface="Calibri"/>
            </a:endParaRPr>
          </a:p>
        </p:txBody>
      </p:sp>
    </p:spTree>
    <p:extLst>
      <p:ext uri="{BB962C8B-B14F-4D97-AF65-F5344CB8AC3E}">
        <p14:creationId xmlns:p14="http://schemas.microsoft.com/office/powerpoint/2010/main" val="3585266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rgbClr val="C1988D"/>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76218445-F814-496C-829B-8E3974DC35C6}"/>
              </a:ext>
            </a:extLst>
          </p:cNvPr>
          <p:cNvSpPr>
            <a:spLocks noGrp="1"/>
          </p:cNvSpPr>
          <p:nvPr>
            <p:ph type="title"/>
          </p:nvPr>
        </p:nvSpPr>
        <p:spPr>
          <a:xfrm>
            <a:off x="841246" y="673770"/>
            <a:ext cx="3644489" cy="2414488"/>
          </a:xfrm>
        </p:spPr>
        <p:txBody>
          <a:bodyPr anchor="t">
            <a:normAutofit/>
          </a:bodyPr>
          <a:lstStyle/>
          <a:p>
            <a:pPr>
              <a:lnSpc>
                <a:spcPct val="90000"/>
              </a:lnSpc>
            </a:pPr>
            <a:r>
              <a:rPr lang="en-US" sz="5600" b="1">
                <a:solidFill>
                  <a:schemeClr val="bg1"/>
                </a:solidFill>
                <a:ea typeface="+mj-lt"/>
                <a:cs typeface="+mj-lt"/>
              </a:rPr>
              <a:t>Advanced Encryption Algorithm (AES)</a:t>
            </a:r>
          </a:p>
        </p:txBody>
      </p:sp>
      <p:sp>
        <p:nvSpPr>
          <p:cNvPr id="3" name="Content Placeholder 2">
            <a:extLst>
              <a:ext uri="{FF2B5EF4-FFF2-40B4-BE49-F238E27FC236}">
                <a16:creationId xmlns:a16="http://schemas.microsoft.com/office/drawing/2014/main" id="{3F206F0A-C7EC-BA5F-0B0C-5C3DAC05970C}"/>
              </a:ext>
            </a:extLst>
          </p:cNvPr>
          <p:cNvSpPr>
            <a:spLocks noGrp="1"/>
          </p:cNvSpPr>
          <p:nvPr>
            <p:ph idx="1"/>
          </p:nvPr>
        </p:nvSpPr>
        <p:spPr>
          <a:xfrm>
            <a:off x="6095999" y="882315"/>
            <a:ext cx="5254754" cy="5294647"/>
          </a:xfrm>
        </p:spPr>
        <p:txBody>
          <a:bodyPr vert="horz" lIns="91440" tIns="45720" rIns="91440" bIns="45720" rtlCol="0" anchor="t">
            <a:normAutofit/>
          </a:bodyPr>
          <a:lstStyle/>
          <a:p>
            <a:pPr>
              <a:lnSpc>
                <a:spcPct val="100000"/>
              </a:lnSpc>
            </a:pPr>
            <a:r>
              <a:rPr lang="en-US" sz="2200">
                <a:latin typeface="Calibri"/>
                <a:ea typeface="+mn-lt"/>
                <a:cs typeface="+mn-lt"/>
              </a:rPr>
              <a:t>The Advanced Encryption Standard (AES) was created by the US National Institute of Standards and Technology (NIST) in 2001. </a:t>
            </a:r>
            <a:endParaRPr lang="en-US" sz="2200"/>
          </a:p>
          <a:p>
            <a:pPr>
              <a:lnSpc>
                <a:spcPct val="100000"/>
              </a:lnSpc>
            </a:pPr>
            <a:r>
              <a:rPr lang="en-US" sz="2200">
                <a:latin typeface="Calibri"/>
                <a:ea typeface="+mn-lt"/>
                <a:cs typeface="+mn-lt"/>
              </a:rPr>
              <a:t>Despite being more difficult to build, AES is frequently used today because it is substantially stronger than DES and triple DES.</a:t>
            </a:r>
            <a:endParaRPr lang="en-US" sz="2200"/>
          </a:p>
          <a:p>
            <a:pPr>
              <a:lnSpc>
                <a:spcPct val="100000"/>
              </a:lnSpc>
            </a:pPr>
            <a:r>
              <a:rPr lang="en-US" sz="2200">
                <a:latin typeface="Calibri"/>
                <a:ea typeface="+mn-lt"/>
                <a:cs typeface="+mn-lt"/>
              </a:rPr>
              <a:t>AES is a block cipher.</a:t>
            </a:r>
          </a:p>
          <a:p>
            <a:pPr marL="0" indent="0">
              <a:lnSpc>
                <a:spcPct val="100000"/>
              </a:lnSpc>
              <a:buNone/>
            </a:pPr>
            <a:endParaRPr lang="en-US" sz="2200">
              <a:latin typeface="Calibri"/>
              <a:ea typeface="+mn-lt"/>
              <a:cs typeface="+mn-lt"/>
            </a:endParaRPr>
          </a:p>
          <a:p>
            <a:pPr>
              <a:lnSpc>
                <a:spcPct val="100000"/>
              </a:lnSpc>
            </a:pPr>
            <a:endParaRPr lang="en-US" sz="2200">
              <a:latin typeface="Calibri"/>
              <a:ea typeface="+mn-lt"/>
              <a:cs typeface="+mn-lt"/>
            </a:endParaRPr>
          </a:p>
        </p:txBody>
      </p:sp>
    </p:spTree>
    <p:extLst>
      <p:ext uri="{BB962C8B-B14F-4D97-AF65-F5344CB8AC3E}">
        <p14:creationId xmlns:p14="http://schemas.microsoft.com/office/powerpoint/2010/main" val="1344746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6D6115-1BBD-6692-6957-89CD7C06C27F}"/>
              </a:ext>
            </a:extLst>
          </p:cNvPr>
          <p:cNvSpPr>
            <a:spLocks noGrp="1"/>
          </p:cNvSpPr>
          <p:nvPr>
            <p:ph type="title"/>
          </p:nvPr>
        </p:nvSpPr>
        <p:spPr>
          <a:xfrm>
            <a:off x="576072" y="238539"/>
            <a:ext cx="11018520" cy="1434415"/>
          </a:xfrm>
        </p:spPr>
        <p:txBody>
          <a:bodyPr anchor="b">
            <a:normAutofit/>
          </a:bodyPr>
          <a:lstStyle/>
          <a:p>
            <a:r>
              <a:rPr lang="en-US" sz="7200" b="1">
                <a:ea typeface="+mj-lt"/>
                <a:cs typeface="+mj-lt"/>
              </a:rPr>
              <a:t>Working of the cipher :</a:t>
            </a:r>
            <a:endParaRPr lang="en-US" sz="7200"/>
          </a:p>
        </p:txBody>
      </p:sp>
      <p:sp>
        <p:nvSpPr>
          <p:cNvPr id="13"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C1988D"/>
          </a:solidFill>
          <a:ln w="38100" cap="rnd">
            <a:solidFill>
              <a:srgbClr val="C1988D"/>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5F92AE7-83FE-D762-E990-7F2776067354}"/>
              </a:ext>
            </a:extLst>
          </p:cNvPr>
          <p:cNvSpPr>
            <a:spLocks noGrp="1"/>
          </p:cNvSpPr>
          <p:nvPr>
            <p:ph idx="1"/>
          </p:nvPr>
        </p:nvSpPr>
        <p:spPr>
          <a:xfrm>
            <a:off x="572493" y="2071316"/>
            <a:ext cx="6713552" cy="4119172"/>
          </a:xfrm>
        </p:spPr>
        <p:txBody>
          <a:bodyPr vert="horz" lIns="91440" tIns="45720" rIns="91440" bIns="45720" rtlCol="0" anchor="t">
            <a:normAutofit/>
          </a:bodyPr>
          <a:lstStyle/>
          <a:p>
            <a:pPr>
              <a:lnSpc>
                <a:spcPct val="100000"/>
              </a:lnSpc>
            </a:pPr>
            <a:r>
              <a:rPr lang="en-US" dirty="0">
                <a:latin typeface="Calibri"/>
                <a:ea typeface="+mn-lt"/>
                <a:cs typeface="+mn-lt"/>
              </a:rPr>
              <a:t>AES uses bytes rather than bits to perform operations. </a:t>
            </a:r>
            <a:endParaRPr lang="en-US">
              <a:latin typeface="The Hand Bold"/>
              <a:cs typeface="Calibri"/>
            </a:endParaRPr>
          </a:p>
          <a:p>
            <a:pPr>
              <a:lnSpc>
                <a:spcPct val="100000"/>
              </a:lnSpc>
            </a:pPr>
            <a:r>
              <a:rPr lang="en-US" dirty="0">
                <a:latin typeface="Calibri"/>
                <a:ea typeface="+mn-lt"/>
                <a:cs typeface="+mn-lt"/>
              </a:rPr>
              <a:t>The number of rounds is determined by the length of the key as follows:</a:t>
            </a:r>
          </a:p>
          <a:p>
            <a:pPr lvl="1">
              <a:lnSpc>
                <a:spcPct val="100000"/>
              </a:lnSpc>
            </a:pPr>
            <a:r>
              <a:rPr lang="en-US" b="1" dirty="0">
                <a:latin typeface="Calibri"/>
                <a:ea typeface="+mn-lt"/>
                <a:cs typeface="+mn-lt"/>
              </a:rPr>
              <a:t>128 bit key – 10 rounds </a:t>
            </a:r>
            <a:r>
              <a:rPr lang="en-US" dirty="0">
                <a:latin typeface="Calibri"/>
                <a:ea typeface="+mn-lt"/>
                <a:cs typeface="+mn-lt"/>
              </a:rPr>
              <a:t>(what system used)</a:t>
            </a:r>
          </a:p>
          <a:p>
            <a:pPr lvl="1">
              <a:lnSpc>
                <a:spcPct val="100000"/>
              </a:lnSpc>
            </a:pPr>
            <a:r>
              <a:rPr lang="en-US" dirty="0">
                <a:latin typeface="Calibri"/>
                <a:ea typeface="+mn-lt"/>
                <a:cs typeface="+mn-lt"/>
              </a:rPr>
              <a:t>192 bit key – 12 rounds</a:t>
            </a:r>
          </a:p>
          <a:p>
            <a:pPr lvl="1">
              <a:lnSpc>
                <a:spcPct val="100000"/>
              </a:lnSpc>
            </a:pPr>
            <a:r>
              <a:rPr lang="en-US" dirty="0">
                <a:latin typeface="Calibri"/>
                <a:ea typeface="+mn-lt"/>
                <a:cs typeface="+mn-lt"/>
              </a:rPr>
              <a:t>256 bit key – 14 rounds</a:t>
            </a:r>
          </a:p>
        </p:txBody>
      </p:sp>
      <p:pic>
        <p:nvPicPr>
          <p:cNvPr id="4" name="Picture 4" descr="Diagram, schematic&#10;&#10;Description automatically generated">
            <a:extLst>
              <a:ext uri="{FF2B5EF4-FFF2-40B4-BE49-F238E27FC236}">
                <a16:creationId xmlns:a16="http://schemas.microsoft.com/office/drawing/2014/main" id="{3166739B-0A2E-94B3-38B9-7A401DF5D3F2}"/>
              </a:ext>
            </a:extLst>
          </p:cNvPr>
          <p:cNvPicPr>
            <a:picLocks noChangeAspect="1"/>
          </p:cNvPicPr>
          <p:nvPr/>
        </p:nvPicPr>
        <p:blipFill rotWithShape="1">
          <a:blip r:embed="rId2"/>
          <a:srcRect r="23171" b="-1"/>
          <a:stretch/>
        </p:blipFill>
        <p:spPr>
          <a:xfrm>
            <a:off x="7675658" y="2093976"/>
            <a:ext cx="3941064" cy="4096512"/>
          </a:xfrm>
          <a:prstGeom prst="rect">
            <a:avLst/>
          </a:prstGeom>
        </p:spPr>
      </p:pic>
    </p:spTree>
    <p:extLst>
      <p:ext uri="{BB962C8B-B14F-4D97-AF65-F5344CB8AC3E}">
        <p14:creationId xmlns:p14="http://schemas.microsoft.com/office/powerpoint/2010/main" val="2055063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C609F9-24C6-7B33-9E2C-5B20E5D06079}"/>
              </a:ext>
            </a:extLst>
          </p:cNvPr>
          <p:cNvSpPr>
            <a:spLocks noGrp="1"/>
          </p:cNvSpPr>
          <p:nvPr>
            <p:ph type="title"/>
          </p:nvPr>
        </p:nvSpPr>
        <p:spPr>
          <a:xfrm>
            <a:off x="576072" y="238539"/>
            <a:ext cx="11018520" cy="1434415"/>
          </a:xfrm>
        </p:spPr>
        <p:txBody>
          <a:bodyPr anchor="b">
            <a:normAutofit/>
          </a:bodyPr>
          <a:lstStyle/>
          <a:p>
            <a:r>
              <a:rPr lang="en-US" sz="7200" b="1">
                <a:ea typeface="+mj-lt"/>
                <a:cs typeface="+mj-lt"/>
              </a:rPr>
              <a:t>Encryption:</a:t>
            </a:r>
            <a:endParaRPr lang="en-US" sz="7200"/>
          </a:p>
        </p:txBody>
      </p:sp>
      <p:sp>
        <p:nvSpPr>
          <p:cNvPr id="25"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C1988D"/>
          </a:solidFill>
          <a:ln w="38100" cap="rnd">
            <a:solidFill>
              <a:srgbClr val="C1988D"/>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Diagram&#10;&#10;Description automatically generated">
            <a:extLst>
              <a:ext uri="{FF2B5EF4-FFF2-40B4-BE49-F238E27FC236}">
                <a16:creationId xmlns:a16="http://schemas.microsoft.com/office/drawing/2014/main" id="{80B691A2-7165-FD6D-2BE3-F68D17BC40F5}"/>
              </a:ext>
            </a:extLst>
          </p:cNvPr>
          <p:cNvPicPr>
            <a:picLocks noChangeAspect="1"/>
          </p:cNvPicPr>
          <p:nvPr/>
        </p:nvPicPr>
        <p:blipFill rotWithShape="1">
          <a:blip r:embed="rId2"/>
          <a:srcRect l="-340" t="-501" r="52721" b="-135"/>
          <a:stretch/>
        </p:blipFill>
        <p:spPr>
          <a:xfrm>
            <a:off x="4426376" y="1900927"/>
            <a:ext cx="2384871" cy="4898929"/>
          </a:xfrm>
          <a:prstGeom prst="rect">
            <a:avLst/>
          </a:prstGeom>
        </p:spPr>
      </p:pic>
    </p:spTree>
    <p:extLst>
      <p:ext uri="{BB962C8B-B14F-4D97-AF65-F5344CB8AC3E}">
        <p14:creationId xmlns:p14="http://schemas.microsoft.com/office/powerpoint/2010/main" val="4272393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rgbClr val="C1988D"/>
          </a:solidFill>
          <a:ln w="38100" cap="rnd">
            <a:solidFill>
              <a:srgbClr val="C1988D"/>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CC9B7A-B1E6-790B-7C68-F1EAFB31AE09}"/>
              </a:ext>
            </a:extLst>
          </p:cNvPr>
          <p:cNvSpPr>
            <a:spLocks noGrp="1"/>
          </p:cNvSpPr>
          <p:nvPr>
            <p:ph type="title"/>
          </p:nvPr>
        </p:nvSpPr>
        <p:spPr>
          <a:xfrm>
            <a:off x="838200" y="365125"/>
            <a:ext cx="10515600" cy="1325563"/>
          </a:xfrm>
        </p:spPr>
        <p:txBody>
          <a:bodyPr>
            <a:normAutofit/>
          </a:bodyPr>
          <a:lstStyle/>
          <a:p>
            <a:pPr>
              <a:lnSpc>
                <a:spcPct val="90000"/>
              </a:lnSpc>
            </a:pPr>
            <a:r>
              <a:rPr lang="en-US" sz="4800">
                <a:latin typeface="The Serif Hand Black"/>
                <a:cs typeface="Calibri"/>
              </a:rPr>
              <a:t>AES algorithm have 5 standard modes of operations</a:t>
            </a:r>
            <a:endParaRPr lang="en-US" sz="4800">
              <a:latin typeface="The Serif Hand Black"/>
            </a:endParaRPr>
          </a:p>
        </p:txBody>
      </p:sp>
      <p:sp>
        <p:nvSpPr>
          <p:cNvPr id="3" name="Content Placeholder 2">
            <a:extLst>
              <a:ext uri="{FF2B5EF4-FFF2-40B4-BE49-F238E27FC236}">
                <a16:creationId xmlns:a16="http://schemas.microsoft.com/office/drawing/2014/main" id="{7A2A0313-1465-0367-4CC6-BDE1FD4F2EDA}"/>
              </a:ext>
            </a:extLst>
          </p:cNvPr>
          <p:cNvSpPr>
            <a:spLocks noGrp="1"/>
          </p:cNvSpPr>
          <p:nvPr>
            <p:ph idx="1"/>
          </p:nvPr>
        </p:nvSpPr>
        <p:spPr>
          <a:xfrm>
            <a:off x="838200" y="1929384"/>
            <a:ext cx="10515600" cy="4251960"/>
          </a:xfrm>
        </p:spPr>
        <p:txBody>
          <a:bodyPr vert="horz" lIns="91440" tIns="45720" rIns="91440" bIns="45720" rtlCol="0" anchor="t">
            <a:normAutofit fontScale="92500" lnSpcReduction="10000"/>
          </a:bodyPr>
          <a:lstStyle/>
          <a:p>
            <a:pPr lvl="1">
              <a:buFont typeface="Arial"/>
              <a:buChar char="•"/>
            </a:pPr>
            <a:r>
              <a:rPr lang="en-US" dirty="0">
                <a:latin typeface="Calibri"/>
                <a:ea typeface="+mn-lt"/>
                <a:cs typeface="+mn-lt"/>
              </a:rPr>
              <a:t>Electronic Code Book (ECB)</a:t>
            </a:r>
            <a:endParaRPr lang="en-US" dirty="0"/>
          </a:p>
          <a:p>
            <a:pPr lvl="1">
              <a:buFont typeface="Arial"/>
              <a:buChar char="•"/>
            </a:pPr>
            <a:r>
              <a:rPr lang="en-US" b="1" dirty="0">
                <a:latin typeface="Calibri"/>
                <a:ea typeface="+mn-lt"/>
                <a:cs typeface="+mn-lt"/>
              </a:rPr>
              <a:t>Cipher Block Chaining (CBC)</a:t>
            </a:r>
          </a:p>
          <a:p>
            <a:pPr lvl="1">
              <a:buFont typeface="Arial"/>
              <a:buChar char="•"/>
            </a:pPr>
            <a:r>
              <a:rPr lang="en-US" dirty="0">
                <a:latin typeface="Calibri"/>
                <a:ea typeface="+mn-lt"/>
                <a:cs typeface="+mn-lt"/>
              </a:rPr>
              <a:t>Cipher </a:t>
            </a:r>
            <a:r>
              <a:rPr lang="en-US" dirty="0" err="1">
                <a:latin typeface="Calibri"/>
                <a:ea typeface="+mn-lt"/>
                <a:cs typeface="+mn-lt"/>
              </a:rPr>
              <a:t>FeedBack</a:t>
            </a:r>
            <a:r>
              <a:rPr lang="en-US" dirty="0">
                <a:latin typeface="Calibri"/>
                <a:ea typeface="+mn-lt"/>
                <a:cs typeface="+mn-lt"/>
              </a:rPr>
              <a:t> (CFB)</a:t>
            </a:r>
          </a:p>
          <a:p>
            <a:pPr lvl="1">
              <a:buFont typeface="Arial"/>
              <a:buChar char="•"/>
            </a:pPr>
            <a:r>
              <a:rPr lang="en-US" dirty="0">
                <a:latin typeface="Calibri"/>
                <a:ea typeface="+mn-lt"/>
                <a:cs typeface="+mn-lt"/>
              </a:rPr>
              <a:t>Output </a:t>
            </a:r>
            <a:r>
              <a:rPr lang="en-US" dirty="0" err="1">
                <a:latin typeface="Calibri"/>
                <a:ea typeface="+mn-lt"/>
                <a:cs typeface="+mn-lt"/>
              </a:rPr>
              <a:t>FeedBack</a:t>
            </a:r>
            <a:r>
              <a:rPr lang="en-US" dirty="0">
                <a:latin typeface="Calibri"/>
                <a:ea typeface="+mn-lt"/>
                <a:cs typeface="+mn-lt"/>
              </a:rPr>
              <a:t> (OFB)</a:t>
            </a:r>
          </a:p>
          <a:p>
            <a:pPr lvl="1">
              <a:buFont typeface="Arial"/>
              <a:buChar char="•"/>
            </a:pPr>
            <a:r>
              <a:rPr lang="en-US" b="1" dirty="0">
                <a:latin typeface="Calibri"/>
                <a:ea typeface="+mn-lt"/>
                <a:cs typeface="+mn-lt"/>
              </a:rPr>
              <a:t>Counter (CTR)</a:t>
            </a:r>
          </a:p>
          <a:p>
            <a:pPr lvl="1">
              <a:buFont typeface="Arial"/>
              <a:buChar char="•"/>
            </a:pPr>
            <a:endParaRPr lang="en-US" dirty="0">
              <a:latin typeface="Calibri"/>
              <a:cs typeface="Calibri"/>
            </a:endParaRPr>
          </a:p>
          <a:p>
            <a:pPr marL="457200" lvl="1" indent="0">
              <a:buNone/>
            </a:pPr>
            <a:r>
              <a:rPr lang="en-US" dirty="0">
                <a:latin typeface="Calibri"/>
                <a:cs typeface="Calibri"/>
              </a:rPr>
              <a:t>Mode of operation used to be able to securely send data with length is larger than block size</a:t>
            </a:r>
            <a:endParaRPr lang="en-US" dirty="0">
              <a:latin typeface="Calibri"/>
              <a:ea typeface="Calibri"/>
              <a:cs typeface="Calibri"/>
            </a:endParaRPr>
          </a:p>
          <a:p>
            <a:pPr marL="457200" lvl="1" indent="0">
              <a:buNone/>
            </a:pPr>
            <a:endParaRPr lang="en-US" dirty="0">
              <a:latin typeface="Calibri"/>
              <a:ea typeface="Calibri"/>
              <a:cs typeface="Calibri"/>
            </a:endParaRPr>
          </a:p>
          <a:p>
            <a:pPr marL="457200" lvl="1" indent="0">
              <a:buNone/>
            </a:pPr>
            <a:r>
              <a:rPr lang="en-US" dirty="0">
                <a:latin typeface="Calibri"/>
                <a:ea typeface="Calibri"/>
                <a:cs typeface="Calibri"/>
              </a:rPr>
              <a:t>System interested in CBC and CTR mode</a:t>
            </a:r>
          </a:p>
          <a:p>
            <a:pPr marL="0" indent="0">
              <a:buNone/>
            </a:pPr>
            <a:endParaRPr lang="en-US">
              <a:latin typeface="Calibri"/>
              <a:ea typeface="Calibri"/>
              <a:cs typeface="Calibri"/>
            </a:endParaRPr>
          </a:p>
          <a:p>
            <a:pPr marL="0" indent="0">
              <a:buNone/>
            </a:pPr>
            <a:endParaRPr lang="en-US">
              <a:latin typeface="Calibri"/>
              <a:ea typeface="Calibri"/>
              <a:cs typeface="Calibri"/>
            </a:endParaRPr>
          </a:p>
        </p:txBody>
      </p:sp>
    </p:spTree>
    <p:extLst>
      <p:ext uri="{BB962C8B-B14F-4D97-AF65-F5344CB8AC3E}">
        <p14:creationId xmlns:p14="http://schemas.microsoft.com/office/powerpoint/2010/main" val="2286204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rgbClr val="C1988D"/>
          </a:solidFill>
          <a:ln w="38100" cap="rnd">
            <a:solidFill>
              <a:srgbClr val="C1988D"/>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9AC21C-818E-D721-6161-2774D578823C}"/>
              </a:ext>
            </a:extLst>
          </p:cNvPr>
          <p:cNvSpPr>
            <a:spLocks noGrp="1"/>
          </p:cNvSpPr>
          <p:nvPr>
            <p:ph type="title"/>
          </p:nvPr>
        </p:nvSpPr>
        <p:spPr>
          <a:xfrm>
            <a:off x="838200" y="365125"/>
            <a:ext cx="10515600" cy="1325563"/>
          </a:xfrm>
        </p:spPr>
        <p:txBody>
          <a:bodyPr>
            <a:normAutofit/>
          </a:bodyPr>
          <a:lstStyle/>
          <a:p>
            <a:r>
              <a:rPr lang="en-US" sz="6600">
                <a:latin typeface="The Serif Hand Black"/>
                <a:cs typeface="Calibri"/>
              </a:rPr>
              <a:t>Cipher Block Chaining (CBC).</a:t>
            </a:r>
            <a:endParaRPr lang="en-US" sz="6600">
              <a:latin typeface="The Serif Hand Black"/>
            </a:endParaRPr>
          </a:p>
        </p:txBody>
      </p:sp>
      <p:pic>
        <p:nvPicPr>
          <p:cNvPr id="4" name="Picture 4" descr="Diagram&#10;&#10;Description automatically generated">
            <a:extLst>
              <a:ext uri="{FF2B5EF4-FFF2-40B4-BE49-F238E27FC236}">
                <a16:creationId xmlns:a16="http://schemas.microsoft.com/office/drawing/2014/main" id="{2CCE2030-B462-B150-F374-00D1AB75AC99}"/>
              </a:ext>
            </a:extLst>
          </p:cNvPr>
          <p:cNvPicPr>
            <a:picLocks noChangeAspect="1"/>
          </p:cNvPicPr>
          <p:nvPr/>
        </p:nvPicPr>
        <p:blipFill>
          <a:blip r:embed="rId2"/>
          <a:stretch>
            <a:fillRect/>
          </a:stretch>
        </p:blipFill>
        <p:spPr>
          <a:xfrm>
            <a:off x="-899" y="1796271"/>
            <a:ext cx="6097978" cy="2950773"/>
          </a:xfrm>
          <a:prstGeom prst="rect">
            <a:avLst/>
          </a:prstGeom>
        </p:spPr>
      </p:pic>
      <p:pic>
        <p:nvPicPr>
          <p:cNvPr id="5" name="Picture 5" descr="Diagram&#10;&#10;Description automatically generated">
            <a:extLst>
              <a:ext uri="{FF2B5EF4-FFF2-40B4-BE49-F238E27FC236}">
                <a16:creationId xmlns:a16="http://schemas.microsoft.com/office/drawing/2014/main" id="{F1B92E4B-787D-25AF-2787-5B38E15ED496}"/>
              </a:ext>
            </a:extLst>
          </p:cNvPr>
          <p:cNvPicPr>
            <a:picLocks noChangeAspect="1"/>
          </p:cNvPicPr>
          <p:nvPr/>
        </p:nvPicPr>
        <p:blipFill>
          <a:blip r:embed="rId3"/>
          <a:stretch>
            <a:fillRect/>
          </a:stretch>
        </p:blipFill>
        <p:spPr>
          <a:xfrm>
            <a:off x="6122957" y="3765070"/>
            <a:ext cx="6011713" cy="3051415"/>
          </a:xfrm>
          <a:prstGeom prst="rect">
            <a:avLst/>
          </a:prstGeom>
        </p:spPr>
      </p:pic>
    </p:spTree>
    <p:extLst>
      <p:ext uri="{BB962C8B-B14F-4D97-AF65-F5344CB8AC3E}">
        <p14:creationId xmlns:p14="http://schemas.microsoft.com/office/powerpoint/2010/main" val="3704766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rgbClr val="C1988D"/>
          </a:solidFill>
          <a:ln w="38100" cap="rnd">
            <a:solidFill>
              <a:srgbClr val="C1988D"/>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729BD2-EF6A-89A0-7DB0-274FC0CC7C6D}"/>
              </a:ext>
            </a:extLst>
          </p:cNvPr>
          <p:cNvSpPr>
            <a:spLocks noGrp="1"/>
          </p:cNvSpPr>
          <p:nvPr>
            <p:ph type="title"/>
          </p:nvPr>
        </p:nvSpPr>
        <p:spPr>
          <a:xfrm>
            <a:off x="838200" y="365125"/>
            <a:ext cx="10515600" cy="1325563"/>
          </a:xfrm>
        </p:spPr>
        <p:txBody>
          <a:bodyPr>
            <a:normAutofit/>
          </a:bodyPr>
          <a:lstStyle/>
          <a:p>
            <a:r>
              <a:rPr lang="en-US" sz="6600">
                <a:latin typeface="The Serif Hand Black"/>
                <a:cs typeface="Calibri"/>
              </a:rPr>
              <a:t>Counter (</a:t>
            </a:r>
            <a:r>
              <a:rPr lang="en-US" sz="6600"/>
              <a:t>CTR)</a:t>
            </a:r>
          </a:p>
        </p:txBody>
      </p:sp>
      <p:pic>
        <p:nvPicPr>
          <p:cNvPr id="5" name="Picture 5">
            <a:extLst>
              <a:ext uri="{FF2B5EF4-FFF2-40B4-BE49-F238E27FC236}">
                <a16:creationId xmlns:a16="http://schemas.microsoft.com/office/drawing/2014/main" id="{5099B815-BD5A-14DA-CF00-B7B84889DAFE}"/>
              </a:ext>
            </a:extLst>
          </p:cNvPr>
          <p:cNvPicPr>
            <a:picLocks noChangeAspect="1"/>
          </p:cNvPicPr>
          <p:nvPr/>
        </p:nvPicPr>
        <p:blipFill>
          <a:blip r:embed="rId3"/>
          <a:stretch>
            <a:fillRect/>
          </a:stretch>
        </p:blipFill>
        <p:spPr>
          <a:xfrm>
            <a:off x="181154" y="1712676"/>
            <a:ext cx="5733691" cy="2972575"/>
          </a:xfrm>
          <a:prstGeom prst="rect">
            <a:avLst/>
          </a:prstGeom>
        </p:spPr>
      </p:pic>
      <p:pic>
        <p:nvPicPr>
          <p:cNvPr id="17" name="Picture 17" descr="A picture containing chart&#10;&#10;Description automatically generated">
            <a:extLst>
              <a:ext uri="{FF2B5EF4-FFF2-40B4-BE49-F238E27FC236}">
                <a16:creationId xmlns:a16="http://schemas.microsoft.com/office/drawing/2014/main" id="{0D76FC3E-4A7F-F29D-6722-54A8732B5A56}"/>
              </a:ext>
            </a:extLst>
          </p:cNvPr>
          <p:cNvPicPr>
            <a:picLocks noChangeAspect="1"/>
          </p:cNvPicPr>
          <p:nvPr/>
        </p:nvPicPr>
        <p:blipFill>
          <a:blip r:embed="rId4"/>
          <a:stretch>
            <a:fillRect/>
          </a:stretch>
        </p:blipFill>
        <p:spPr>
          <a:xfrm>
            <a:off x="6018362" y="3433939"/>
            <a:ext cx="6049992" cy="3138763"/>
          </a:xfrm>
          <a:prstGeom prst="rect">
            <a:avLst/>
          </a:prstGeom>
        </p:spPr>
      </p:pic>
    </p:spTree>
    <p:extLst>
      <p:ext uri="{BB962C8B-B14F-4D97-AF65-F5344CB8AC3E}">
        <p14:creationId xmlns:p14="http://schemas.microsoft.com/office/powerpoint/2010/main" val="3455088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rgbClr val="C1988D"/>
          </a:solidFill>
          <a:ln w="38100" cap="rnd">
            <a:solidFill>
              <a:srgbClr val="C1988D"/>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Diagram&#10;&#10;Description automatically generated">
            <a:extLst>
              <a:ext uri="{FF2B5EF4-FFF2-40B4-BE49-F238E27FC236}">
                <a16:creationId xmlns:a16="http://schemas.microsoft.com/office/drawing/2014/main" id="{29E986D4-84AF-6F64-20F3-61C8E58D2B85}"/>
              </a:ext>
            </a:extLst>
          </p:cNvPr>
          <p:cNvPicPr>
            <a:picLocks noGrp="1" noChangeAspect="1"/>
          </p:cNvPicPr>
          <p:nvPr>
            <p:ph idx="1"/>
          </p:nvPr>
        </p:nvPicPr>
        <p:blipFill>
          <a:blip r:embed="rId2"/>
          <a:stretch>
            <a:fillRect/>
          </a:stretch>
        </p:blipFill>
        <p:spPr>
          <a:xfrm>
            <a:off x="549427" y="2242106"/>
            <a:ext cx="11064391" cy="3037503"/>
          </a:xfrm>
        </p:spPr>
      </p:pic>
    </p:spTree>
    <p:extLst>
      <p:ext uri="{BB962C8B-B14F-4D97-AF65-F5344CB8AC3E}">
        <p14:creationId xmlns:p14="http://schemas.microsoft.com/office/powerpoint/2010/main" val="1939480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rgbClr val="C1988D"/>
          </a:solidFill>
          <a:ln w="38100" cap="rnd">
            <a:solidFill>
              <a:srgbClr val="C1988D"/>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2ED36-78ED-DE80-AD5B-C06BD6535D5C}"/>
              </a:ext>
            </a:extLst>
          </p:cNvPr>
          <p:cNvSpPr>
            <a:spLocks noGrp="1"/>
          </p:cNvSpPr>
          <p:nvPr>
            <p:ph type="title"/>
          </p:nvPr>
        </p:nvSpPr>
        <p:spPr>
          <a:xfrm>
            <a:off x="838200" y="365125"/>
            <a:ext cx="10515600" cy="1325563"/>
          </a:xfrm>
        </p:spPr>
        <p:txBody>
          <a:bodyPr>
            <a:normAutofit/>
          </a:bodyPr>
          <a:lstStyle/>
          <a:p>
            <a:r>
              <a:rPr lang="en-US" sz="6600"/>
              <a:t> (CCM)</a:t>
            </a:r>
          </a:p>
        </p:txBody>
      </p:sp>
      <p:sp>
        <p:nvSpPr>
          <p:cNvPr id="3" name="Content Placeholder 2">
            <a:extLst>
              <a:ext uri="{FF2B5EF4-FFF2-40B4-BE49-F238E27FC236}">
                <a16:creationId xmlns:a16="http://schemas.microsoft.com/office/drawing/2014/main" id="{391EC43A-BE85-2EF0-8B72-5BF8563A395E}"/>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dirty="0">
                <a:latin typeface="Calibri"/>
                <a:ea typeface="+mn-lt"/>
                <a:cs typeface="+mn-lt"/>
              </a:rPr>
              <a:t>It is a combination of CTR mode and a CBC-MAC  (same as CBC but with IV = 0 used to get MAC tag ) based on the AES block cipher. </a:t>
            </a:r>
          </a:p>
        </p:txBody>
      </p:sp>
      <p:pic>
        <p:nvPicPr>
          <p:cNvPr id="4" name="Picture 4" descr="Diagram, schematic&#10;&#10;Description automatically generated">
            <a:extLst>
              <a:ext uri="{FF2B5EF4-FFF2-40B4-BE49-F238E27FC236}">
                <a16:creationId xmlns:a16="http://schemas.microsoft.com/office/drawing/2014/main" id="{4121A855-83B9-2B96-3FAC-4F1E08E8F234}"/>
              </a:ext>
            </a:extLst>
          </p:cNvPr>
          <p:cNvPicPr>
            <a:picLocks noChangeAspect="1"/>
          </p:cNvPicPr>
          <p:nvPr/>
        </p:nvPicPr>
        <p:blipFill>
          <a:blip r:embed="rId3"/>
          <a:stretch>
            <a:fillRect/>
          </a:stretch>
        </p:blipFill>
        <p:spPr>
          <a:xfrm>
            <a:off x="2174816" y="3042202"/>
            <a:ext cx="7315198" cy="3587962"/>
          </a:xfrm>
          <a:prstGeom prst="rect">
            <a:avLst/>
          </a:prstGeom>
        </p:spPr>
      </p:pic>
    </p:spTree>
    <p:extLst>
      <p:ext uri="{BB962C8B-B14F-4D97-AF65-F5344CB8AC3E}">
        <p14:creationId xmlns:p14="http://schemas.microsoft.com/office/powerpoint/2010/main" val="4176090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45DEEED-BE3A-4307-800A-45F555B51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5C73706-35AD-4797-B796-D806B8FE5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006297" cy="6858000"/>
          </a:xfrm>
          <a:custGeom>
            <a:avLst/>
            <a:gdLst>
              <a:gd name="connsiteX0" fmla="*/ 5006297 w 5006297"/>
              <a:gd name="connsiteY0" fmla="*/ 0 h 6858000"/>
              <a:gd name="connsiteX1" fmla="*/ 1229608 w 5006297"/>
              <a:gd name="connsiteY1" fmla="*/ 0 h 6858000"/>
              <a:gd name="connsiteX2" fmla="*/ 1128285 w 5006297"/>
              <a:gd name="connsiteY2" fmla="*/ 156518 h 6858000"/>
              <a:gd name="connsiteX3" fmla="*/ 768782 w 5006297"/>
              <a:gd name="connsiteY3" fmla="*/ 825746 h 6858000"/>
              <a:gd name="connsiteX4" fmla="*/ 743290 w 5006297"/>
              <a:gd name="connsiteY4" fmla="*/ 860183 h 6858000"/>
              <a:gd name="connsiteX5" fmla="*/ 787138 w 5006297"/>
              <a:gd name="connsiteY5" fmla="*/ 756243 h 6858000"/>
              <a:gd name="connsiteX6" fmla="*/ 980544 w 5006297"/>
              <a:gd name="connsiteY6" fmla="*/ 339016 h 6858000"/>
              <a:gd name="connsiteX7" fmla="*/ 1161966 w 5006297"/>
              <a:gd name="connsiteY7" fmla="*/ 0 h 6858000"/>
              <a:gd name="connsiteX8" fmla="*/ 1104491 w 5006297"/>
              <a:gd name="connsiteY8" fmla="*/ 0 h 6858000"/>
              <a:gd name="connsiteX9" fmla="*/ 993044 w 5006297"/>
              <a:gd name="connsiteY9" fmla="*/ 204247 h 6858000"/>
              <a:gd name="connsiteX10" fmla="*/ 494731 w 5006297"/>
              <a:gd name="connsiteY10" fmla="*/ 1375322 h 6858000"/>
              <a:gd name="connsiteX11" fmla="*/ 46559 w 5006297"/>
              <a:gd name="connsiteY11" fmla="*/ 3329787 h 6858000"/>
              <a:gd name="connsiteX12" fmla="*/ 12272 w 5006297"/>
              <a:gd name="connsiteY12" fmla="*/ 4352595 h 6858000"/>
              <a:gd name="connsiteX13" fmla="*/ 171094 w 5006297"/>
              <a:gd name="connsiteY13" fmla="*/ 5544543 h 6858000"/>
              <a:gd name="connsiteX14" fmla="*/ 538125 w 5006297"/>
              <a:gd name="connsiteY14" fmla="*/ 6816123 h 6858000"/>
              <a:gd name="connsiteX15" fmla="*/ 555724 w 5006297"/>
              <a:gd name="connsiteY15" fmla="*/ 6858000 h 6858000"/>
              <a:gd name="connsiteX16" fmla="*/ 608303 w 5006297"/>
              <a:gd name="connsiteY16" fmla="*/ 6858000 h 6858000"/>
              <a:gd name="connsiteX17" fmla="*/ 596366 w 5006297"/>
              <a:gd name="connsiteY17" fmla="*/ 6829337 h 6858000"/>
              <a:gd name="connsiteX18" fmla="*/ 364843 w 5006297"/>
              <a:gd name="connsiteY18" fmla="*/ 6132604 h 6858000"/>
              <a:gd name="connsiteX19" fmla="*/ 213412 w 5006297"/>
              <a:gd name="connsiteY19" fmla="*/ 5505676 h 6858000"/>
              <a:gd name="connsiteX20" fmla="*/ 211628 w 5006297"/>
              <a:gd name="connsiteY20" fmla="*/ 5472254 h 6858000"/>
              <a:gd name="connsiteX21" fmla="*/ 311945 w 5006297"/>
              <a:gd name="connsiteY21" fmla="*/ 5821167 h 6858000"/>
              <a:gd name="connsiteX22" fmla="*/ 623960 w 5006297"/>
              <a:gd name="connsiteY22" fmla="*/ 6658826 h 6858000"/>
              <a:gd name="connsiteX23" fmla="*/ 717350 w 5006297"/>
              <a:gd name="connsiteY23" fmla="*/ 6858000 h 6858000"/>
              <a:gd name="connsiteX24" fmla="*/ 5006297 w 500629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rgbClr val="C1988D"/>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CB5B1563-EF4B-B747-BA90-1B4C3802B8EE}"/>
              </a:ext>
            </a:extLst>
          </p:cNvPr>
          <p:cNvSpPr>
            <a:spLocks noGrp="1"/>
          </p:cNvSpPr>
          <p:nvPr>
            <p:ph type="title"/>
          </p:nvPr>
        </p:nvSpPr>
        <p:spPr>
          <a:xfrm>
            <a:off x="841248" y="644652"/>
            <a:ext cx="3182112" cy="5568696"/>
          </a:xfrm>
        </p:spPr>
        <p:txBody>
          <a:bodyPr>
            <a:normAutofit/>
          </a:bodyPr>
          <a:lstStyle/>
          <a:p>
            <a:r>
              <a:rPr lang="en-US" sz="6600" dirty="0">
                <a:solidFill>
                  <a:srgbClr val="FFFFFF"/>
                </a:solidFill>
              </a:rPr>
              <a:t>Participants</a:t>
            </a:r>
          </a:p>
        </p:txBody>
      </p:sp>
      <p:sp>
        <p:nvSpPr>
          <p:cNvPr id="3" name="Content Placeholder 2">
            <a:extLst>
              <a:ext uri="{FF2B5EF4-FFF2-40B4-BE49-F238E27FC236}">
                <a16:creationId xmlns:a16="http://schemas.microsoft.com/office/drawing/2014/main" id="{1B373A94-23D2-5493-2A0E-1C5B75BFA56D}"/>
              </a:ext>
            </a:extLst>
          </p:cNvPr>
          <p:cNvSpPr>
            <a:spLocks noGrp="1"/>
          </p:cNvSpPr>
          <p:nvPr>
            <p:ph idx="1"/>
          </p:nvPr>
        </p:nvSpPr>
        <p:spPr>
          <a:xfrm>
            <a:off x="5494350" y="644652"/>
            <a:ext cx="5856401" cy="5568696"/>
          </a:xfrm>
        </p:spPr>
        <p:txBody>
          <a:bodyPr vert="horz" lIns="91440" tIns="45720" rIns="91440" bIns="45720" rtlCol="0" anchor="ctr">
            <a:normAutofit/>
          </a:bodyPr>
          <a:lstStyle/>
          <a:p>
            <a:r>
              <a:rPr lang="en-US">
                <a:latin typeface="Cambria"/>
                <a:ea typeface="Cambria"/>
                <a:cs typeface="+mn-lt"/>
              </a:rPr>
              <a:t>Eman Mohamed</a:t>
            </a:r>
            <a:endParaRPr lang="en-US">
              <a:latin typeface="The Hand Bold"/>
              <a:ea typeface="+mn-lt"/>
              <a:cs typeface="+mn-lt"/>
            </a:endParaRPr>
          </a:p>
          <a:p>
            <a:r>
              <a:rPr lang="en-US">
                <a:latin typeface="Cambria"/>
                <a:ea typeface="+mn-lt"/>
                <a:cs typeface="+mn-lt"/>
              </a:rPr>
              <a:t>Manar Essam</a:t>
            </a:r>
            <a:endParaRPr lang="en-US">
              <a:latin typeface="The Hand Bold"/>
              <a:ea typeface="Cambria"/>
              <a:cs typeface="+mn-lt"/>
            </a:endParaRPr>
          </a:p>
          <a:p>
            <a:r>
              <a:rPr lang="en-US">
                <a:latin typeface="Cambria"/>
                <a:ea typeface="+mn-lt"/>
                <a:cs typeface="+mn-lt"/>
              </a:rPr>
              <a:t>Mohamed Gamal</a:t>
            </a:r>
          </a:p>
          <a:p>
            <a:r>
              <a:rPr lang="en-US">
                <a:latin typeface="Cambria"/>
                <a:ea typeface="+mn-lt"/>
                <a:cs typeface="+mn-lt"/>
              </a:rPr>
              <a:t>Mina Ashraf</a:t>
            </a:r>
            <a:br>
              <a:rPr lang="en-US">
                <a:ea typeface="+mn-lt"/>
                <a:cs typeface="+mn-lt"/>
              </a:rPr>
            </a:br>
            <a:endParaRPr lang="en-US"/>
          </a:p>
        </p:txBody>
      </p:sp>
    </p:spTree>
    <p:extLst>
      <p:ext uri="{BB962C8B-B14F-4D97-AF65-F5344CB8AC3E}">
        <p14:creationId xmlns:p14="http://schemas.microsoft.com/office/powerpoint/2010/main" val="3939851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rgbClr val="C1988D"/>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EE041D37-6AF2-C5D5-C6B2-108A074574DE}"/>
              </a:ext>
            </a:extLst>
          </p:cNvPr>
          <p:cNvSpPr>
            <a:spLocks noGrp="1"/>
          </p:cNvSpPr>
          <p:nvPr>
            <p:ph type="title"/>
          </p:nvPr>
        </p:nvSpPr>
        <p:spPr>
          <a:xfrm>
            <a:off x="841246" y="673770"/>
            <a:ext cx="3644489" cy="2414488"/>
          </a:xfrm>
        </p:spPr>
        <p:txBody>
          <a:bodyPr anchor="t">
            <a:normAutofit/>
          </a:bodyPr>
          <a:lstStyle/>
          <a:p>
            <a:r>
              <a:rPr lang="en-US" sz="6600">
                <a:solidFill>
                  <a:schemeClr val="bg1"/>
                </a:solidFill>
              </a:rPr>
              <a:t>Decryption</a:t>
            </a:r>
          </a:p>
        </p:txBody>
      </p:sp>
      <p:sp>
        <p:nvSpPr>
          <p:cNvPr id="3" name="Content Placeholder 2">
            <a:extLst>
              <a:ext uri="{FF2B5EF4-FFF2-40B4-BE49-F238E27FC236}">
                <a16:creationId xmlns:a16="http://schemas.microsoft.com/office/drawing/2014/main" id="{CD0DFBE6-40BA-4CA1-8479-6C4D4069DA8F}"/>
              </a:ext>
            </a:extLst>
          </p:cNvPr>
          <p:cNvSpPr>
            <a:spLocks noGrp="1"/>
          </p:cNvSpPr>
          <p:nvPr>
            <p:ph idx="1"/>
          </p:nvPr>
        </p:nvSpPr>
        <p:spPr>
          <a:xfrm>
            <a:off x="6095999" y="882315"/>
            <a:ext cx="5254754" cy="5294647"/>
          </a:xfrm>
        </p:spPr>
        <p:txBody>
          <a:bodyPr vert="horz" lIns="91440" tIns="45720" rIns="91440" bIns="45720" rtlCol="0" anchor="t">
            <a:normAutofit/>
          </a:bodyPr>
          <a:lstStyle/>
          <a:p>
            <a:pPr marL="0" indent="0">
              <a:buNone/>
            </a:pPr>
            <a:r>
              <a:rPr lang="en-US" dirty="0">
                <a:latin typeface="Calibri"/>
                <a:ea typeface="+mn-lt"/>
                <a:cs typeface="+mn-lt"/>
              </a:rPr>
              <a:t>Decryption process is inversion of Encryption procedures:</a:t>
            </a:r>
            <a:endParaRPr lang="en-US" dirty="0">
              <a:latin typeface="The Hand Bold"/>
              <a:ea typeface="Calibri"/>
              <a:cs typeface="Calibri"/>
            </a:endParaRPr>
          </a:p>
          <a:p>
            <a:pPr lvl="1"/>
            <a:r>
              <a:rPr lang="en-US" dirty="0" err="1">
                <a:latin typeface="Calibri"/>
                <a:ea typeface="+mn-lt"/>
                <a:cs typeface="+mn-lt"/>
              </a:rPr>
              <a:t>MixColumn</a:t>
            </a:r>
            <a:r>
              <a:rPr lang="en-US" dirty="0">
                <a:latin typeface="Calibri"/>
                <a:ea typeface="+mn-lt"/>
                <a:cs typeface="+mn-lt"/>
              </a:rPr>
              <a:t> layer → Inv </a:t>
            </a:r>
            <a:r>
              <a:rPr lang="en-US" dirty="0" err="1">
                <a:latin typeface="Calibri"/>
                <a:ea typeface="+mn-lt"/>
                <a:cs typeface="+mn-lt"/>
              </a:rPr>
              <a:t>MixColumn</a:t>
            </a:r>
            <a:r>
              <a:rPr lang="en-US" dirty="0">
                <a:latin typeface="Calibri"/>
                <a:ea typeface="+mn-lt"/>
                <a:cs typeface="+mn-lt"/>
              </a:rPr>
              <a:t> layer</a:t>
            </a:r>
            <a:endParaRPr lang="en-US" dirty="0">
              <a:latin typeface="Calibri"/>
              <a:cs typeface="Calibri"/>
            </a:endParaRPr>
          </a:p>
          <a:p>
            <a:pPr lvl="1"/>
            <a:r>
              <a:rPr lang="en-US" dirty="0" err="1">
                <a:latin typeface="Calibri"/>
                <a:ea typeface="+mn-lt"/>
                <a:cs typeface="+mn-lt"/>
              </a:rPr>
              <a:t>ShiftRows</a:t>
            </a:r>
            <a:r>
              <a:rPr lang="en-US" dirty="0">
                <a:latin typeface="Calibri"/>
                <a:ea typeface="+mn-lt"/>
                <a:cs typeface="+mn-lt"/>
              </a:rPr>
              <a:t> layer→ Inv </a:t>
            </a:r>
            <a:r>
              <a:rPr lang="en-US" dirty="0" err="1">
                <a:latin typeface="Calibri"/>
                <a:ea typeface="+mn-lt"/>
                <a:cs typeface="+mn-lt"/>
              </a:rPr>
              <a:t>ShiftRows</a:t>
            </a:r>
            <a:r>
              <a:rPr lang="en-US" dirty="0">
                <a:latin typeface="Calibri"/>
                <a:ea typeface="+mn-lt"/>
                <a:cs typeface="+mn-lt"/>
              </a:rPr>
              <a:t> layer</a:t>
            </a:r>
            <a:endParaRPr lang="en-US" dirty="0">
              <a:latin typeface="Calibri"/>
              <a:cs typeface="Calibri"/>
            </a:endParaRPr>
          </a:p>
          <a:p>
            <a:pPr lvl="1"/>
            <a:r>
              <a:rPr lang="en-US" dirty="0">
                <a:latin typeface="Calibri"/>
                <a:ea typeface="+mn-lt"/>
                <a:cs typeface="+mn-lt"/>
              </a:rPr>
              <a:t>Byte Substitution layer → Inv Byte Substitution layer</a:t>
            </a:r>
            <a:endParaRPr lang="en-US" dirty="0">
              <a:latin typeface="Calibri"/>
              <a:cs typeface="Calibri"/>
            </a:endParaRPr>
          </a:p>
          <a:p>
            <a:pPr lvl="1"/>
            <a:r>
              <a:rPr lang="en-US" dirty="0">
                <a:latin typeface="Calibri"/>
                <a:ea typeface="+mn-lt"/>
                <a:cs typeface="+mn-lt"/>
              </a:rPr>
              <a:t>Key Addition layer is its own inverse</a:t>
            </a:r>
            <a:endParaRPr lang="en-US" dirty="0">
              <a:latin typeface="Calibri"/>
              <a:cs typeface="Calibri"/>
            </a:endParaRPr>
          </a:p>
        </p:txBody>
      </p:sp>
    </p:spTree>
    <p:extLst>
      <p:ext uri="{BB962C8B-B14F-4D97-AF65-F5344CB8AC3E}">
        <p14:creationId xmlns:p14="http://schemas.microsoft.com/office/powerpoint/2010/main" val="1923712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iagram&#10;&#10;Description automatically generated">
            <a:extLst>
              <a:ext uri="{FF2B5EF4-FFF2-40B4-BE49-F238E27FC236}">
                <a16:creationId xmlns:a16="http://schemas.microsoft.com/office/drawing/2014/main" id="{B9F988FB-545D-0FA4-1213-5756633549BC}"/>
              </a:ext>
            </a:extLst>
          </p:cNvPr>
          <p:cNvPicPr>
            <a:picLocks noChangeAspect="1"/>
          </p:cNvPicPr>
          <p:nvPr/>
        </p:nvPicPr>
        <p:blipFill>
          <a:blip r:embed="rId2"/>
          <a:stretch>
            <a:fillRect/>
          </a:stretch>
        </p:blipFill>
        <p:spPr>
          <a:xfrm>
            <a:off x="2711570" y="141615"/>
            <a:ext cx="6783237" cy="6589146"/>
          </a:xfrm>
          <a:prstGeom prst="rect">
            <a:avLst/>
          </a:prstGeom>
        </p:spPr>
      </p:pic>
    </p:spTree>
    <p:extLst>
      <p:ext uri="{BB962C8B-B14F-4D97-AF65-F5344CB8AC3E}">
        <p14:creationId xmlns:p14="http://schemas.microsoft.com/office/powerpoint/2010/main" val="15992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0" name="Rectangle 29">
            <a:extLst>
              <a:ext uri="{FF2B5EF4-FFF2-40B4-BE49-F238E27FC236}">
                <a16:creationId xmlns:a16="http://schemas.microsoft.com/office/drawing/2014/main" id="{32D45EE4-C4F0-4F72-B1C6-39F596D13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7">
            <a:extLst>
              <a:ext uri="{FF2B5EF4-FFF2-40B4-BE49-F238E27FC236}">
                <a16:creationId xmlns:a16="http://schemas.microsoft.com/office/drawing/2014/main" id="{8C459BAD-4279-4A9D-B0C5-662C5F5E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203463" y="-2060461"/>
            <a:ext cx="5649003" cy="10651671"/>
          </a:xfrm>
          <a:custGeom>
            <a:avLst/>
            <a:gdLst>
              <a:gd name="connsiteX0" fmla="*/ 0 w 5649003"/>
              <a:gd name="connsiteY0" fmla="*/ 5325836 h 10651671"/>
              <a:gd name="connsiteX1" fmla="*/ 2824502 w 5649003"/>
              <a:gd name="connsiteY1" fmla="*/ 0 h 10651671"/>
              <a:gd name="connsiteX2" fmla="*/ 5649004 w 5649003"/>
              <a:gd name="connsiteY2" fmla="*/ 5325836 h 10651671"/>
              <a:gd name="connsiteX3" fmla="*/ 2824502 w 5649003"/>
              <a:gd name="connsiteY3" fmla="*/ 10651672 h 10651671"/>
              <a:gd name="connsiteX4" fmla="*/ 0 w 5649003"/>
              <a:gd name="connsiteY4" fmla="*/ 5325836 h 1065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003" h="10651671" fill="none" extrusionOk="0">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w="5649003" h="10651671" stroke="0" extrusionOk="0">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rgbClr val="C1988D"/>
          </a:solidFill>
          <a:ln w="57150">
            <a:solidFill>
              <a:srgbClr val="C1988D"/>
            </a:solidFill>
            <a:extLst>
              <a:ext uri="{C807C97D-BFC1-408E-A445-0C87EB9F89A2}">
                <ask:lineSketchStyleProps xmlns:ask="http://schemas.microsoft.com/office/drawing/2018/sketchyshapes" sd="63743190">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A2F749-3E4E-6E57-04E1-847A02057473}"/>
              </a:ext>
            </a:extLst>
          </p:cNvPr>
          <p:cNvSpPr>
            <a:spLocks noGrp="1"/>
          </p:cNvSpPr>
          <p:nvPr>
            <p:ph type="title"/>
          </p:nvPr>
        </p:nvSpPr>
        <p:spPr>
          <a:xfrm>
            <a:off x="2066544" y="1911096"/>
            <a:ext cx="8055864" cy="2076651"/>
          </a:xfrm>
        </p:spPr>
        <p:txBody>
          <a:bodyPr vert="horz" lIns="91440" tIns="45720" rIns="91440" bIns="45720" rtlCol="0" anchor="b">
            <a:normAutofit/>
          </a:bodyPr>
          <a:lstStyle/>
          <a:p>
            <a:pPr algn="ctr"/>
            <a:r>
              <a:rPr lang="en-US" sz="8000" b="1">
                <a:solidFill>
                  <a:srgbClr val="FFFFFF"/>
                </a:solidFill>
              </a:rPr>
              <a:t>Steganography</a:t>
            </a:r>
            <a:endParaRPr lang="en-US" sz="8000">
              <a:solidFill>
                <a:srgbClr val="FFFFFF"/>
              </a:solidFill>
            </a:endParaRPr>
          </a:p>
        </p:txBody>
      </p:sp>
      <p:sp>
        <p:nvSpPr>
          <p:cNvPr id="34" name="Rectangle 6">
            <a:extLst>
              <a:ext uri="{FF2B5EF4-FFF2-40B4-BE49-F238E27FC236}">
                <a16:creationId xmlns:a16="http://schemas.microsoft.com/office/drawing/2014/main" id="{0953BC39-9D68-40BE-BF3C-5C4EB782A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4651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rgbClr val="C1988D"/>
          </a:solidFill>
          <a:ln w="38100" cap="rnd">
            <a:solidFill>
              <a:srgbClr val="C1988D"/>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6">
            <a:extLst>
              <a:ext uri="{FF2B5EF4-FFF2-40B4-BE49-F238E27FC236}">
                <a16:creationId xmlns:a16="http://schemas.microsoft.com/office/drawing/2014/main" id="{4DE5B7E3-1295-5240-24EE-591AB7EAEB25}"/>
              </a:ext>
            </a:extLst>
          </p:cNvPr>
          <p:cNvSpPr>
            <a:spLocks noGrp="1"/>
          </p:cNvSpPr>
          <p:nvPr>
            <p:ph type="title"/>
          </p:nvPr>
        </p:nvSpPr>
        <p:spPr>
          <a:xfrm>
            <a:off x="838200" y="365125"/>
            <a:ext cx="10515600" cy="1325563"/>
          </a:xfrm>
        </p:spPr>
        <p:txBody>
          <a:bodyPr>
            <a:normAutofit/>
          </a:bodyPr>
          <a:lstStyle/>
          <a:p>
            <a:r>
              <a:rPr lang="en-US">
                <a:latin typeface="The Serif Hand Black"/>
                <a:cs typeface="Calibri"/>
              </a:rPr>
              <a:t>Steganography</a:t>
            </a:r>
          </a:p>
        </p:txBody>
      </p:sp>
      <p:sp>
        <p:nvSpPr>
          <p:cNvPr id="14" name="Content Placeholder 13">
            <a:extLst>
              <a:ext uri="{FF2B5EF4-FFF2-40B4-BE49-F238E27FC236}">
                <a16:creationId xmlns:a16="http://schemas.microsoft.com/office/drawing/2014/main" id="{028277C2-848C-25EE-FFF4-76CBF1235EC0}"/>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US">
                <a:latin typeface="Calibri"/>
                <a:ea typeface="+mn-lt"/>
                <a:cs typeface="+mn-lt"/>
              </a:rPr>
              <a:t>Steganography is the science of </a:t>
            </a:r>
            <a:r>
              <a:rPr lang="en-US" b="1">
                <a:latin typeface="Calibri"/>
                <a:ea typeface="+mn-lt"/>
                <a:cs typeface="+mn-lt"/>
              </a:rPr>
              <a:t>covering secret message</a:t>
            </a:r>
            <a:r>
              <a:rPr lang="en-US">
                <a:latin typeface="Calibri"/>
                <a:ea typeface="+mn-lt"/>
                <a:cs typeface="+mn-lt"/>
              </a:rPr>
              <a:t> under any </a:t>
            </a:r>
            <a:r>
              <a:rPr lang="en-US" b="1">
                <a:latin typeface="Calibri"/>
                <a:ea typeface="+mn-lt"/>
                <a:cs typeface="+mn-lt"/>
              </a:rPr>
              <a:t>media file</a:t>
            </a:r>
            <a:r>
              <a:rPr lang="en-US">
                <a:latin typeface="Calibri"/>
                <a:ea typeface="+mn-lt"/>
                <a:cs typeface="+mn-lt"/>
              </a:rPr>
              <a:t>, so that the secret message is undetectable.</a:t>
            </a:r>
          </a:p>
          <a:p>
            <a:pPr lvl="1"/>
            <a:r>
              <a:rPr lang="en-US" sz="2800">
                <a:latin typeface="Calibri"/>
                <a:ea typeface="+mn-lt"/>
                <a:cs typeface="+mn-lt"/>
              </a:rPr>
              <a:t>Secret </a:t>
            </a:r>
            <a:r>
              <a:rPr lang="en-US" sz="2800" b="1">
                <a:latin typeface="Calibri"/>
                <a:ea typeface="+mn-lt"/>
                <a:cs typeface="+mn-lt"/>
              </a:rPr>
              <a:t>message</a:t>
            </a:r>
            <a:r>
              <a:rPr lang="en-US" sz="2800">
                <a:latin typeface="Calibri"/>
                <a:ea typeface="+mn-lt"/>
                <a:cs typeface="+mn-lt"/>
              </a:rPr>
              <a:t> can be any type of information: text, image, audio, or video</a:t>
            </a:r>
          </a:p>
          <a:p>
            <a:pPr lvl="1"/>
            <a:r>
              <a:rPr lang="en-US" sz="2800" b="1">
                <a:latin typeface="Calibri"/>
                <a:ea typeface="+mn-lt"/>
                <a:cs typeface="+mn-lt"/>
              </a:rPr>
              <a:t>Media</a:t>
            </a:r>
            <a:r>
              <a:rPr lang="en-US" sz="2800">
                <a:latin typeface="Calibri"/>
                <a:ea typeface="+mn-lt"/>
                <a:cs typeface="+mn-lt"/>
              </a:rPr>
              <a:t> file can be: text, document, image, audio or video.</a:t>
            </a:r>
          </a:p>
          <a:p>
            <a:pPr marL="0" indent="0">
              <a:buNone/>
            </a:pPr>
            <a:endParaRPr lang="en-US">
              <a:latin typeface="Calibri"/>
              <a:ea typeface="+mn-lt"/>
              <a:cs typeface="+mn-lt"/>
            </a:endParaRPr>
          </a:p>
          <a:p>
            <a:endParaRPr lang="en-US">
              <a:latin typeface="Calibri"/>
              <a:ea typeface="+mn-lt"/>
              <a:cs typeface="+mn-lt"/>
            </a:endParaRPr>
          </a:p>
        </p:txBody>
      </p:sp>
    </p:spTree>
    <p:extLst>
      <p:ext uri="{BB962C8B-B14F-4D97-AF65-F5344CB8AC3E}">
        <p14:creationId xmlns:p14="http://schemas.microsoft.com/office/powerpoint/2010/main" val="20532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rgbClr val="C1988D"/>
          </a:solidFill>
          <a:ln w="38100" cap="rnd">
            <a:solidFill>
              <a:srgbClr val="C1988D"/>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E01EDE-A3B3-5167-D7F7-F526489C5C43}"/>
              </a:ext>
            </a:extLst>
          </p:cNvPr>
          <p:cNvSpPr>
            <a:spLocks noGrp="1"/>
          </p:cNvSpPr>
          <p:nvPr>
            <p:ph type="title"/>
          </p:nvPr>
        </p:nvSpPr>
        <p:spPr>
          <a:xfrm>
            <a:off x="838200" y="365125"/>
            <a:ext cx="10515600" cy="1325563"/>
          </a:xfrm>
        </p:spPr>
        <p:txBody>
          <a:bodyPr>
            <a:normAutofit/>
          </a:bodyPr>
          <a:lstStyle/>
          <a:p>
            <a:r>
              <a:rPr lang="en-US" sz="6600"/>
              <a:t>Steganography types</a:t>
            </a:r>
          </a:p>
        </p:txBody>
      </p:sp>
      <p:sp>
        <p:nvSpPr>
          <p:cNvPr id="3" name="Content Placeholder 2">
            <a:extLst>
              <a:ext uri="{FF2B5EF4-FFF2-40B4-BE49-F238E27FC236}">
                <a16:creationId xmlns:a16="http://schemas.microsoft.com/office/drawing/2014/main" id="{7ED41685-4AE6-2297-F600-1B024C67B421}"/>
              </a:ext>
            </a:extLst>
          </p:cNvPr>
          <p:cNvSpPr>
            <a:spLocks noGrp="1"/>
          </p:cNvSpPr>
          <p:nvPr>
            <p:ph idx="1"/>
          </p:nvPr>
        </p:nvSpPr>
        <p:spPr>
          <a:xfrm>
            <a:off x="838200" y="1929384"/>
            <a:ext cx="10515600" cy="4251960"/>
          </a:xfrm>
        </p:spPr>
        <p:txBody>
          <a:bodyPr vert="horz" lIns="91440" tIns="45720" rIns="91440" bIns="45720" rtlCol="0" anchor="t">
            <a:normAutofit/>
          </a:bodyPr>
          <a:lstStyle/>
          <a:p>
            <a:pPr lvl="1"/>
            <a:r>
              <a:rPr lang="en-US" dirty="0">
                <a:latin typeface="Calibri"/>
                <a:ea typeface="+mn-lt"/>
                <a:cs typeface="+mn-lt"/>
              </a:rPr>
              <a:t>Text Steganography</a:t>
            </a:r>
            <a:endParaRPr lang="en-US" dirty="0"/>
          </a:p>
          <a:p>
            <a:pPr lvl="1"/>
            <a:r>
              <a:rPr lang="en-US" dirty="0">
                <a:latin typeface="Calibri"/>
                <a:ea typeface="+mn-lt"/>
                <a:cs typeface="+mn-lt"/>
              </a:rPr>
              <a:t>Image </a:t>
            </a:r>
            <a:r>
              <a:rPr lang="en-US" dirty="0">
                <a:latin typeface="Calibri"/>
                <a:ea typeface="+mn-lt"/>
                <a:cs typeface="Calibri"/>
              </a:rPr>
              <a:t>Steganography</a:t>
            </a:r>
            <a:endParaRPr lang="en-US" dirty="0">
              <a:latin typeface="Calibri"/>
              <a:ea typeface="+mn-lt"/>
              <a:cs typeface="+mn-lt"/>
            </a:endParaRPr>
          </a:p>
          <a:p>
            <a:pPr lvl="1"/>
            <a:r>
              <a:rPr lang="en-US" b="1" dirty="0">
                <a:latin typeface="Calibri"/>
                <a:ea typeface="+mn-lt"/>
                <a:cs typeface="+mn-lt"/>
              </a:rPr>
              <a:t>Audio Steganography</a:t>
            </a:r>
          </a:p>
          <a:p>
            <a:pPr lvl="1"/>
            <a:r>
              <a:rPr lang="en-US" dirty="0">
                <a:latin typeface="Calibri"/>
                <a:ea typeface="+mn-lt"/>
                <a:cs typeface="+mn-lt"/>
              </a:rPr>
              <a:t>Video </a:t>
            </a:r>
            <a:r>
              <a:rPr lang="en-US" dirty="0">
                <a:latin typeface="Calibri"/>
                <a:ea typeface="+mn-lt"/>
                <a:cs typeface="Calibri"/>
              </a:rPr>
              <a:t>Steganography</a:t>
            </a:r>
          </a:p>
          <a:p>
            <a:pPr lvl="1"/>
            <a:endParaRPr lang="en-US" dirty="0">
              <a:latin typeface="Calibri"/>
              <a:ea typeface="+mn-lt"/>
              <a:cs typeface="Calibri"/>
            </a:endParaRPr>
          </a:p>
          <a:p>
            <a:pPr marL="0" indent="0">
              <a:buNone/>
            </a:pPr>
            <a:r>
              <a:rPr lang="en-US" dirty="0">
                <a:latin typeface="Calibri"/>
                <a:ea typeface="+mn-lt"/>
                <a:cs typeface="+mn-lt"/>
              </a:rPr>
              <a:t>System implements</a:t>
            </a:r>
            <a:r>
              <a:rPr lang="en-US" b="1" dirty="0">
                <a:latin typeface="Calibri"/>
                <a:ea typeface="+mn-lt"/>
                <a:cs typeface="+mn-lt"/>
              </a:rPr>
              <a:t> Audio Steganography.</a:t>
            </a:r>
            <a:endParaRPr lang="en-US" dirty="0">
              <a:latin typeface="Calibri"/>
              <a:ea typeface="+mn-lt"/>
              <a:cs typeface="+mn-lt"/>
            </a:endParaRPr>
          </a:p>
        </p:txBody>
      </p:sp>
    </p:spTree>
    <p:extLst>
      <p:ext uri="{BB962C8B-B14F-4D97-AF65-F5344CB8AC3E}">
        <p14:creationId xmlns:p14="http://schemas.microsoft.com/office/powerpoint/2010/main" val="1014699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rgbClr val="C1988D"/>
          </a:solidFill>
          <a:ln w="38100" cap="rnd">
            <a:solidFill>
              <a:srgbClr val="C1988D"/>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E65801-39C8-412A-9CC6-1CC012F57B6F}"/>
              </a:ext>
            </a:extLst>
          </p:cNvPr>
          <p:cNvSpPr>
            <a:spLocks noGrp="1"/>
          </p:cNvSpPr>
          <p:nvPr>
            <p:ph type="title"/>
          </p:nvPr>
        </p:nvSpPr>
        <p:spPr>
          <a:xfrm>
            <a:off x="838200" y="365125"/>
            <a:ext cx="10515600" cy="1325563"/>
          </a:xfrm>
        </p:spPr>
        <p:txBody>
          <a:bodyPr>
            <a:normAutofit/>
          </a:bodyPr>
          <a:lstStyle/>
          <a:p>
            <a:r>
              <a:rPr lang="en-US" sz="6600"/>
              <a:t>Audio Steganography </a:t>
            </a:r>
          </a:p>
        </p:txBody>
      </p:sp>
      <p:sp>
        <p:nvSpPr>
          <p:cNvPr id="3" name="Content Placeholder 2">
            <a:extLst>
              <a:ext uri="{FF2B5EF4-FFF2-40B4-BE49-F238E27FC236}">
                <a16:creationId xmlns:a16="http://schemas.microsoft.com/office/drawing/2014/main" id="{BF20043C-CFCC-48C9-8081-5569B5637CFB}"/>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a:latin typeface="Calibri"/>
                <a:ea typeface="+mn-lt"/>
                <a:cs typeface="+mn-lt"/>
              </a:rPr>
              <a:t>Audio steganography covers secret </a:t>
            </a:r>
            <a:r>
              <a:rPr lang="en-US" b="1">
                <a:latin typeface="Calibri"/>
                <a:ea typeface="+mn-lt"/>
                <a:cs typeface="+mn-lt"/>
              </a:rPr>
              <a:t>message</a:t>
            </a:r>
            <a:r>
              <a:rPr lang="en-US">
                <a:latin typeface="Calibri"/>
                <a:ea typeface="+mn-lt"/>
                <a:cs typeface="+mn-lt"/>
              </a:rPr>
              <a:t> under </a:t>
            </a:r>
            <a:r>
              <a:rPr lang="en-US" b="1">
                <a:latin typeface="Calibri"/>
                <a:ea typeface="+mn-lt"/>
                <a:cs typeface="+mn-lt"/>
              </a:rPr>
              <a:t>audio</a:t>
            </a:r>
            <a:r>
              <a:rPr lang="en-US">
                <a:latin typeface="Calibri"/>
                <a:ea typeface="+mn-lt"/>
                <a:cs typeface="+mn-lt"/>
              </a:rPr>
              <a:t> file.</a:t>
            </a:r>
          </a:p>
          <a:p>
            <a:r>
              <a:rPr lang="en-US">
                <a:latin typeface="Calibri"/>
                <a:ea typeface="+mn-lt"/>
                <a:cs typeface="+mn-lt"/>
              </a:rPr>
              <a:t>Audio steganography is used with digital audio formats like WAVE, MIDI, and AVI MPEG.</a:t>
            </a:r>
          </a:p>
          <a:p>
            <a:r>
              <a:rPr lang="en-US">
                <a:latin typeface="Calibri"/>
                <a:ea typeface="+mn-lt"/>
                <a:cs typeface="+mn-lt"/>
              </a:rPr>
              <a:t>There are many algorithms to carry audio steganography, the most common one is the </a:t>
            </a:r>
            <a:r>
              <a:rPr lang="en-US" b="1">
                <a:latin typeface="Calibri"/>
                <a:ea typeface="+mn-lt"/>
                <a:cs typeface="+mn-lt"/>
              </a:rPr>
              <a:t>Least Significant Bit</a:t>
            </a:r>
            <a:r>
              <a:rPr lang="en-US">
                <a:latin typeface="Calibri"/>
                <a:ea typeface="+mn-lt"/>
                <a:cs typeface="+mn-lt"/>
              </a:rPr>
              <a:t> algorithm.</a:t>
            </a:r>
          </a:p>
        </p:txBody>
      </p:sp>
    </p:spTree>
    <p:extLst>
      <p:ext uri="{BB962C8B-B14F-4D97-AF65-F5344CB8AC3E}">
        <p14:creationId xmlns:p14="http://schemas.microsoft.com/office/powerpoint/2010/main" val="1946704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CF30-4EAF-4DA3-A7E3-0E2F0F3D7C29}"/>
              </a:ext>
            </a:extLst>
          </p:cNvPr>
          <p:cNvSpPr>
            <a:spLocks noGrp="1"/>
          </p:cNvSpPr>
          <p:nvPr>
            <p:ph type="title"/>
          </p:nvPr>
        </p:nvSpPr>
        <p:spPr>
          <a:xfrm>
            <a:off x="630936" y="640823"/>
            <a:ext cx="3419856" cy="5583148"/>
          </a:xfrm>
        </p:spPr>
        <p:txBody>
          <a:bodyPr anchor="ctr">
            <a:normAutofit/>
          </a:bodyPr>
          <a:lstStyle/>
          <a:p>
            <a:r>
              <a:rPr lang="en-US" sz="6000"/>
              <a:t>LSB Algorithm</a:t>
            </a:r>
          </a:p>
        </p:txBody>
      </p:sp>
      <mc:AlternateContent xmlns:mc="http://schemas.openxmlformats.org/markup-compatibility/2006" xmlns:p14="http://schemas.microsoft.com/office/powerpoint/2010/main">
        <mc:Choice Requires="p14">
          <p:contentPart p14:bwMode="auto" r:id="rId2">
            <p14:nvContentPartPr>
              <p14:cNvPr id="26" name="Ink 2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xmlns="">
          <p:pic>
            <p:nvPicPr>
              <p:cNvPr id="26" name="Ink 2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4868832"/>
                <a:ext cx="36000" cy="32709"/>
              </a:xfrm>
              <a:prstGeom prst="rect">
                <a:avLst/>
              </a:prstGeom>
            </p:spPr>
          </p:pic>
        </mc:Fallback>
      </mc:AlternateContent>
      <p:sp>
        <p:nvSpPr>
          <p:cNvPr id="28"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10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C1988D"/>
          </a:solidFill>
          <a:ln w="34925">
            <a:solidFill>
              <a:srgbClr val="C1988D"/>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B9217E4-34F5-4BB5-936B-964C901818EF}"/>
              </a:ext>
            </a:extLst>
          </p:cNvPr>
          <p:cNvSpPr>
            <a:spLocks noGrp="1"/>
          </p:cNvSpPr>
          <p:nvPr>
            <p:ph idx="1"/>
          </p:nvPr>
        </p:nvSpPr>
        <p:spPr>
          <a:xfrm>
            <a:off x="4654296" y="4798577"/>
            <a:ext cx="6894576" cy="1428487"/>
          </a:xfrm>
        </p:spPr>
        <p:txBody>
          <a:bodyPr anchor="t">
            <a:normAutofit fontScale="92500" lnSpcReduction="10000"/>
          </a:bodyPr>
          <a:lstStyle/>
          <a:p>
            <a:pPr marL="0" indent="0">
              <a:lnSpc>
                <a:spcPct val="100000"/>
              </a:lnSpc>
              <a:buNone/>
            </a:pPr>
            <a:r>
              <a:rPr lang="en-US" sz="1600">
                <a:latin typeface="Calibri"/>
                <a:ea typeface="+mn-lt"/>
                <a:cs typeface="+mn-lt"/>
              </a:rPr>
              <a:t>How LSB works? </a:t>
            </a:r>
          </a:p>
          <a:p>
            <a:pPr>
              <a:lnSpc>
                <a:spcPct val="100000"/>
              </a:lnSpc>
            </a:pPr>
            <a:r>
              <a:rPr lang="en-US" sz="1600" dirty="0">
                <a:latin typeface="Calibri"/>
                <a:ea typeface="+mn-lt"/>
                <a:cs typeface="+mn-lt"/>
              </a:rPr>
              <a:t>In </a:t>
            </a:r>
            <a:r>
              <a:rPr lang="en-US" sz="1600" b="1" dirty="0">
                <a:latin typeface="Calibri"/>
                <a:ea typeface="+mn-lt"/>
                <a:cs typeface="+mn-lt"/>
              </a:rPr>
              <a:t>Embedding</a:t>
            </a:r>
            <a:r>
              <a:rPr lang="en-US" sz="1600" dirty="0">
                <a:latin typeface="Calibri"/>
                <a:ea typeface="+mn-lt"/>
                <a:cs typeface="+mn-lt"/>
              </a:rPr>
              <a:t>: It </a:t>
            </a:r>
            <a:r>
              <a:rPr lang="en-US" sz="1600" b="1">
                <a:latin typeface="Calibri"/>
                <a:ea typeface="+mn-lt"/>
                <a:cs typeface="+mn-lt"/>
              </a:rPr>
              <a:t>replaces </a:t>
            </a:r>
            <a:r>
              <a:rPr lang="en-US" sz="1600" dirty="0">
                <a:latin typeface="Calibri"/>
                <a:ea typeface="+mn-lt"/>
                <a:cs typeface="+mn-lt"/>
              </a:rPr>
              <a:t>the </a:t>
            </a:r>
            <a:r>
              <a:rPr lang="en-US" sz="1600" b="1" dirty="0">
                <a:latin typeface="Calibri"/>
                <a:ea typeface="+mn-lt"/>
                <a:cs typeface="+mn-lt"/>
              </a:rPr>
              <a:t>least significant bit</a:t>
            </a:r>
            <a:r>
              <a:rPr lang="en-US" sz="1600" dirty="0">
                <a:latin typeface="Calibri"/>
                <a:ea typeface="+mn-lt"/>
                <a:cs typeface="+mn-lt"/>
              </a:rPr>
              <a:t> from every byte of the audio file with a</a:t>
            </a:r>
            <a:r>
              <a:rPr lang="en-US" sz="1600" b="1">
                <a:latin typeface="Calibri"/>
                <a:ea typeface="+mn-lt"/>
                <a:cs typeface="+mn-lt"/>
              </a:rPr>
              <a:t> bit</a:t>
            </a:r>
            <a:r>
              <a:rPr lang="en-US" sz="1600" dirty="0">
                <a:latin typeface="Calibri"/>
                <a:ea typeface="+mn-lt"/>
                <a:cs typeface="+mn-lt"/>
              </a:rPr>
              <a:t> from the</a:t>
            </a:r>
            <a:r>
              <a:rPr lang="en-US" sz="1600" b="1">
                <a:latin typeface="Calibri"/>
                <a:ea typeface="+mn-lt"/>
                <a:cs typeface="+mn-lt"/>
              </a:rPr>
              <a:t> secret message</a:t>
            </a:r>
            <a:r>
              <a:rPr lang="en-US" sz="1600" dirty="0">
                <a:latin typeface="Calibri"/>
                <a:ea typeface="+mn-lt"/>
                <a:cs typeface="+mn-lt"/>
              </a:rPr>
              <a:t>.</a:t>
            </a:r>
          </a:p>
          <a:p>
            <a:pPr>
              <a:lnSpc>
                <a:spcPct val="100000"/>
              </a:lnSpc>
            </a:pPr>
            <a:r>
              <a:rPr lang="en-US" sz="1600">
                <a:latin typeface="Calibri"/>
                <a:ea typeface="+mn-lt"/>
                <a:cs typeface="+mn-lt"/>
              </a:rPr>
              <a:t>In </a:t>
            </a:r>
            <a:r>
              <a:rPr lang="en-US" sz="1600" b="1">
                <a:latin typeface="Calibri"/>
                <a:ea typeface="+mn-lt"/>
                <a:cs typeface="+mn-lt"/>
              </a:rPr>
              <a:t>Extraction</a:t>
            </a:r>
            <a:r>
              <a:rPr lang="en-US" sz="1600">
                <a:latin typeface="Calibri"/>
                <a:ea typeface="+mn-lt"/>
                <a:cs typeface="+mn-lt"/>
              </a:rPr>
              <a:t>: It </a:t>
            </a:r>
            <a:r>
              <a:rPr lang="en-US" sz="1600" b="1">
                <a:latin typeface="Calibri"/>
                <a:ea typeface="+mn-lt"/>
                <a:cs typeface="+mn-lt"/>
              </a:rPr>
              <a:t>extract </a:t>
            </a:r>
            <a:r>
              <a:rPr lang="en-US" sz="1600">
                <a:latin typeface="Calibri"/>
                <a:ea typeface="+mn-lt"/>
                <a:cs typeface="+mn-lt"/>
              </a:rPr>
              <a:t>the</a:t>
            </a:r>
            <a:r>
              <a:rPr lang="en-US" sz="1600" b="1">
                <a:latin typeface="Calibri"/>
                <a:ea typeface="+mn-lt"/>
                <a:cs typeface="+mn-lt"/>
              </a:rPr>
              <a:t> message bits</a:t>
            </a:r>
            <a:r>
              <a:rPr lang="en-US" sz="1600">
                <a:latin typeface="Calibri"/>
                <a:ea typeface="+mn-lt"/>
                <a:cs typeface="+mn-lt"/>
              </a:rPr>
              <a:t> by collecting the </a:t>
            </a:r>
            <a:r>
              <a:rPr lang="en-US" sz="1600" b="1">
                <a:latin typeface="Calibri"/>
                <a:ea typeface="+mn-lt"/>
                <a:cs typeface="+mn-lt"/>
              </a:rPr>
              <a:t>least significant bit</a:t>
            </a:r>
            <a:r>
              <a:rPr lang="en-US" sz="1600">
                <a:latin typeface="Calibri"/>
                <a:ea typeface="+mn-lt"/>
                <a:cs typeface="+mn-lt"/>
              </a:rPr>
              <a:t>s from the audio file bytes.</a:t>
            </a:r>
          </a:p>
          <a:p>
            <a:pPr marL="0" indent="0">
              <a:lnSpc>
                <a:spcPct val="100000"/>
              </a:lnSpc>
              <a:buNone/>
            </a:pPr>
            <a:endParaRPr lang="en-US" sz="1400"/>
          </a:p>
        </p:txBody>
      </p:sp>
      <p:pic>
        <p:nvPicPr>
          <p:cNvPr id="4" name="Picture 4" descr="Diagram&#10;&#10;Description automatically generated">
            <a:extLst>
              <a:ext uri="{FF2B5EF4-FFF2-40B4-BE49-F238E27FC236}">
                <a16:creationId xmlns:a16="http://schemas.microsoft.com/office/drawing/2014/main" id="{9D401699-37E5-BA23-8914-5646B85419BB}"/>
              </a:ext>
            </a:extLst>
          </p:cNvPr>
          <p:cNvPicPr>
            <a:picLocks noChangeAspect="1"/>
          </p:cNvPicPr>
          <p:nvPr/>
        </p:nvPicPr>
        <p:blipFill rotWithShape="1">
          <a:blip r:embed="rId4"/>
          <a:srcRect l="84" t="8125" r="233" b="-414"/>
          <a:stretch/>
        </p:blipFill>
        <p:spPr>
          <a:xfrm>
            <a:off x="4539278" y="1414844"/>
            <a:ext cx="7527178" cy="2892155"/>
          </a:xfrm>
          <a:prstGeom prst="rect">
            <a:avLst/>
          </a:prstGeom>
        </p:spPr>
      </p:pic>
    </p:spTree>
    <p:extLst>
      <p:ext uri="{BB962C8B-B14F-4D97-AF65-F5344CB8AC3E}">
        <p14:creationId xmlns:p14="http://schemas.microsoft.com/office/powerpoint/2010/main" val="4098287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2F749-3E4E-6E57-04E1-847A02057473}"/>
              </a:ext>
            </a:extLst>
          </p:cNvPr>
          <p:cNvSpPr>
            <a:spLocks noGrp="1"/>
          </p:cNvSpPr>
          <p:nvPr>
            <p:ph type="title"/>
          </p:nvPr>
        </p:nvSpPr>
        <p:spPr>
          <a:xfrm>
            <a:off x="2066544" y="1911096"/>
            <a:ext cx="8055864" cy="2076651"/>
          </a:xfrm>
        </p:spPr>
        <p:txBody>
          <a:bodyPr vert="horz" lIns="91440" tIns="45720" rIns="91440" bIns="45720" rtlCol="0" anchor="b">
            <a:normAutofit/>
          </a:bodyPr>
          <a:lstStyle/>
          <a:p>
            <a:pPr algn="ctr"/>
            <a:r>
              <a:rPr lang="en-US" sz="8000" b="1">
                <a:solidFill>
                  <a:srgbClr val="FFFFFF"/>
                </a:solidFill>
              </a:rPr>
              <a:t>Steganography</a:t>
            </a:r>
            <a:endParaRPr lang="en-US" sz="8000">
              <a:solidFill>
                <a:srgbClr val="FFFFFF"/>
              </a:solidFill>
            </a:endParaRPr>
          </a:p>
        </p:txBody>
      </p:sp>
      <p:sp>
        <p:nvSpPr>
          <p:cNvPr id="7" name="Rectangle 6">
            <a:extLst>
              <a:ext uri="{FF2B5EF4-FFF2-40B4-BE49-F238E27FC236}">
                <a16:creationId xmlns:a16="http://schemas.microsoft.com/office/drawing/2014/main" id="{A100FC59-BCE3-4F8E-A011-0F9BDF6F0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8" name="Rectangle 7">
            <a:extLst>
              <a:ext uri="{FF2B5EF4-FFF2-40B4-BE49-F238E27FC236}">
                <a16:creationId xmlns:a16="http://schemas.microsoft.com/office/drawing/2014/main" id="{9CFC0375-4A39-44DE-A7AA-9382A4623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7">
            <a:extLst>
              <a:ext uri="{FF2B5EF4-FFF2-40B4-BE49-F238E27FC236}">
                <a16:creationId xmlns:a16="http://schemas.microsoft.com/office/drawing/2014/main" id="{0FFE29B8-9FCF-45FC-B54A-573E179D2A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203463" y="-2060461"/>
            <a:ext cx="5649003" cy="10651671"/>
          </a:xfrm>
          <a:custGeom>
            <a:avLst/>
            <a:gdLst>
              <a:gd name="connsiteX0" fmla="*/ 0 w 5649003"/>
              <a:gd name="connsiteY0" fmla="*/ 5325836 h 10651671"/>
              <a:gd name="connsiteX1" fmla="*/ 2824502 w 5649003"/>
              <a:gd name="connsiteY1" fmla="*/ 0 h 10651671"/>
              <a:gd name="connsiteX2" fmla="*/ 5649004 w 5649003"/>
              <a:gd name="connsiteY2" fmla="*/ 5325836 h 10651671"/>
              <a:gd name="connsiteX3" fmla="*/ 2824502 w 5649003"/>
              <a:gd name="connsiteY3" fmla="*/ 10651672 h 10651671"/>
              <a:gd name="connsiteX4" fmla="*/ 0 w 5649003"/>
              <a:gd name="connsiteY4" fmla="*/ 5325836 h 1065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003" h="10651671" fill="none" extrusionOk="0">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w="5649003" h="10651671" stroke="0" extrusionOk="0">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rgbClr val="C1988D"/>
          </a:solidFill>
          <a:ln w="57150">
            <a:solidFill>
              <a:srgbClr val="C1988D"/>
            </a:solidFill>
            <a:extLst>
              <a:ext uri="{C807C97D-BFC1-408E-A445-0C87EB9F89A2}">
                <ask:lineSketchStyleProps xmlns:ask="http://schemas.microsoft.com/office/drawing/2018/sketchyshapes" sd="63743190">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E874F525-7E12-4AA2-BB52-E50814A97665}"/>
              </a:ext>
            </a:extLst>
          </p:cNvPr>
          <p:cNvSpPr txBox="1">
            <a:spLocks/>
          </p:cNvSpPr>
          <p:nvPr/>
        </p:nvSpPr>
        <p:spPr>
          <a:xfrm>
            <a:off x="2066544" y="1911096"/>
            <a:ext cx="8055864" cy="2076651"/>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gn="ctr"/>
            <a:r>
              <a:rPr lang="en-US" sz="8000" b="1">
                <a:solidFill>
                  <a:srgbClr val="FFFFFF"/>
                </a:solidFill>
              </a:rPr>
              <a:t>Results</a:t>
            </a:r>
            <a:endParaRPr lang="en-US" sz="8000">
              <a:solidFill>
                <a:srgbClr val="FFFFFF"/>
              </a:solidFill>
            </a:endParaRPr>
          </a:p>
        </p:txBody>
      </p:sp>
      <p:sp>
        <p:nvSpPr>
          <p:cNvPr id="11" name="Rectangle 6">
            <a:extLst>
              <a:ext uri="{FF2B5EF4-FFF2-40B4-BE49-F238E27FC236}">
                <a16:creationId xmlns:a16="http://schemas.microsoft.com/office/drawing/2014/main" id="{C83A89F2-7705-4449-A396-04598921AC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85970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rgbClr val="C1988D"/>
          </a:solidFill>
          <a:ln w="38100" cap="rnd">
            <a:solidFill>
              <a:srgbClr val="C1988D"/>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D7A000-C485-DD23-4C54-A9DE37DC9298}"/>
              </a:ext>
            </a:extLst>
          </p:cNvPr>
          <p:cNvSpPr>
            <a:spLocks noGrp="1"/>
          </p:cNvSpPr>
          <p:nvPr>
            <p:ph type="title"/>
          </p:nvPr>
        </p:nvSpPr>
        <p:spPr>
          <a:xfrm>
            <a:off x="838200" y="365125"/>
            <a:ext cx="10515600" cy="1325563"/>
          </a:xfrm>
        </p:spPr>
        <p:txBody>
          <a:bodyPr>
            <a:normAutofit/>
          </a:bodyPr>
          <a:lstStyle/>
          <a:p>
            <a:pPr>
              <a:lnSpc>
                <a:spcPct val="110000"/>
              </a:lnSpc>
              <a:spcBef>
                <a:spcPts val="1000"/>
              </a:spcBef>
            </a:pPr>
            <a:r>
              <a:rPr lang="en-US" sz="4400" b="1">
                <a:latin typeface="The Serif Hand Black"/>
                <a:cs typeface="Calibri"/>
              </a:rPr>
              <a:t>Test Case 1: </a:t>
            </a:r>
            <a:r>
              <a:rPr lang="en-US" sz="4400">
                <a:latin typeface="The Serif Hand Black"/>
                <a:cs typeface="Calibri"/>
              </a:rPr>
              <a:t>If AES with CBC mode with no attacks</a:t>
            </a:r>
            <a:endParaRPr lang="en-US" sz="4400">
              <a:latin typeface="The Serif Hand Black"/>
              <a:ea typeface="+mj-lt"/>
              <a:cs typeface="+mj-lt"/>
            </a:endParaRPr>
          </a:p>
        </p:txBody>
      </p:sp>
      <p:pic>
        <p:nvPicPr>
          <p:cNvPr id="4" name="Picture 4" descr="Graphical user interface, text&#10;&#10;Description automatically generated">
            <a:extLst>
              <a:ext uri="{FF2B5EF4-FFF2-40B4-BE49-F238E27FC236}">
                <a16:creationId xmlns:a16="http://schemas.microsoft.com/office/drawing/2014/main" id="{11C3B6F1-3DB1-7175-DEFE-5D5890640BDE}"/>
              </a:ext>
            </a:extLst>
          </p:cNvPr>
          <p:cNvPicPr>
            <a:picLocks noChangeAspect="1"/>
          </p:cNvPicPr>
          <p:nvPr/>
        </p:nvPicPr>
        <p:blipFill>
          <a:blip r:embed="rId2"/>
          <a:stretch>
            <a:fillRect/>
          </a:stretch>
        </p:blipFill>
        <p:spPr>
          <a:xfrm>
            <a:off x="598098" y="1993099"/>
            <a:ext cx="11369614" cy="4424555"/>
          </a:xfrm>
          <a:prstGeom prst="rect">
            <a:avLst/>
          </a:prstGeom>
        </p:spPr>
      </p:pic>
      <p:sp>
        <p:nvSpPr>
          <p:cNvPr id="5" name="TextBox 4">
            <a:extLst>
              <a:ext uri="{FF2B5EF4-FFF2-40B4-BE49-F238E27FC236}">
                <a16:creationId xmlns:a16="http://schemas.microsoft.com/office/drawing/2014/main" id="{E184718A-2170-ED79-ED1F-93FC26AFD16A}"/>
              </a:ext>
            </a:extLst>
          </p:cNvPr>
          <p:cNvSpPr txBox="1"/>
          <p:nvPr/>
        </p:nvSpPr>
        <p:spPr>
          <a:xfrm>
            <a:off x="4738777" y="6535947"/>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i="1">
                <a:latin typeface="Calibri"/>
              </a:rPr>
              <a:t>Encryption and Embedding</a:t>
            </a:r>
            <a:r>
              <a:rPr lang="en-US" sz="1400" b="1" i="1">
                <a:latin typeface="Calibri"/>
                <a:cs typeface="Calibri"/>
              </a:rPr>
              <a:t> </a:t>
            </a:r>
            <a:endParaRPr lang="en-US" sz="1400" b="1">
              <a:latin typeface="Calibri"/>
              <a:cs typeface="Calibri"/>
            </a:endParaRPr>
          </a:p>
        </p:txBody>
      </p:sp>
    </p:spTree>
    <p:extLst>
      <p:ext uri="{BB962C8B-B14F-4D97-AF65-F5344CB8AC3E}">
        <p14:creationId xmlns:p14="http://schemas.microsoft.com/office/powerpoint/2010/main" val="37941470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Graphical user interface, text, application&#10;&#10;Description automatically generated">
            <a:extLst>
              <a:ext uri="{FF2B5EF4-FFF2-40B4-BE49-F238E27FC236}">
                <a16:creationId xmlns:a16="http://schemas.microsoft.com/office/drawing/2014/main" id="{DDF8BB3A-4442-398D-BB62-4084DC418746}"/>
              </a:ext>
            </a:extLst>
          </p:cNvPr>
          <p:cNvPicPr>
            <a:picLocks noChangeAspect="1"/>
          </p:cNvPicPr>
          <p:nvPr/>
        </p:nvPicPr>
        <p:blipFill>
          <a:blip r:embed="rId2"/>
          <a:stretch>
            <a:fillRect/>
          </a:stretch>
        </p:blipFill>
        <p:spPr>
          <a:xfrm>
            <a:off x="238663" y="928556"/>
            <a:ext cx="11714671" cy="4655830"/>
          </a:xfrm>
          <a:prstGeom prst="rect">
            <a:avLst/>
          </a:prstGeom>
        </p:spPr>
      </p:pic>
      <p:sp>
        <p:nvSpPr>
          <p:cNvPr id="4" name="TextBox 3">
            <a:extLst>
              <a:ext uri="{FF2B5EF4-FFF2-40B4-BE49-F238E27FC236}">
                <a16:creationId xmlns:a16="http://schemas.microsoft.com/office/drawing/2014/main" id="{804F9014-1FED-EDDD-3107-0F16955889B3}"/>
              </a:ext>
            </a:extLst>
          </p:cNvPr>
          <p:cNvSpPr txBox="1"/>
          <p:nvPr/>
        </p:nvSpPr>
        <p:spPr>
          <a:xfrm>
            <a:off x="4983193" y="6075871"/>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i="1">
                <a:latin typeface="Calibri"/>
              </a:rPr>
              <a:t>Extraction and Decryption</a:t>
            </a:r>
            <a:r>
              <a:rPr lang="en-US" sz="1400" b="1" i="1">
                <a:latin typeface="Calibri"/>
                <a:cs typeface="Calibri"/>
              </a:rPr>
              <a:t> </a:t>
            </a:r>
            <a:endParaRPr lang="en-US" sz="1400" b="1">
              <a:latin typeface="Calibri"/>
              <a:cs typeface="Calibri"/>
            </a:endParaRPr>
          </a:p>
        </p:txBody>
      </p:sp>
    </p:spTree>
    <p:extLst>
      <p:ext uri="{BB962C8B-B14F-4D97-AF65-F5344CB8AC3E}">
        <p14:creationId xmlns:p14="http://schemas.microsoft.com/office/powerpoint/2010/main" val="334150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45DEEED-BE3A-4307-800A-45F555B51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5C73706-35AD-4797-B796-D806B8FE5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006297" cy="6858000"/>
          </a:xfrm>
          <a:custGeom>
            <a:avLst/>
            <a:gdLst>
              <a:gd name="connsiteX0" fmla="*/ 5006297 w 5006297"/>
              <a:gd name="connsiteY0" fmla="*/ 0 h 6858000"/>
              <a:gd name="connsiteX1" fmla="*/ 1229608 w 5006297"/>
              <a:gd name="connsiteY1" fmla="*/ 0 h 6858000"/>
              <a:gd name="connsiteX2" fmla="*/ 1128285 w 5006297"/>
              <a:gd name="connsiteY2" fmla="*/ 156518 h 6858000"/>
              <a:gd name="connsiteX3" fmla="*/ 768782 w 5006297"/>
              <a:gd name="connsiteY3" fmla="*/ 825746 h 6858000"/>
              <a:gd name="connsiteX4" fmla="*/ 743290 w 5006297"/>
              <a:gd name="connsiteY4" fmla="*/ 860183 h 6858000"/>
              <a:gd name="connsiteX5" fmla="*/ 787138 w 5006297"/>
              <a:gd name="connsiteY5" fmla="*/ 756243 h 6858000"/>
              <a:gd name="connsiteX6" fmla="*/ 980544 w 5006297"/>
              <a:gd name="connsiteY6" fmla="*/ 339016 h 6858000"/>
              <a:gd name="connsiteX7" fmla="*/ 1161966 w 5006297"/>
              <a:gd name="connsiteY7" fmla="*/ 0 h 6858000"/>
              <a:gd name="connsiteX8" fmla="*/ 1104491 w 5006297"/>
              <a:gd name="connsiteY8" fmla="*/ 0 h 6858000"/>
              <a:gd name="connsiteX9" fmla="*/ 993044 w 5006297"/>
              <a:gd name="connsiteY9" fmla="*/ 204247 h 6858000"/>
              <a:gd name="connsiteX10" fmla="*/ 494731 w 5006297"/>
              <a:gd name="connsiteY10" fmla="*/ 1375322 h 6858000"/>
              <a:gd name="connsiteX11" fmla="*/ 46559 w 5006297"/>
              <a:gd name="connsiteY11" fmla="*/ 3329787 h 6858000"/>
              <a:gd name="connsiteX12" fmla="*/ 12272 w 5006297"/>
              <a:gd name="connsiteY12" fmla="*/ 4352595 h 6858000"/>
              <a:gd name="connsiteX13" fmla="*/ 171094 w 5006297"/>
              <a:gd name="connsiteY13" fmla="*/ 5544543 h 6858000"/>
              <a:gd name="connsiteX14" fmla="*/ 538125 w 5006297"/>
              <a:gd name="connsiteY14" fmla="*/ 6816123 h 6858000"/>
              <a:gd name="connsiteX15" fmla="*/ 555724 w 5006297"/>
              <a:gd name="connsiteY15" fmla="*/ 6858000 h 6858000"/>
              <a:gd name="connsiteX16" fmla="*/ 608303 w 5006297"/>
              <a:gd name="connsiteY16" fmla="*/ 6858000 h 6858000"/>
              <a:gd name="connsiteX17" fmla="*/ 596366 w 5006297"/>
              <a:gd name="connsiteY17" fmla="*/ 6829337 h 6858000"/>
              <a:gd name="connsiteX18" fmla="*/ 364843 w 5006297"/>
              <a:gd name="connsiteY18" fmla="*/ 6132604 h 6858000"/>
              <a:gd name="connsiteX19" fmla="*/ 213412 w 5006297"/>
              <a:gd name="connsiteY19" fmla="*/ 5505676 h 6858000"/>
              <a:gd name="connsiteX20" fmla="*/ 211628 w 5006297"/>
              <a:gd name="connsiteY20" fmla="*/ 5472254 h 6858000"/>
              <a:gd name="connsiteX21" fmla="*/ 311945 w 5006297"/>
              <a:gd name="connsiteY21" fmla="*/ 5821167 h 6858000"/>
              <a:gd name="connsiteX22" fmla="*/ 623960 w 5006297"/>
              <a:gd name="connsiteY22" fmla="*/ 6658826 h 6858000"/>
              <a:gd name="connsiteX23" fmla="*/ 717350 w 5006297"/>
              <a:gd name="connsiteY23" fmla="*/ 6858000 h 6858000"/>
              <a:gd name="connsiteX24" fmla="*/ 5006297 w 500629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rgbClr val="C1988D"/>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BC1CDDAF-D2A0-CFC5-C842-B6367B5DAB7D}"/>
              </a:ext>
            </a:extLst>
          </p:cNvPr>
          <p:cNvSpPr>
            <a:spLocks noGrp="1"/>
          </p:cNvSpPr>
          <p:nvPr>
            <p:ph type="title"/>
          </p:nvPr>
        </p:nvSpPr>
        <p:spPr>
          <a:xfrm>
            <a:off x="841248" y="644652"/>
            <a:ext cx="3182112" cy="5568696"/>
          </a:xfrm>
        </p:spPr>
        <p:txBody>
          <a:bodyPr>
            <a:normAutofit/>
          </a:bodyPr>
          <a:lstStyle/>
          <a:p>
            <a:r>
              <a:rPr lang="en-US" sz="6600" b="1">
                <a:solidFill>
                  <a:srgbClr val="FFFFFF"/>
                </a:solidFill>
                <a:ea typeface="+mj-lt"/>
                <a:cs typeface="+mj-lt"/>
              </a:rPr>
              <a:t>INTRODUCTION</a:t>
            </a:r>
            <a:endParaRPr lang="en-US" sz="6600">
              <a:solidFill>
                <a:srgbClr val="FFFFFF"/>
              </a:solidFill>
            </a:endParaRPr>
          </a:p>
        </p:txBody>
      </p:sp>
      <p:sp>
        <p:nvSpPr>
          <p:cNvPr id="15" name="Content Placeholder 2">
            <a:extLst>
              <a:ext uri="{FF2B5EF4-FFF2-40B4-BE49-F238E27FC236}">
                <a16:creationId xmlns:a16="http://schemas.microsoft.com/office/drawing/2014/main" id="{6D5A1695-0DF3-18D7-A705-C765E041B755}"/>
              </a:ext>
            </a:extLst>
          </p:cNvPr>
          <p:cNvSpPr>
            <a:spLocks noGrp="1"/>
          </p:cNvSpPr>
          <p:nvPr>
            <p:ph idx="1"/>
          </p:nvPr>
        </p:nvSpPr>
        <p:spPr>
          <a:xfrm>
            <a:off x="5494350" y="644652"/>
            <a:ext cx="5856401" cy="5568696"/>
          </a:xfrm>
        </p:spPr>
        <p:txBody>
          <a:bodyPr vert="horz" lIns="91440" tIns="45720" rIns="91440" bIns="45720" rtlCol="0" anchor="ctr">
            <a:normAutofit/>
          </a:bodyPr>
          <a:lstStyle/>
          <a:p>
            <a:pPr marL="0" indent="0">
              <a:buNone/>
            </a:pPr>
            <a:r>
              <a:rPr lang="en-US" sz="3200" b="1">
                <a:latin typeface="Calibri Light"/>
                <a:cs typeface="Calibri Light"/>
              </a:rPr>
              <a:t>Digital security:</a:t>
            </a:r>
          </a:p>
          <a:p>
            <a:pPr lvl="1"/>
            <a:r>
              <a:rPr lang="en-US" b="1">
                <a:latin typeface="Calibri Light"/>
                <a:cs typeface="Calibri"/>
              </a:rPr>
              <a:t>Encryption</a:t>
            </a:r>
            <a:endParaRPr lang="en-US">
              <a:latin typeface="Calibri Light"/>
              <a:cs typeface="Calibri"/>
            </a:endParaRPr>
          </a:p>
          <a:p>
            <a:pPr lvl="1"/>
            <a:r>
              <a:rPr lang="en-US" b="1">
                <a:latin typeface="Calibri Light"/>
                <a:ea typeface="+mn-lt"/>
                <a:cs typeface="+mn-lt"/>
              </a:rPr>
              <a:t>Steganography:</a:t>
            </a:r>
            <a:endParaRPr lang="en-US" b="1">
              <a:latin typeface="Calibri Light"/>
              <a:ea typeface="+mn-lt"/>
              <a:cs typeface="Calibri"/>
            </a:endParaRPr>
          </a:p>
          <a:p>
            <a:pPr lvl="2"/>
            <a:r>
              <a:rPr lang="en-US" b="1">
                <a:latin typeface="Calibri Light"/>
                <a:ea typeface="+mn-lt"/>
                <a:cs typeface="Calibri"/>
              </a:rPr>
              <a:t>Audio Steganography</a:t>
            </a:r>
            <a:endParaRPr lang="en-US" b="1">
              <a:latin typeface="Calibri Light"/>
              <a:ea typeface="+mn-lt"/>
              <a:cs typeface="+mn-lt"/>
            </a:endParaRPr>
          </a:p>
        </p:txBody>
      </p:sp>
    </p:spTree>
    <p:extLst>
      <p:ext uri="{BB962C8B-B14F-4D97-AF65-F5344CB8AC3E}">
        <p14:creationId xmlns:p14="http://schemas.microsoft.com/office/powerpoint/2010/main" val="14411516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rgbClr val="C1988D"/>
          </a:solidFill>
          <a:ln w="38100" cap="rnd">
            <a:solidFill>
              <a:srgbClr val="C1988D"/>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2C31EA-3E82-FE1E-D1BE-C3DD4BCECCD6}"/>
              </a:ext>
            </a:extLst>
          </p:cNvPr>
          <p:cNvSpPr>
            <a:spLocks noGrp="1"/>
          </p:cNvSpPr>
          <p:nvPr>
            <p:ph type="title"/>
          </p:nvPr>
        </p:nvSpPr>
        <p:spPr>
          <a:xfrm>
            <a:off x="838200" y="365125"/>
            <a:ext cx="10515600" cy="1325563"/>
          </a:xfrm>
        </p:spPr>
        <p:txBody>
          <a:bodyPr vert="horz" lIns="91440" tIns="45720" rIns="91440" bIns="45720" rtlCol="0" anchor="ctr">
            <a:noAutofit/>
          </a:bodyPr>
          <a:lstStyle/>
          <a:p>
            <a:r>
              <a:rPr lang="en-US" sz="4000" b="1">
                <a:ea typeface="+mj-lt"/>
                <a:cs typeface="+mj-lt"/>
              </a:rPr>
              <a:t>Test Case 2: </a:t>
            </a:r>
            <a:r>
              <a:rPr lang="en-US" sz="4000">
                <a:ea typeface="+mj-lt"/>
                <a:cs typeface="+mj-lt"/>
              </a:rPr>
              <a:t>If AES with CBC mode + Attack (cipher bits modification)</a:t>
            </a:r>
          </a:p>
        </p:txBody>
      </p:sp>
      <p:pic>
        <p:nvPicPr>
          <p:cNvPr id="5" name="Picture 5" descr="Graphical user interface, text&#10;&#10;Description automatically generated">
            <a:extLst>
              <a:ext uri="{FF2B5EF4-FFF2-40B4-BE49-F238E27FC236}">
                <a16:creationId xmlns:a16="http://schemas.microsoft.com/office/drawing/2014/main" id="{489ECB4E-D28C-ECA8-CD1B-2814641772D8}"/>
              </a:ext>
            </a:extLst>
          </p:cNvPr>
          <p:cNvPicPr>
            <a:picLocks noChangeAspect="1"/>
          </p:cNvPicPr>
          <p:nvPr/>
        </p:nvPicPr>
        <p:blipFill>
          <a:blip r:embed="rId2"/>
          <a:stretch>
            <a:fillRect/>
          </a:stretch>
        </p:blipFill>
        <p:spPr>
          <a:xfrm>
            <a:off x="411193" y="1863702"/>
            <a:ext cx="11455878" cy="4510819"/>
          </a:xfrm>
          <a:prstGeom prst="rect">
            <a:avLst/>
          </a:prstGeom>
        </p:spPr>
      </p:pic>
      <p:sp>
        <p:nvSpPr>
          <p:cNvPr id="6" name="TextBox 5">
            <a:extLst>
              <a:ext uri="{FF2B5EF4-FFF2-40B4-BE49-F238E27FC236}">
                <a16:creationId xmlns:a16="http://schemas.microsoft.com/office/drawing/2014/main" id="{5D2FBF83-08E3-F835-7A21-F73B2C91A8CF}"/>
              </a:ext>
            </a:extLst>
          </p:cNvPr>
          <p:cNvSpPr txBox="1"/>
          <p:nvPr/>
        </p:nvSpPr>
        <p:spPr>
          <a:xfrm>
            <a:off x="4738777" y="6535947"/>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i="1">
                <a:latin typeface="Calibri"/>
              </a:rPr>
              <a:t>Encryption and Embedding</a:t>
            </a:r>
            <a:r>
              <a:rPr lang="en-US" sz="1400" b="1" i="1">
                <a:latin typeface="Calibri"/>
                <a:cs typeface="Calibri"/>
              </a:rPr>
              <a:t> </a:t>
            </a:r>
            <a:endParaRPr lang="en-US" sz="1400" b="1">
              <a:latin typeface="Calibri"/>
              <a:cs typeface="Calibri"/>
            </a:endParaRPr>
          </a:p>
        </p:txBody>
      </p:sp>
    </p:spTree>
    <p:extLst>
      <p:ext uri="{BB962C8B-B14F-4D97-AF65-F5344CB8AC3E}">
        <p14:creationId xmlns:p14="http://schemas.microsoft.com/office/powerpoint/2010/main" val="22732852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text, application&#10;&#10;Description automatically generated">
            <a:extLst>
              <a:ext uri="{FF2B5EF4-FFF2-40B4-BE49-F238E27FC236}">
                <a16:creationId xmlns:a16="http://schemas.microsoft.com/office/drawing/2014/main" id="{88FEAFDE-E08B-8DB6-A815-BCEFE4C32D8A}"/>
              </a:ext>
            </a:extLst>
          </p:cNvPr>
          <p:cNvPicPr>
            <a:picLocks noChangeAspect="1"/>
          </p:cNvPicPr>
          <p:nvPr/>
        </p:nvPicPr>
        <p:blipFill>
          <a:blip r:embed="rId2"/>
          <a:stretch>
            <a:fillRect/>
          </a:stretch>
        </p:blipFill>
        <p:spPr>
          <a:xfrm>
            <a:off x="109268" y="1074528"/>
            <a:ext cx="11915954" cy="4723321"/>
          </a:xfrm>
          <a:prstGeom prst="rect">
            <a:avLst/>
          </a:prstGeom>
        </p:spPr>
      </p:pic>
      <p:sp>
        <p:nvSpPr>
          <p:cNvPr id="4" name="TextBox 3">
            <a:extLst>
              <a:ext uri="{FF2B5EF4-FFF2-40B4-BE49-F238E27FC236}">
                <a16:creationId xmlns:a16="http://schemas.microsoft.com/office/drawing/2014/main" id="{E15D448B-5304-5723-EEDC-135972FF14C4}"/>
              </a:ext>
            </a:extLst>
          </p:cNvPr>
          <p:cNvSpPr txBox="1"/>
          <p:nvPr/>
        </p:nvSpPr>
        <p:spPr>
          <a:xfrm>
            <a:off x="4983193" y="6075871"/>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i="1">
                <a:latin typeface="Calibri"/>
              </a:rPr>
              <a:t>Extraction and Decryption</a:t>
            </a:r>
            <a:r>
              <a:rPr lang="en-US" sz="1400" b="1" i="1">
                <a:latin typeface="Calibri"/>
                <a:cs typeface="Calibri"/>
              </a:rPr>
              <a:t> </a:t>
            </a:r>
            <a:endParaRPr lang="en-US" sz="1400" b="1">
              <a:latin typeface="Calibri"/>
              <a:cs typeface="Calibri"/>
            </a:endParaRPr>
          </a:p>
        </p:txBody>
      </p:sp>
    </p:spTree>
    <p:extLst>
      <p:ext uri="{BB962C8B-B14F-4D97-AF65-F5344CB8AC3E}">
        <p14:creationId xmlns:p14="http://schemas.microsoft.com/office/powerpoint/2010/main" val="17079391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rgbClr val="C1988D"/>
          </a:solidFill>
          <a:ln w="38100" cap="rnd">
            <a:solidFill>
              <a:srgbClr val="C1988D"/>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8D1ACA-7C3A-0587-68B6-6B6135AEEDD4}"/>
              </a:ext>
            </a:extLst>
          </p:cNvPr>
          <p:cNvSpPr>
            <a:spLocks noGrp="1"/>
          </p:cNvSpPr>
          <p:nvPr>
            <p:ph type="title"/>
          </p:nvPr>
        </p:nvSpPr>
        <p:spPr>
          <a:xfrm>
            <a:off x="838200" y="365125"/>
            <a:ext cx="10515600" cy="1325563"/>
          </a:xfrm>
        </p:spPr>
        <p:txBody>
          <a:bodyPr>
            <a:normAutofit/>
          </a:bodyPr>
          <a:lstStyle/>
          <a:p>
            <a:r>
              <a:rPr lang="en-US" sz="4400" b="1">
                <a:ea typeface="+mj-lt"/>
                <a:cs typeface="+mj-lt"/>
              </a:rPr>
              <a:t>Test Case</a:t>
            </a:r>
            <a:r>
              <a:rPr lang="en-US" sz="4400">
                <a:ea typeface="+mj-lt"/>
                <a:cs typeface="+mj-lt"/>
              </a:rPr>
              <a:t> </a:t>
            </a:r>
            <a:r>
              <a:rPr lang="en-US" sz="4400" b="1">
                <a:ea typeface="+mj-lt"/>
                <a:cs typeface="+mj-lt"/>
              </a:rPr>
              <a:t>3:</a:t>
            </a:r>
            <a:r>
              <a:rPr lang="en-US" sz="4400">
                <a:ea typeface="+mj-lt"/>
                <a:cs typeface="+mj-lt"/>
              </a:rPr>
              <a:t> If AES with CCM mode with no attacks</a:t>
            </a:r>
          </a:p>
        </p:txBody>
      </p:sp>
      <p:sp>
        <p:nvSpPr>
          <p:cNvPr id="4" name="TextBox 3">
            <a:extLst>
              <a:ext uri="{FF2B5EF4-FFF2-40B4-BE49-F238E27FC236}">
                <a16:creationId xmlns:a16="http://schemas.microsoft.com/office/drawing/2014/main" id="{DE70B660-6C59-EA5B-21A1-8F0E5E33CF8A}"/>
              </a:ext>
            </a:extLst>
          </p:cNvPr>
          <p:cNvSpPr txBox="1"/>
          <p:nvPr/>
        </p:nvSpPr>
        <p:spPr>
          <a:xfrm>
            <a:off x="4738777" y="6535947"/>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i="1">
                <a:latin typeface="Calibri"/>
              </a:rPr>
              <a:t>Encryption and Embedding</a:t>
            </a:r>
            <a:r>
              <a:rPr lang="en-US" sz="1400" b="1" i="1">
                <a:latin typeface="Calibri"/>
                <a:cs typeface="Calibri"/>
              </a:rPr>
              <a:t> </a:t>
            </a:r>
            <a:endParaRPr lang="en-US" sz="1400" b="1">
              <a:latin typeface="Calibri"/>
              <a:cs typeface="Calibri"/>
            </a:endParaRPr>
          </a:p>
        </p:txBody>
      </p:sp>
      <p:pic>
        <p:nvPicPr>
          <p:cNvPr id="5" name="Picture 6" descr="Graphical user interface, text&#10;&#10;Description automatically generated">
            <a:extLst>
              <a:ext uri="{FF2B5EF4-FFF2-40B4-BE49-F238E27FC236}">
                <a16:creationId xmlns:a16="http://schemas.microsoft.com/office/drawing/2014/main" id="{833F5002-F0DD-48D9-40A8-A1E8B5FB4E98}"/>
              </a:ext>
            </a:extLst>
          </p:cNvPr>
          <p:cNvPicPr>
            <a:picLocks noChangeAspect="1"/>
          </p:cNvPicPr>
          <p:nvPr/>
        </p:nvPicPr>
        <p:blipFill>
          <a:blip r:embed="rId2"/>
          <a:stretch>
            <a:fillRect/>
          </a:stretch>
        </p:blipFill>
        <p:spPr>
          <a:xfrm>
            <a:off x="353683" y="1848795"/>
            <a:ext cx="11484633" cy="4540635"/>
          </a:xfrm>
          <a:prstGeom prst="rect">
            <a:avLst/>
          </a:prstGeom>
        </p:spPr>
      </p:pic>
    </p:spTree>
    <p:extLst>
      <p:ext uri="{BB962C8B-B14F-4D97-AF65-F5344CB8AC3E}">
        <p14:creationId xmlns:p14="http://schemas.microsoft.com/office/powerpoint/2010/main" val="36042749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DCD8F1-9745-4F01-23F8-208728FB36F6}"/>
              </a:ext>
            </a:extLst>
          </p:cNvPr>
          <p:cNvSpPr txBox="1"/>
          <p:nvPr/>
        </p:nvSpPr>
        <p:spPr>
          <a:xfrm>
            <a:off x="4983193" y="6075871"/>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i="1">
                <a:latin typeface="Calibri"/>
              </a:rPr>
              <a:t>Extraction and Decryption</a:t>
            </a:r>
            <a:r>
              <a:rPr lang="en-US" sz="1400" b="1" i="1">
                <a:latin typeface="Calibri"/>
                <a:cs typeface="Calibri"/>
              </a:rPr>
              <a:t> </a:t>
            </a:r>
            <a:endParaRPr lang="en-US" sz="1400" b="1">
              <a:latin typeface="Calibri"/>
              <a:cs typeface="Calibri"/>
            </a:endParaRPr>
          </a:p>
        </p:txBody>
      </p:sp>
      <p:pic>
        <p:nvPicPr>
          <p:cNvPr id="4" name="Picture 4" descr="Graphical user interface, text&#10;&#10;Description automatically generated">
            <a:extLst>
              <a:ext uri="{FF2B5EF4-FFF2-40B4-BE49-F238E27FC236}">
                <a16:creationId xmlns:a16="http://schemas.microsoft.com/office/drawing/2014/main" id="{9EFB0329-8D3F-1AF4-93DE-5BDDEB85BD92}"/>
              </a:ext>
            </a:extLst>
          </p:cNvPr>
          <p:cNvPicPr>
            <a:picLocks noChangeAspect="1"/>
          </p:cNvPicPr>
          <p:nvPr/>
        </p:nvPicPr>
        <p:blipFill>
          <a:blip r:embed="rId2"/>
          <a:stretch>
            <a:fillRect/>
          </a:stretch>
        </p:blipFill>
        <p:spPr>
          <a:xfrm>
            <a:off x="281797" y="1134039"/>
            <a:ext cx="11628406" cy="4589923"/>
          </a:xfrm>
          <a:prstGeom prst="rect">
            <a:avLst/>
          </a:prstGeom>
        </p:spPr>
      </p:pic>
    </p:spTree>
    <p:extLst>
      <p:ext uri="{BB962C8B-B14F-4D97-AF65-F5344CB8AC3E}">
        <p14:creationId xmlns:p14="http://schemas.microsoft.com/office/powerpoint/2010/main" val="41293416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rgbClr val="C1988D"/>
          </a:solidFill>
          <a:ln w="38100" cap="rnd">
            <a:solidFill>
              <a:srgbClr val="C1988D"/>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CC17C2-3D2C-19A7-91CA-A816B04AAAAB}"/>
              </a:ext>
            </a:extLst>
          </p:cNvPr>
          <p:cNvSpPr>
            <a:spLocks noGrp="1"/>
          </p:cNvSpPr>
          <p:nvPr>
            <p:ph type="title"/>
          </p:nvPr>
        </p:nvSpPr>
        <p:spPr>
          <a:xfrm>
            <a:off x="838200" y="365125"/>
            <a:ext cx="10515600" cy="1325563"/>
          </a:xfrm>
        </p:spPr>
        <p:txBody>
          <a:bodyPr vert="horz" lIns="91440" tIns="45720" rIns="91440" bIns="45720" rtlCol="0" anchor="ctr">
            <a:noAutofit/>
          </a:bodyPr>
          <a:lstStyle/>
          <a:p>
            <a:r>
              <a:rPr lang="en-US" sz="4000" b="1">
                <a:ea typeface="+mj-lt"/>
                <a:cs typeface="+mj-lt"/>
              </a:rPr>
              <a:t>Test Case 4: </a:t>
            </a:r>
            <a:r>
              <a:rPr lang="en-US" sz="4000">
                <a:ea typeface="+mj-lt"/>
                <a:cs typeface="+mj-lt"/>
              </a:rPr>
              <a:t>If AES with CCM mode + Attack (cipher bits modification)</a:t>
            </a:r>
          </a:p>
        </p:txBody>
      </p:sp>
      <p:sp>
        <p:nvSpPr>
          <p:cNvPr id="4" name="TextBox 3">
            <a:extLst>
              <a:ext uri="{FF2B5EF4-FFF2-40B4-BE49-F238E27FC236}">
                <a16:creationId xmlns:a16="http://schemas.microsoft.com/office/drawing/2014/main" id="{05F0CEC6-212A-1939-15B5-710164E2387C}"/>
              </a:ext>
            </a:extLst>
          </p:cNvPr>
          <p:cNvSpPr txBox="1"/>
          <p:nvPr/>
        </p:nvSpPr>
        <p:spPr>
          <a:xfrm>
            <a:off x="4738777" y="6535947"/>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i="1">
                <a:latin typeface="Calibri"/>
              </a:rPr>
              <a:t>Encryption and Embedding</a:t>
            </a:r>
            <a:r>
              <a:rPr lang="en-US" sz="1400" b="1" i="1">
                <a:latin typeface="Calibri"/>
                <a:cs typeface="Calibri"/>
              </a:rPr>
              <a:t> </a:t>
            </a:r>
            <a:endParaRPr lang="en-US" sz="1400" b="1">
              <a:latin typeface="Calibri"/>
              <a:cs typeface="Calibri"/>
            </a:endParaRPr>
          </a:p>
        </p:txBody>
      </p:sp>
      <p:pic>
        <p:nvPicPr>
          <p:cNvPr id="5" name="Picture 6" descr="Graphical user interface, text&#10;&#10;Description automatically generated">
            <a:extLst>
              <a:ext uri="{FF2B5EF4-FFF2-40B4-BE49-F238E27FC236}">
                <a16:creationId xmlns:a16="http://schemas.microsoft.com/office/drawing/2014/main" id="{BFE1ED50-7724-6D32-F23B-D691D7C98DC8}"/>
              </a:ext>
            </a:extLst>
          </p:cNvPr>
          <p:cNvPicPr>
            <a:picLocks noChangeAspect="1"/>
          </p:cNvPicPr>
          <p:nvPr/>
        </p:nvPicPr>
        <p:blipFill>
          <a:blip r:embed="rId2"/>
          <a:stretch>
            <a:fillRect/>
          </a:stretch>
        </p:blipFill>
        <p:spPr>
          <a:xfrm>
            <a:off x="669985" y="1891927"/>
            <a:ext cx="10909538" cy="4310597"/>
          </a:xfrm>
          <a:prstGeom prst="rect">
            <a:avLst/>
          </a:prstGeom>
        </p:spPr>
      </p:pic>
    </p:spTree>
    <p:extLst>
      <p:ext uri="{BB962C8B-B14F-4D97-AF65-F5344CB8AC3E}">
        <p14:creationId xmlns:p14="http://schemas.microsoft.com/office/powerpoint/2010/main" val="19461062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CC884E-DF5A-4D7B-4473-56A157E9EB9C}"/>
              </a:ext>
            </a:extLst>
          </p:cNvPr>
          <p:cNvSpPr txBox="1"/>
          <p:nvPr/>
        </p:nvSpPr>
        <p:spPr>
          <a:xfrm>
            <a:off x="4983193" y="6075871"/>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i="1">
                <a:latin typeface="Calibri"/>
              </a:rPr>
              <a:t>Extraction and Decryption</a:t>
            </a:r>
            <a:r>
              <a:rPr lang="en-US" sz="1400" b="1" i="1">
                <a:latin typeface="Calibri"/>
                <a:cs typeface="Calibri"/>
              </a:rPr>
              <a:t> </a:t>
            </a:r>
            <a:endParaRPr lang="en-US" sz="1400" b="1">
              <a:latin typeface="Calibri"/>
              <a:cs typeface="Calibri"/>
            </a:endParaRPr>
          </a:p>
        </p:txBody>
      </p:sp>
      <p:pic>
        <p:nvPicPr>
          <p:cNvPr id="4" name="Picture 4" descr="Text&#10;&#10;Description automatically generated">
            <a:extLst>
              <a:ext uri="{FF2B5EF4-FFF2-40B4-BE49-F238E27FC236}">
                <a16:creationId xmlns:a16="http://schemas.microsoft.com/office/drawing/2014/main" id="{66DB6D04-78A5-8F0F-7691-84A822E2BE88}"/>
              </a:ext>
            </a:extLst>
          </p:cNvPr>
          <p:cNvPicPr>
            <a:picLocks noChangeAspect="1"/>
          </p:cNvPicPr>
          <p:nvPr/>
        </p:nvPicPr>
        <p:blipFill>
          <a:blip r:embed="rId2"/>
          <a:stretch>
            <a:fillRect/>
          </a:stretch>
        </p:blipFill>
        <p:spPr>
          <a:xfrm>
            <a:off x="1575759" y="1009435"/>
            <a:ext cx="9184256" cy="4767243"/>
          </a:xfrm>
          <a:prstGeom prst="rect">
            <a:avLst/>
          </a:prstGeom>
        </p:spPr>
      </p:pic>
    </p:spTree>
    <p:extLst>
      <p:ext uri="{BB962C8B-B14F-4D97-AF65-F5344CB8AC3E}">
        <p14:creationId xmlns:p14="http://schemas.microsoft.com/office/powerpoint/2010/main" val="35893839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2F749-3E4E-6E57-04E1-847A02057473}"/>
              </a:ext>
            </a:extLst>
          </p:cNvPr>
          <p:cNvSpPr>
            <a:spLocks noGrp="1"/>
          </p:cNvSpPr>
          <p:nvPr>
            <p:ph type="title"/>
          </p:nvPr>
        </p:nvSpPr>
        <p:spPr>
          <a:xfrm>
            <a:off x="2066544" y="1911096"/>
            <a:ext cx="8055864" cy="2076651"/>
          </a:xfrm>
        </p:spPr>
        <p:txBody>
          <a:bodyPr vert="horz" lIns="91440" tIns="45720" rIns="91440" bIns="45720" rtlCol="0" anchor="b">
            <a:normAutofit/>
          </a:bodyPr>
          <a:lstStyle/>
          <a:p>
            <a:pPr algn="ctr"/>
            <a:r>
              <a:rPr lang="en-US" sz="8000" b="1">
                <a:solidFill>
                  <a:srgbClr val="FFFFFF"/>
                </a:solidFill>
              </a:rPr>
              <a:t>Steganography</a:t>
            </a:r>
            <a:endParaRPr lang="en-US" sz="8000">
              <a:solidFill>
                <a:srgbClr val="FFFFFF"/>
              </a:solidFill>
            </a:endParaRPr>
          </a:p>
        </p:txBody>
      </p:sp>
      <p:sp>
        <p:nvSpPr>
          <p:cNvPr id="7" name="Rectangle 6">
            <a:extLst>
              <a:ext uri="{FF2B5EF4-FFF2-40B4-BE49-F238E27FC236}">
                <a16:creationId xmlns:a16="http://schemas.microsoft.com/office/drawing/2014/main" id="{A100FC59-BCE3-4F8E-A011-0F9BDF6F0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8" name="Rectangle 7">
            <a:extLst>
              <a:ext uri="{FF2B5EF4-FFF2-40B4-BE49-F238E27FC236}">
                <a16:creationId xmlns:a16="http://schemas.microsoft.com/office/drawing/2014/main" id="{9CFC0375-4A39-44DE-A7AA-9382A4623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7">
            <a:extLst>
              <a:ext uri="{FF2B5EF4-FFF2-40B4-BE49-F238E27FC236}">
                <a16:creationId xmlns:a16="http://schemas.microsoft.com/office/drawing/2014/main" id="{0FFE29B8-9FCF-45FC-B54A-573E179D2A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203463" y="-2060461"/>
            <a:ext cx="5649003" cy="10651671"/>
          </a:xfrm>
          <a:custGeom>
            <a:avLst/>
            <a:gdLst>
              <a:gd name="connsiteX0" fmla="*/ 0 w 5649003"/>
              <a:gd name="connsiteY0" fmla="*/ 5325836 h 10651671"/>
              <a:gd name="connsiteX1" fmla="*/ 2824502 w 5649003"/>
              <a:gd name="connsiteY1" fmla="*/ 0 h 10651671"/>
              <a:gd name="connsiteX2" fmla="*/ 5649004 w 5649003"/>
              <a:gd name="connsiteY2" fmla="*/ 5325836 h 10651671"/>
              <a:gd name="connsiteX3" fmla="*/ 2824502 w 5649003"/>
              <a:gd name="connsiteY3" fmla="*/ 10651672 h 10651671"/>
              <a:gd name="connsiteX4" fmla="*/ 0 w 5649003"/>
              <a:gd name="connsiteY4" fmla="*/ 5325836 h 1065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003" h="10651671" fill="none" extrusionOk="0">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w="5649003" h="10651671" stroke="0" extrusionOk="0">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rgbClr val="C1988D"/>
          </a:solidFill>
          <a:ln w="57150">
            <a:solidFill>
              <a:srgbClr val="C1988D"/>
            </a:solidFill>
            <a:extLst>
              <a:ext uri="{C807C97D-BFC1-408E-A445-0C87EB9F89A2}">
                <ask:lineSketchStyleProps xmlns:ask="http://schemas.microsoft.com/office/drawing/2018/sketchyshapes" sd="63743190">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E874F525-7E12-4AA2-BB52-E50814A97665}"/>
              </a:ext>
            </a:extLst>
          </p:cNvPr>
          <p:cNvSpPr txBox="1">
            <a:spLocks/>
          </p:cNvSpPr>
          <p:nvPr/>
        </p:nvSpPr>
        <p:spPr>
          <a:xfrm>
            <a:off x="2066544" y="1911096"/>
            <a:ext cx="8055864" cy="2076651"/>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gn="ctr"/>
            <a:r>
              <a:rPr lang="en-US" sz="8000" b="1" dirty="0">
                <a:solidFill>
                  <a:srgbClr val="FFFFFF"/>
                </a:solidFill>
              </a:rPr>
              <a:t>THANK YOU</a:t>
            </a:r>
            <a:endParaRPr lang="en-US" sz="8000" dirty="0">
              <a:solidFill>
                <a:srgbClr val="FFFFFF"/>
              </a:solidFill>
            </a:endParaRPr>
          </a:p>
        </p:txBody>
      </p:sp>
      <p:sp>
        <p:nvSpPr>
          <p:cNvPr id="11" name="Rectangle 6">
            <a:extLst>
              <a:ext uri="{FF2B5EF4-FFF2-40B4-BE49-F238E27FC236}">
                <a16:creationId xmlns:a16="http://schemas.microsoft.com/office/drawing/2014/main" id="{C83A89F2-7705-4449-A396-04598921AC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9652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rgbClr val="C1988D"/>
          </a:solidFill>
          <a:ln w="38100" cap="rnd">
            <a:solidFill>
              <a:srgbClr val="C1988D"/>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999575-BC5D-F99F-E543-F641DF91D6DD}"/>
              </a:ext>
            </a:extLst>
          </p:cNvPr>
          <p:cNvSpPr>
            <a:spLocks noGrp="1"/>
          </p:cNvSpPr>
          <p:nvPr>
            <p:ph type="title"/>
          </p:nvPr>
        </p:nvSpPr>
        <p:spPr>
          <a:xfrm>
            <a:off x="838200" y="365125"/>
            <a:ext cx="10515600" cy="1325563"/>
          </a:xfrm>
        </p:spPr>
        <p:txBody>
          <a:bodyPr>
            <a:normAutofit/>
          </a:bodyPr>
          <a:lstStyle/>
          <a:p>
            <a:r>
              <a:rPr lang="en-US" sz="6600">
                <a:latin typeface="The Serif Hand Black"/>
                <a:cs typeface="Calibri"/>
              </a:rPr>
              <a:t>Our system</a:t>
            </a:r>
            <a:endParaRPr lang="en-US">
              <a:latin typeface="The Serif Hand Black"/>
            </a:endParaRPr>
          </a:p>
        </p:txBody>
      </p:sp>
      <p:sp>
        <p:nvSpPr>
          <p:cNvPr id="3" name="Content Placeholder 2">
            <a:extLst>
              <a:ext uri="{FF2B5EF4-FFF2-40B4-BE49-F238E27FC236}">
                <a16:creationId xmlns:a16="http://schemas.microsoft.com/office/drawing/2014/main" id="{A79E84F8-5A94-BB70-9385-AF06ED6A83C0}"/>
              </a:ext>
            </a:extLst>
          </p:cNvPr>
          <p:cNvSpPr>
            <a:spLocks noGrp="1"/>
          </p:cNvSpPr>
          <p:nvPr>
            <p:ph idx="1"/>
          </p:nvPr>
        </p:nvSpPr>
        <p:spPr>
          <a:xfrm>
            <a:off x="838200" y="1929384"/>
            <a:ext cx="10737850" cy="4251960"/>
          </a:xfrm>
        </p:spPr>
        <p:txBody>
          <a:bodyPr vert="horz" lIns="91440" tIns="45720" rIns="91440" bIns="45720" rtlCol="0" anchor="t">
            <a:normAutofit/>
          </a:bodyPr>
          <a:lstStyle/>
          <a:p>
            <a:r>
              <a:rPr lang="en-US" dirty="0">
                <a:latin typeface="Calibri"/>
                <a:ea typeface="+mn-lt"/>
                <a:cs typeface="+mn-lt"/>
              </a:rPr>
              <a:t>It proposes a </a:t>
            </a:r>
            <a:r>
              <a:rPr lang="en-US" b="1" dirty="0">
                <a:latin typeface="Calibri"/>
                <a:ea typeface="+mn-lt"/>
                <a:cs typeface="+mn-lt"/>
              </a:rPr>
              <a:t>hybrid system of cryptography and audio steganography</a:t>
            </a:r>
            <a:r>
              <a:rPr lang="en-US" dirty="0">
                <a:latin typeface="Calibri"/>
                <a:ea typeface="+mn-lt"/>
                <a:cs typeface="+mn-lt"/>
              </a:rPr>
              <a:t> </a:t>
            </a:r>
            <a:endParaRPr lang="en-US"/>
          </a:p>
          <a:p>
            <a:r>
              <a:rPr lang="en-US" dirty="0">
                <a:latin typeface="Calibri"/>
                <a:ea typeface="+mn-lt"/>
                <a:cs typeface="+mn-lt"/>
              </a:rPr>
              <a:t>to </a:t>
            </a:r>
            <a:r>
              <a:rPr lang="en-US" b="1" dirty="0">
                <a:latin typeface="Calibri"/>
                <a:ea typeface="+mn-lt"/>
                <a:cs typeface="+mn-lt"/>
              </a:rPr>
              <a:t>enhance</a:t>
            </a:r>
            <a:r>
              <a:rPr lang="en-US" dirty="0">
                <a:latin typeface="Calibri"/>
                <a:ea typeface="+mn-lt"/>
                <a:cs typeface="+mn-lt"/>
              </a:rPr>
              <a:t> and </a:t>
            </a:r>
            <a:r>
              <a:rPr lang="en-US" b="1" dirty="0">
                <a:latin typeface="Calibri"/>
                <a:ea typeface="+mn-lt"/>
                <a:cs typeface="+mn-lt"/>
              </a:rPr>
              <a:t>strengthen </a:t>
            </a:r>
            <a:r>
              <a:rPr lang="en-US" dirty="0">
                <a:latin typeface="Calibri"/>
                <a:ea typeface="+mn-lt"/>
                <a:cs typeface="+mn-lt"/>
              </a:rPr>
              <a:t>the security of the data </a:t>
            </a:r>
            <a:endParaRPr lang="en-US">
              <a:latin typeface="The Hand Bold"/>
              <a:ea typeface="+mn-lt"/>
              <a:cs typeface="+mn-lt"/>
            </a:endParaRPr>
          </a:p>
          <a:p>
            <a:r>
              <a:rPr lang="en-US" dirty="0">
                <a:latin typeface="Calibri"/>
                <a:ea typeface="+mn-lt"/>
                <a:cs typeface="+mn-lt"/>
              </a:rPr>
              <a:t>and protect secret texts, messages, and sensitive information transmission between two entities </a:t>
            </a:r>
            <a:endParaRPr lang="en-US">
              <a:latin typeface="The Hand Bold"/>
              <a:ea typeface="+mn-lt"/>
              <a:cs typeface="+mn-lt"/>
            </a:endParaRPr>
          </a:p>
          <a:p>
            <a:r>
              <a:rPr lang="en-US" dirty="0">
                <a:latin typeface="Calibri"/>
                <a:ea typeface="+mn-lt"/>
                <a:cs typeface="+mn-lt"/>
              </a:rPr>
              <a:t>using these two-security techniques from unauthorized access of third parties and attackers. </a:t>
            </a:r>
            <a:endParaRPr lang="en-US">
              <a:latin typeface="The Hand Bold"/>
              <a:ea typeface="+mn-lt"/>
              <a:cs typeface="+mn-lt"/>
            </a:endParaRPr>
          </a:p>
          <a:p>
            <a:pPr marL="0" indent="0">
              <a:buNone/>
            </a:pPr>
            <a:endParaRPr lang="en-US">
              <a:latin typeface="Calibri"/>
              <a:cs typeface="Calibri"/>
            </a:endParaRPr>
          </a:p>
        </p:txBody>
      </p:sp>
    </p:spTree>
    <p:extLst>
      <p:ext uri="{BB962C8B-B14F-4D97-AF65-F5344CB8AC3E}">
        <p14:creationId xmlns:p14="http://schemas.microsoft.com/office/powerpoint/2010/main" val="207796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6" name="Rectangle 31">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A2F749-3E4E-6E57-04E1-847A02057473}"/>
              </a:ext>
            </a:extLst>
          </p:cNvPr>
          <p:cNvSpPr>
            <a:spLocks noGrp="1"/>
          </p:cNvSpPr>
          <p:nvPr>
            <p:ph type="title"/>
          </p:nvPr>
        </p:nvSpPr>
        <p:spPr>
          <a:xfrm>
            <a:off x="638882" y="3577456"/>
            <a:ext cx="10909640" cy="1687814"/>
          </a:xfrm>
        </p:spPr>
        <p:txBody>
          <a:bodyPr vert="horz" lIns="91440" tIns="45720" rIns="91440" bIns="45720" rtlCol="0" anchor="b">
            <a:normAutofit/>
          </a:bodyPr>
          <a:lstStyle/>
          <a:p>
            <a:pPr algn="ctr"/>
            <a:r>
              <a:rPr lang="en-US" sz="10000" b="1"/>
              <a:t>Encryption</a:t>
            </a:r>
          </a:p>
        </p:txBody>
      </p:sp>
      <p:pic>
        <p:nvPicPr>
          <p:cNvPr id="28" name="Graphic 26" descr="Lock">
            <a:extLst>
              <a:ext uri="{FF2B5EF4-FFF2-40B4-BE49-F238E27FC236}">
                <a16:creationId xmlns:a16="http://schemas.microsoft.com/office/drawing/2014/main" id="{00ECDE78-DC5E-92E0-DE60-7E7808533E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49265" y="591670"/>
            <a:ext cx="2688873" cy="2688873"/>
          </a:xfrm>
          <a:prstGeom prst="rect">
            <a:avLst/>
          </a:prstGeom>
        </p:spPr>
      </p:pic>
      <p:sp>
        <p:nvSpPr>
          <p:cNvPr id="29" name="Rectangle 6">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27432"/>
          </a:xfrm>
          <a:custGeom>
            <a:avLst/>
            <a:gdLst>
              <a:gd name="connsiteX0" fmla="*/ 0 w 4572000"/>
              <a:gd name="connsiteY0" fmla="*/ 0 h 27432"/>
              <a:gd name="connsiteX1" fmla="*/ 607423 w 4572000"/>
              <a:gd name="connsiteY1" fmla="*/ 0 h 27432"/>
              <a:gd name="connsiteX2" fmla="*/ 1123406 w 4572000"/>
              <a:gd name="connsiteY2" fmla="*/ 0 h 27432"/>
              <a:gd name="connsiteX3" fmla="*/ 1685109 w 4572000"/>
              <a:gd name="connsiteY3" fmla="*/ 0 h 27432"/>
              <a:gd name="connsiteX4" fmla="*/ 2383971 w 4572000"/>
              <a:gd name="connsiteY4" fmla="*/ 0 h 27432"/>
              <a:gd name="connsiteX5" fmla="*/ 2991394 w 4572000"/>
              <a:gd name="connsiteY5" fmla="*/ 0 h 27432"/>
              <a:gd name="connsiteX6" fmla="*/ 3553097 w 4572000"/>
              <a:gd name="connsiteY6" fmla="*/ 0 h 27432"/>
              <a:gd name="connsiteX7" fmla="*/ 4572000 w 4572000"/>
              <a:gd name="connsiteY7" fmla="*/ 0 h 27432"/>
              <a:gd name="connsiteX8" fmla="*/ 4572000 w 4572000"/>
              <a:gd name="connsiteY8" fmla="*/ 27432 h 27432"/>
              <a:gd name="connsiteX9" fmla="*/ 3918857 w 4572000"/>
              <a:gd name="connsiteY9" fmla="*/ 27432 h 27432"/>
              <a:gd name="connsiteX10" fmla="*/ 3357154 w 4572000"/>
              <a:gd name="connsiteY10" fmla="*/ 27432 h 27432"/>
              <a:gd name="connsiteX11" fmla="*/ 2612571 w 4572000"/>
              <a:gd name="connsiteY11" fmla="*/ 27432 h 27432"/>
              <a:gd name="connsiteX12" fmla="*/ 2005149 w 4572000"/>
              <a:gd name="connsiteY12" fmla="*/ 27432 h 27432"/>
              <a:gd name="connsiteX13" fmla="*/ 1489166 w 4572000"/>
              <a:gd name="connsiteY13" fmla="*/ 27432 h 27432"/>
              <a:gd name="connsiteX14" fmla="*/ 790303 w 4572000"/>
              <a:gd name="connsiteY14" fmla="*/ 27432 h 27432"/>
              <a:gd name="connsiteX15" fmla="*/ 0 w 4572000"/>
              <a:gd name="connsiteY15" fmla="*/ 27432 h 27432"/>
              <a:gd name="connsiteX16" fmla="*/ 0 w 457200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27432" fill="none" extrusionOk="0">
                <a:moveTo>
                  <a:pt x="0" y="0"/>
                </a:moveTo>
                <a:cubicBezTo>
                  <a:pt x="150397" y="-23421"/>
                  <a:pt x="474161" y="9174"/>
                  <a:pt x="607423" y="0"/>
                </a:cubicBezTo>
                <a:cubicBezTo>
                  <a:pt x="740685" y="-9174"/>
                  <a:pt x="868821" y="-4258"/>
                  <a:pt x="1123406" y="0"/>
                </a:cubicBezTo>
                <a:cubicBezTo>
                  <a:pt x="1377991" y="4258"/>
                  <a:pt x="1567664" y="-12410"/>
                  <a:pt x="1685109" y="0"/>
                </a:cubicBezTo>
                <a:cubicBezTo>
                  <a:pt x="1802554" y="12410"/>
                  <a:pt x="2193086" y="-14353"/>
                  <a:pt x="2383971" y="0"/>
                </a:cubicBezTo>
                <a:cubicBezTo>
                  <a:pt x="2574856" y="14353"/>
                  <a:pt x="2697477" y="-26142"/>
                  <a:pt x="2991394" y="0"/>
                </a:cubicBezTo>
                <a:cubicBezTo>
                  <a:pt x="3285311" y="26142"/>
                  <a:pt x="3423667" y="26544"/>
                  <a:pt x="3553097" y="0"/>
                </a:cubicBezTo>
                <a:cubicBezTo>
                  <a:pt x="3682527" y="-26544"/>
                  <a:pt x="4344147" y="50350"/>
                  <a:pt x="4572000" y="0"/>
                </a:cubicBezTo>
                <a:cubicBezTo>
                  <a:pt x="4571027" y="8304"/>
                  <a:pt x="4571522" y="21512"/>
                  <a:pt x="4572000" y="27432"/>
                </a:cubicBezTo>
                <a:cubicBezTo>
                  <a:pt x="4438349" y="5490"/>
                  <a:pt x="4090129" y="31231"/>
                  <a:pt x="3918857" y="27432"/>
                </a:cubicBezTo>
                <a:cubicBezTo>
                  <a:pt x="3747585" y="23633"/>
                  <a:pt x="3498826" y="6883"/>
                  <a:pt x="3357154" y="27432"/>
                </a:cubicBezTo>
                <a:cubicBezTo>
                  <a:pt x="3215482" y="47981"/>
                  <a:pt x="2784289" y="56849"/>
                  <a:pt x="2612571" y="27432"/>
                </a:cubicBezTo>
                <a:cubicBezTo>
                  <a:pt x="2440853" y="-1985"/>
                  <a:pt x="2261292" y="25951"/>
                  <a:pt x="2005149" y="27432"/>
                </a:cubicBezTo>
                <a:cubicBezTo>
                  <a:pt x="1749006" y="28913"/>
                  <a:pt x="1700078" y="34342"/>
                  <a:pt x="1489166" y="27432"/>
                </a:cubicBezTo>
                <a:cubicBezTo>
                  <a:pt x="1278254" y="20522"/>
                  <a:pt x="1077188" y="56916"/>
                  <a:pt x="790303" y="27432"/>
                </a:cubicBezTo>
                <a:cubicBezTo>
                  <a:pt x="503418" y="-2052"/>
                  <a:pt x="359168" y="57044"/>
                  <a:pt x="0" y="27432"/>
                </a:cubicBezTo>
                <a:cubicBezTo>
                  <a:pt x="-1048" y="14992"/>
                  <a:pt x="-1120" y="7447"/>
                  <a:pt x="0" y="0"/>
                </a:cubicBezTo>
                <a:close/>
              </a:path>
              <a:path w="4572000" h="27432" stroke="0" extrusionOk="0">
                <a:moveTo>
                  <a:pt x="0" y="0"/>
                </a:moveTo>
                <a:cubicBezTo>
                  <a:pt x="155698" y="6780"/>
                  <a:pt x="465972" y="13197"/>
                  <a:pt x="607423" y="0"/>
                </a:cubicBezTo>
                <a:cubicBezTo>
                  <a:pt x="748874" y="-13197"/>
                  <a:pt x="1014133" y="22994"/>
                  <a:pt x="1123406" y="0"/>
                </a:cubicBezTo>
                <a:cubicBezTo>
                  <a:pt x="1232679" y="-22994"/>
                  <a:pt x="1639431" y="-2997"/>
                  <a:pt x="1867989" y="0"/>
                </a:cubicBezTo>
                <a:cubicBezTo>
                  <a:pt x="2096547" y="2997"/>
                  <a:pt x="2265668" y="29557"/>
                  <a:pt x="2475411" y="0"/>
                </a:cubicBezTo>
                <a:cubicBezTo>
                  <a:pt x="2685154" y="-29557"/>
                  <a:pt x="2951491" y="73"/>
                  <a:pt x="3082834" y="0"/>
                </a:cubicBezTo>
                <a:cubicBezTo>
                  <a:pt x="3214177" y="-73"/>
                  <a:pt x="3641000" y="-33478"/>
                  <a:pt x="3827417" y="0"/>
                </a:cubicBezTo>
                <a:cubicBezTo>
                  <a:pt x="4013834" y="33478"/>
                  <a:pt x="4345917" y="14255"/>
                  <a:pt x="4572000" y="0"/>
                </a:cubicBezTo>
                <a:cubicBezTo>
                  <a:pt x="4572485" y="9333"/>
                  <a:pt x="4573278" y="19699"/>
                  <a:pt x="4572000" y="27432"/>
                </a:cubicBezTo>
                <a:cubicBezTo>
                  <a:pt x="4318030" y="43025"/>
                  <a:pt x="4161104" y="34314"/>
                  <a:pt x="4010297" y="27432"/>
                </a:cubicBezTo>
                <a:cubicBezTo>
                  <a:pt x="3859490" y="20550"/>
                  <a:pt x="3592529" y="6613"/>
                  <a:pt x="3357154" y="27432"/>
                </a:cubicBezTo>
                <a:cubicBezTo>
                  <a:pt x="3121779" y="48251"/>
                  <a:pt x="2884285" y="3780"/>
                  <a:pt x="2704011" y="27432"/>
                </a:cubicBezTo>
                <a:cubicBezTo>
                  <a:pt x="2523737" y="51084"/>
                  <a:pt x="2295944" y="32081"/>
                  <a:pt x="2096589" y="27432"/>
                </a:cubicBezTo>
                <a:cubicBezTo>
                  <a:pt x="1897234" y="22783"/>
                  <a:pt x="1623782" y="52518"/>
                  <a:pt x="1352006" y="27432"/>
                </a:cubicBezTo>
                <a:cubicBezTo>
                  <a:pt x="1080230" y="2346"/>
                  <a:pt x="869959" y="12864"/>
                  <a:pt x="607423" y="27432"/>
                </a:cubicBezTo>
                <a:cubicBezTo>
                  <a:pt x="344887" y="42000"/>
                  <a:pt x="188100" y="40051"/>
                  <a:pt x="0" y="27432"/>
                </a:cubicBezTo>
                <a:cubicBezTo>
                  <a:pt x="211" y="18145"/>
                  <a:pt x="120" y="6480"/>
                  <a:pt x="0" y="0"/>
                </a:cubicBezTo>
                <a:close/>
              </a:path>
            </a:pathLst>
          </a:custGeom>
          <a:solidFill>
            <a:srgbClr val="C1988D"/>
          </a:solidFill>
          <a:ln w="38100" cap="rnd">
            <a:solidFill>
              <a:srgbClr val="C1988D"/>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Date Placeholder 26">
            <a:extLst>
              <a:ext uri="{FF2B5EF4-FFF2-40B4-BE49-F238E27FC236}">
                <a16:creationId xmlns:a16="http://schemas.microsoft.com/office/drawing/2014/main" id="{F28B82B1-E269-4325-A665-6CFE5DEE5DE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solidFill>
            </a:endParaRPr>
          </a:p>
        </p:txBody>
      </p:sp>
      <p:sp>
        <p:nvSpPr>
          <p:cNvPr id="33" name="Footer Placeholder 27">
            <a:extLst>
              <a:ext uri="{FF2B5EF4-FFF2-40B4-BE49-F238E27FC236}">
                <a16:creationId xmlns:a16="http://schemas.microsoft.com/office/drawing/2014/main" id="{7C700527-76FD-4DF4-A597-6F5E089CA0C2}"/>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solidFill>
            </a:endParaRPr>
          </a:p>
        </p:txBody>
      </p:sp>
      <p:sp>
        <p:nvSpPr>
          <p:cNvPr id="35" name="Slide Number Placeholder 28">
            <a:extLst>
              <a:ext uri="{FF2B5EF4-FFF2-40B4-BE49-F238E27FC236}">
                <a16:creationId xmlns:a16="http://schemas.microsoft.com/office/drawing/2014/main" id="{B5EA49A9-01EB-4D60-A392-7DC9B625D67D}"/>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solidFill>
            </a:endParaRPr>
          </a:p>
        </p:txBody>
      </p:sp>
    </p:spTree>
    <p:extLst>
      <p:ext uri="{BB962C8B-B14F-4D97-AF65-F5344CB8AC3E}">
        <p14:creationId xmlns:p14="http://schemas.microsoft.com/office/powerpoint/2010/main" val="1489240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BA43B8-3C9A-78CF-7109-789508629CA1}"/>
              </a:ext>
            </a:extLst>
          </p:cNvPr>
          <p:cNvSpPr>
            <a:spLocks noGrp="1"/>
          </p:cNvSpPr>
          <p:nvPr>
            <p:ph type="title"/>
          </p:nvPr>
        </p:nvSpPr>
        <p:spPr>
          <a:xfrm>
            <a:off x="640080" y="325370"/>
            <a:ext cx="6894576" cy="1784538"/>
          </a:xfrm>
        </p:spPr>
        <p:txBody>
          <a:bodyPr anchor="b">
            <a:normAutofit/>
          </a:bodyPr>
          <a:lstStyle/>
          <a:p>
            <a:r>
              <a:rPr lang="en-US" sz="7200">
                <a:latin typeface="Calibri"/>
                <a:cs typeface="Calibri"/>
              </a:rPr>
              <a:t>Encryption</a:t>
            </a:r>
            <a:r>
              <a:rPr lang="en-US" sz="7200">
                <a:latin typeface="Calibri"/>
                <a:ea typeface="+mj-lt"/>
                <a:cs typeface="Calibri"/>
              </a:rPr>
              <a:t> </a:t>
            </a:r>
            <a:endParaRPr lang="en-US" sz="7200"/>
          </a:p>
        </p:txBody>
      </p:sp>
      <p:sp>
        <p:nvSpPr>
          <p:cNvPr id="18"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395391"/>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C1988D"/>
          </a:solidFill>
          <a:ln w="38100" cap="rnd">
            <a:solidFill>
              <a:srgbClr val="C1988D"/>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D86CF6B-950A-0C22-123C-FE789F8BF59E}"/>
              </a:ext>
            </a:extLst>
          </p:cNvPr>
          <p:cNvSpPr>
            <a:spLocks noGrp="1"/>
          </p:cNvSpPr>
          <p:nvPr>
            <p:ph idx="1"/>
          </p:nvPr>
        </p:nvSpPr>
        <p:spPr>
          <a:xfrm>
            <a:off x="640080" y="2708307"/>
            <a:ext cx="6894576" cy="3485260"/>
          </a:xfrm>
        </p:spPr>
        <p:txBody>
          <a:bodyPr vert="horz" lIns="91440" tIns="45720" rIns="91440" bIns="45720" rtlCol="0" anchor="t">
            <a:normAutofit/>
          </a:bodyPr>
          <a:lstStyle/>
          <a:p>
            <a:r>
              <a:rPr lang="en-US" dirty="0">
                <a:latin typeface="Calibri"/>
                <a:ea typeface="+mn-lt"/>
                <a:cs typeface="+mn-lt"/>
              </a:rPr>
              <a:t>Encryption is a method of safeguarding data by </a:t>
            </a:r>
            <a:r>
              <a:rPr lang="en-US" b="1" dirty="0">
                <a:latin typeface="Calibri"/>
                <a:ea typeface="+mn-lt"/>
                <a:cs typeface="+mn-lt"/>
              </a:rPr>
              <a:t>mathematically encoding</a:t>
            </a:r>
            <a:r>
              <a:rPr lang="en-US" dirty="0">
                <a:latin typeface="Calibri"/>
                <a:ea typeface="+mn-lt"/>
                <a:cs typeface="+mn-lt"/>
              </a:rPr>
              <a:t> it so that only those with the right key or cipher may read or decode it.</a:t>
            </a:r>
            <a:endParaRPr lang="en-US" dirty="0">
              <a:latin typeface="Calibri"/>
            </a:endParaRPr>
          </a:p>
        </p:txBody>
      </p:sp>
      <p:pic>
        <p:nvPicPr>
          <p:cNvPr id="12" name="Picture 11" descr="Computer script on a screen">
            <a:extLst>
              <a:ext uri="{FF2B5EF4-FFF2-40B4-BE49-F238E27FC236}">
                <a16:creationId xmlns:a16="http://schemas.microsoft.com/office/drawing/2014/main" id="{23B9F959-4E82-1C5A-1BD4-25A8F341C9F0}"/>
              </a:ext>
            </a:extLst>
          </p:cNvPr>
          <p:cNvPicPr>
            <a:picLocks noChangeAspect="1"/>
          </p:cNvPicPr>
          <p:nvPr/>
        </p:nvPicPr>
        <p:blipFill rotWithShape="1">
          <a:blip r:embed="rId3"/>
          <a:srcRect l="11826" r="48807" b="-3"/>
          <a:stretch/>
        </p:blipFill>
        <p:spPr>
          <a:xfrm>
            <a:off x="8141399" y="10"/>
            <a:ext cx="4050601" cy="6857990"/>
          </a:xfrm>
          <a:custGeom>
            <a:avLst/>
            <a:gdLst/>
            <a:ahLst/>
            <a:cxnLst/>
            <a:rect l="l" t="t" r="r" b="b"/>
            <a:pathLst>
              <a:path w="4050601" h="6858000">
                <a:moveTo>
                  <a:pt x="26697" y="0"/>
                </a:moveTo>
                <a:lnTo>
                  <a:pt x="4050601" y="0"/>
                </a:lnTo>
                <a:lnTo>
                  <a:pt x="4050601" y="6858000"/>
                </a:lnTo>
                <a:lnTo>
                  <a:pt x="28376" y="6858000"/>
                </a:lnTo>
                <a:lnTo>
                  <a:pt x="28782" y="6851321"/>
                </a:lnTo>
                <a:cubicBezTo>
                  <a:pt x="31911" y="6730915"/>
                  <a:pt x="35027" y="6610471"/>
                  <a:pt x="38157" y="6489990"/>
                </a:cubicBezTo>
                <a:cubicBezTo>
                  <a:pt x="38284" y="6484913"/>
                  <a:pt x="39171" y="6479963"/>
                  <a:pt x="39171" y="6474886"/>
                </a:cubicBezTo>
                <a:cubicBezTo>
                  <a:pt x="48166" y="6361042"/>
                  <a:pt x="53107" y="6247198"/>
                  <a:pt x="18899" y="6136019"/>
                </a:cubicBezTo>
                <a:cubicBezTo>
                  <a:pt x="15871" y="6125573"/>
                  <a:pt x="14262" y="6114773"/>
                  <a:pt x="14084" y="6103909"/>
                </a:cubicBezTo>
                <a:cubicBezTo>
                  <a:pt x="12413" y="6006983"/>
                  <a:pt x="16644" y="5910056"/>
                  <a:pt x="26754" y="5813650"/>
                </a:cubicBezTo>
                <a:cubicBezTo>
                  <a:pt x="31949" y="5754507"/>
                  <a:pt x="26754" y="5694475"/>
                  <a:pt x="43478" y="5635967"/>
                </a:cubicBezTo>
                <a:cubicBezTo>
                  <a:pt x="50864" y="5606890"/>
                  <a:pt x="55109" y="5577103"/>
                  <a:pt x="56147" y="5547125"/>
                </a:cubicBezTo>
                <a:cubicBezTo>
                  <a:pt x="59948" y="5474529"/>
                  <a:pt x="38537" y="5406248"/>
                  <a:pt x="18139" y="5337713"/>
                </a:cubicBezTo>
                <a:cubicBezTo>
                  <a:pt x="7370" y="5301414"/>
                  <a:pt x="-5426" y="5264355"/>
                  <a:pt x="2429" y="5226280"/>
                </a:cubicBezTo>
                <a:cubicBezTo>
                  <a:pt x="16707" y="5167720"/>
                  <a:pt x="24854" y="5107828"/>
                  <a:pt x="26754" y="5047581"/>
                </a:cubicBezTo>
                <a:cubicBezTo>
                  <a:pt x="26754" y="5004937"/>
                  <a:pt x="16365" y="4963181"/>
                  <a:pt x="20039" y="4920664"/>
                </a:cubicBezTo>
                <a:cubicBezTo>
                  <a:pt x="28211" y="4838181"/>
                  <a:pt x="30238" y="4755203"/>
                  <a:pt x="26121" y="4672415"/>
                </a:cubicBezTo>
                <a:cubicBezTo>
                  <a:pt x="26095" y="4639315"/>
                  <a:pt x="29846" y="4606317"/>
                  <a:pt x="37270" y="4574054"/>
                </a:cubicBezTo>
                <a:cubicBezTo>
                  <a:pt x="46506" y="4517120"/>
                  <a:pt x="48419" y="4459246"/>
                  <a:pt x="42971" y="4401829"/>
                </a:cubicBezTo>
                <a:cubicBezTo>
                  <a:pt x="37016" y="4335324"/>
                  <a:pt x="19279" y="4269835"/>
                  <a:pt x="14845" y="4203331"/>
                </a:cubicBezTo>
                <a:cubicBezTo>
                  <a:pt x="7876" y="4093167"/>
                  <a:pt x="17759" y="3983003"/>
                  <a:pt x="27514" y="3873347"/>
                </a:cubicBezTo>
                <a:cubicBezTo>
                  <a:pt x="35116" y="3803010"/>
                  <a:pt x="37143" y="3732178"/>
                  <a:pt x="33596" y="3661523"/>
                </a:cubicBezTo>
                <a:cubicBezTo>
                  <a:pt x="29161" y="3605426"/>
                  <a:pt x="22193" y="3549329"/>
                  <a:pt x="20926" y="3493232"/>
                </a:cubicBezTo>
                <a:cubicBezTo>
                  <a:pt x="18646" y="3392967"/>
                  <a:pt x="19532" y="3292703"/>
                  <a:pt x="25360" y="3192439"/>
                </a:cubicBezTo>
                <a:cubicBezTo>
                  <a:pt x="28274" y="3142180"/>
                  <a:pt x="32962" y="3092429"/>
                  <a:pt x="34989" y="3041789"/>
                </a:cubicBezTo>
                <a:cubicBezTo>
                  <a:pt x="37016" y="2991149"/>
                  <a:pt x="41071" y="2940002"/>
                  <a:pt x="29542" y="2890377"/>
                </a:cubicBezTo>
                <a:cubicBezTo>
                  <a:pt x="10030" y="2805978"/>
                  <a:pt x="24347" y="2721959"/>
                  <a:pt x="28528" y="2637813"/>
                </a:cubicBezTo>
                <a:cubicBezTo>
                  <a:pt x="31062" y="2585523"/>
                  <a:pt x="46266" y="2531964"/>
                  <a:pt x="32836" y="2481198"/>
                </a:cubicBezTo>
                <a:cubicBezTo>
                  <a:pt x="11677" y="2401621"/>
                  <a:pt x="25487" y="2323694"/>
                  <a:pt x="32836" y="2245386"/>
                </a:cubicBezTo>
                <a:cubicBezTo>
                  <a:pt x="41311" y="2171280"/>
                  <a:pt x="39816" y="2096361"/>
                  <a:pt x="28401" y="2022648"/>
                </a:cubicBezTo>
                <a:cubicBezTo>
                  <a:pt x="14084" y="1949518"/>
                  <a:pt x="14084" y="1874307"/>
                  <a:pt x="28401" y="1801178"/>
                </a:cubicBezTo>
                <a:cubicBezTo>
                  <a:pt x="40260" y="1740816"/>
                  <a:pt x="41628" y="1678868"/>
                  <a:pt x="32455" y="1618037"/>
                </a:cubicBezTo>
                <a:cubicBezTo>
                  <a:pt x="26247" y="1574505"/>
                  <a:pt x="15098" y="1531226"/>
                  <a:pt x="13578" y="1487694"/>
                </a:cubicBezTo>
                <a:cubicBezTo>
                  <a:pt x="10436" y="1396656"/>
                  <a:pt x="12298" y="1305517"/>
                  <a:pt x="19153" y="1214696"/>
                </a:cubicBezTo>
                <a:cubicBezTo>
                  <a:pt x="27134" y="1111259"/>
                  <a:pt x="42464" y="1008202"/>
                  <a:pt x="31822" y="904004"/>
                </a:cubicBezTo>
                <a:cubicBezTo>
                  <a:pt x="28148" y="868213"/>
                  <a:pt x="20673" y="832549"/>
                  <a:pt x="19913" y="796632"/>
                </a:cubicBezTo>
                <a:cubicBezTo>
                  <a:pt x="18266" y="729366"/>
                  <a:pt x="17505" y="662989"/>
                  <a:pt x="21306" y="593565"/>
                </a:cubicBezTo>
                <a:cubicBezTo>
                  <a:pt x="25107" y="524142"/>
                  <a:pt x="39550" y="453703"/>
                  <a:pt x="29795" y="385549"/>
                </a:cubicBezTo>
                <a:cubicBezTo>
                  <a:pt x="20039" y="317394"/>
                  <a:pt x="26374" y="250382"/>
                  <a:pt x="32709" y="183497"/>
                </a:cubicBezTo>
                <a:cubicBezTo>
                  <a:pt x="35750" y="151705"/>
                  <a:pt x="37809" y="120261"/>
                  <a:pt x="37254" y="88945"/>
                </a:cubicBezTo>
                <a:close/>
              </a:path>
            </a:pathLst>
          </a:custGeom>
        </p:spPr>
      </p:pic>
      <p:pic>
        <p:nvPicPr>
          <p:cNvPr id="4" name="Picture 4">
            <a:extLst>
              <a:ext uri="{FF2B5EF4-FFF2-40B4-BE49-F238E27FC236}">
                <a16:creationId xmlns:a16="http://schemas.microsoft.com/office/drawing/2014/main" id="{F1E6D849-C980-F4DA-717F-D136BC13EAC1}"/>
              </a:ext>
            </a:extLst>
          </p:cNvPr>
          <p:cNvPicPr>
            <a:picLocks noChangeAspect="1"/>
          </p:cNvPicPr>
          <p:nvPr/>
        </p:nvPicPr>
        <p:blipFill>
          <a:blip r:embed="rId4"/>
          <a:stretch>
            <a:fillRect/>
          </a:stretch>
        </p:blipFill>
        <p:spPr>
          <a:xfrm>
            <a:off x="770626" y="5445857"/>
            <a:ext cx="6438181" cy="854590"/>
          </a:xfrm>
          <a:prstGeom prst="rect">
            <a:avLst/>
          </a:prstGeom>
        </p:spPr>
      </p:pic>
    </p:spTree>
    <p:extLst>
      <p:ext uri="{BB962C8B-B14F-4D97-AF65-F5344CB8AC3E}">
        <p14:creationId xmlns:p14="http://schemas.microsoft.com/office/powerpoint/2010/main" val="3760035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rgbClr val="C1988D"/>
          </a:solidFill>
          <a:ln w="38100" cap="rnd">
            <a:solidFill>
              <a:srgbClr val="C1988D"/>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E10218-4616-5564-C740-49A9702FD058}"/>
              </a:ext>
            </a:extLst>
          </p:cNvPr>
          <p:cNvSpPr>
            <a:spLocks noGrp="1"/>
          </p:cNvSpPr>
          <p:nvPr>
            <p:ph type="title"/>
          </p:nvPr>
        </p:nvSpPr>
        <p:spPr>
          <a:xfrm>
            <a:off x="838200" y="365125"/>
            <a:ext cx="10515600" cy="1325563"/>
          </a:xfrm>
        </p:spPr>
        <p:txBody>
          <a:bodyPr>
            <a:normAutofit/>
          </a:bodyPr>
          <a:lstStyle/>
          <a:p>
            <a:pPr algn="ctr"/>
            <a:r>
              <a:rPr lang="en-US" sz="6600" b="1"/>
              <a:t>Why is data encryption necessary?</a:t>
            </a:r>
            <a:endParaRPr lang="en-US" sz="6600"/>
          </a:p>
        </p:txBody>
      </p:sp>
      <p:sp>
        <p:nvSpPr>
          <p:cNvPr id="29" name="Content Placeholder 28">
            <a:extLst>
              <a:ext uri="{FF2B5EF4-FFF2-40B4-BE49-F238E27FC236}">
                <a16:creationId xmlns:a16="http://schemas.microsoft.com/office/drawing/2014/main" id="{335B48F5-55F6-2A8A-A1AA-D6173DA6849E}"/>
              </a:ext>
            </a:extLst>
          </p:cNvPr>
          <p:cNvSpPr>
            <a:spLocks noGrp="1"/>
          </p:cNvSpPr>
          <p:nvPr>
            <p:ph idx="1"/>
          </p:nvPr>
        </p:nvSpPr>
        <p:spPr>
          <a:xfrm>
            <a:off x="838200" y="1929384"/>
            <a:ext cx="10515600" cy="4251960"/>
          </a:xfrm>
        </p:spPr>
        <p:txBody>
          <a:bodyPr vert="horz" lIns="91440" tIns="45720" rIns="91440" bIns="45720" rtlCol="0" anchor="t">
            <a:normAutofit/>
          </a:bodyPr>
          <a:lstStyle/>
          <a:p>
            <a:pPr>
              <a:lnSpc>
                <a:spcPct val="100000"/>
              </a:lnSpc>
            </a:pPr>
            <a:r>
              <a:rPr lang="en-US" sz="2600">
                <a:latin typeface="Calibri"/>
                <a:ea typeface="+mn-lt"/>
                <a:cs typeface="+mn-lt"/>
              </a:rPr>
              <a:t>Privacy.</a:t>
            </a:r>
            <a:endParaRPr lang="en-US" sz="2600"/>
          </a:p>
          <a:p>
            <a:pPr>
              <a:lnSpc>
                <a:spcPct val="100000"/>
              </a:lnSpc>
            </a:pPr>
            <a:r>
              <a:rPr lang="en-US" sz="2600">
                <a:latin typeface="Calibri"/>
                <a:ea typeface="+mn-lt"/>
                <a:cs typeface="+mn-lt"/>
              </a:rPr>
              <a:t>Security.</a:t>
            </a:r>
          </a:p>
          <a:p>
            <a:r>
              <a:rPr lang="en-US">
                <a:latin typeface="Calibri"/>
                <a:cs typeface="Calibri"/>
              </a:rPr>
              <a:t>Data integrity.</a:t>
            </a:r>
            <a:endParaRPr lang="en-US">
              <a:ea typeface="+mn-lt"/>
              <a:cs typeface="+mn-lt"/>
            </a:endParaRPr>
          </a:p>
          <a:p>
            <a:r>
              <a:rPr lang="en-US">
                <a:latin typeface="Calibri"/>
                <a:cs typeface="Calibri"/>
              </a:rPr>
              <a:t>Authentication.</a:t>
            </a:r>
            <a:endParaRPr lang="en-US"/>
          </a:p>
        </p:txBody>
      </p:sp>
    </p:spTree>
    <p:extLst>
      <p:ext uri="{BB962C8B-B14F-4D97-AF65-F5344CB8AC3E}">
        <p14:creationId xmlns:p14="http://schemas.microsoft.com/office/powerpoint/2010/main" val="1151619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B523ED-C06A-DE3A-BAE8-36032F6CB16E}"/>
              </a:ext>
            </a:extLst>
          </p:cNvPr>
          <p:cNvSpPr>
            <a:spLocks noGrp="1"/>
          </p:cNvSpPr>
          <p:nvPr>
            <p:ph type="title"/>
          </p:nvPr>
        </p:nvSpPr>
        <p:spPr>
          <a:xfrm>
            <a:off x="640080" y="325369"/>
            <a:ext cx="4368602" cy="1956841"/>
          </a:xfrm>
        </p:spPr>
        <p:txBody>
          <a:bodyPr anchor="b">
            <a:normAutofit/>
          </a:bodyPr>
          <a:lstStyle/>
          <a:p>
            <a:pPr>
              <a:lnSpc>
                <a:spcPct val="90000"/>
              </a:lnSpc>
            </a:pPr>
            <a:r>
              <a:rPr lang="en-US" sz="6600" b="1"/>
              <a:t>types of encryption</a:t>
            </a:r>
            <a:endParaRPr lang="en-US" sz="6600"/>
          </a:p>
        </p:txBody>
      </p:sp>
      <p:sp>
        <p:nvSpPr>
          <p:cNvPr id="1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C1988D"/>
          </a:solidFill>
          <a:ln w="38100" cap="rnd">
            <a:solidFill>
              <a:srgbClr val="C1988D"/>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6AB5C8C-B6AD-843E-DAD2-5A056AE19857}"/>
              </a:ext>
            </a:extLst>
          </p:cNvPr>
          <p:cNvSpPr>
            <a:spLocks noGrp="1"/>
          </p:cNvSpPr>
          <p:nvPr>
            <p:ph idx="1"/>
          </p:nvPr>
        </p:nvSpPr>
        <p:spPr>
          <a:xfrm>
            <a:off x="640080" y="2872899"/>
            <a:ext cx="4243589" cy="3320668"/>
          </a:xfrm>
        </p:spPr>
        <p:txBody>
          <a:bodyPr vert="horz" lIns="91440" tIns="45720" rIns="91440" bIns="45720" rtlCol="0">
            <a:normAutofit/>
          </a:bodyPr>
          <a:lstStyle/>
          <a:p>
            <a:r>
              <a:rPr lang="en-US">
                <a:latin typeface="Calibri"/>
                <a:ea typeface="+mn-lt"/>
                <a:cs typeface="+mn-lt"/>
              </a:rPr>
              <a:t>The two main types of encryption are:</a:t>
            </a:r>
            <a:endParaRPr lang="en-US">
              <a:latin typeface="Calibri"/>
              <a:cs typeface="Calibri"/>
            </a:endParaRPr>
          </a:p>
          <a:p>
            <a:pPr lvl="1"/>
            <a:r>
              <a:rPr lang="en-US">
                <a:latin typeface="Calibri"/>
                <a:ea typeface="+mn-lt"/>
                <a:cs typeface="+mn-lt"/>
              </a:rPr>
              <a:t>symmetric encryption</a:t>
            </a:r>
            <a:endParaRPr lang="en-US">
              <a:latin typeface="Calibri"/>
              <a:cs typeface="Calibri"/>
            </a:endParaRPr>
          </a:p>
          <a:p>
            <a:pPr lvl="1"/>
            <a:r>
              <a:rPr lang="en-US">
                <a:latin typeface="Calibri"/>
                <a:ea typeface="+mn-lt"/>
                <a:cs typeface="Calibri"/>
              </a:rPr>
              <a:t>asymmetric encryption (public key encryption)</a:t>
            </a:r>
          </a:p>
          <a:p>
            <a:endParaRPr lang="en-US">
              <a:latin typeface="Calibri"/>
              <a:ea typeface="+mn-lt"/>
              <a:cs typeface="+mn-lt"/>
            </a:endParaRPr>
          </a:p>
        </p:txBody>
      </p:sp>
      <p:pic>
        <p:nvPicPr>
          <p:cNvPr id="5" name="Picture 4" descr="Transparent padlock">
            <a:extLst>
              <a:ext uri="{FF2B5EF4-FFF2-40B4-BE49-F238E27FC236}">
                <a16:creationId xmlns:a16="http://schemas.microsoft.com/office/drawing/2014/main" id="{2E10DD16-EAFB-445D-09F0-085A0B876CD9}"/>
              </a:ext>
            </a:extLst>
          </p:cNvPr>
          <p:cNvPicPr>
            <a:picLocks noChangeAspect="1"/>
          </p:cNvPicPr>
          <p:nvPr/>
        </p:nvPicPr>
        <p:blipFill rotWithShape="1">
          <a:blip r:embed="rId3"/>
          <a:srcRect r="34322" b="7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925192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89A9DC-0D88-5A96-9A97-04B8F1491C87}"/>
              </a:ext>
            </a:extLst>
          </p:cNvPr>
          <p:cNvSpPr>
            <a:spLocks noGrp="1"/>
          </p:cNvSpPr>
          <p:nvPr>
            <p:ph type="title"/>
          </p:nvPr>
        </p:nvSpPr>
        <p:spPr>
          <a:xfrm>
            <a:off x="630936" y="639520"/>
            <a:ext cx="3429000" cy="1719072"/>
          </a:xfrm>
        </p:spPr>
        <p:txBody>
          <a:bodyPr anchor="b">
            <a:normAutofit/>
          </a:bodyPr>
          <a:lstStyle/>
          <a:p>
            <a:pPr>
              <a:lnSpc>
                <a:spcPct val="90000"/>
              </a:lnSpc>
            </a:pPr>
            <a:r>
              <a:rPr lang="en-US">
                <a:latin typeface="The Serif Hand Black"/>
                <a:cs typeface="Calibri"/>
              </a:rPr>
              <a:t>symmetric encryption</a:t>
            </a:r>
            <a:endParaRPr lang="en-US">
              <a:latin typeface="The Serif Hand Black"/>
            </a:endParaRPr>
          </a:p>
        </p:txBody>
      </p:sp>
      <p:sp>
        <p:nvSpPr>
          <p:cNvPr id="47"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C1988D"/>
          </a:solidFill>
          <a:ln w="38100" cap="rnd">
            <a:solidFill>
              <a:srgbClr val="C1988D"/>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10EDC9-9550-28E5-890D-3484E192522F}"/>
              </a:ext>
            </a:extLst>
          </p:cNvPr>
          <p:cNvSpPr>
            <a:spLocks noGrp="1"/>
          </p:cNvSpPr>
          <p:nvPr>
            <p:ph idx="1"/>
          </p:nvPr>
        </p:nvSpPr>
        <p:spPr>
          <a:xfrm>
            <a:off x="630936" y="2807208"/>
            <a:ext cx="3429000" cy="3410712"/>
          </a:xfrm>
        </p:spPr>
        <p:txBody>
          <a:bodyPr vert="horz" lIns="91440" tIns="45720" rIns="91440" bIns="45720" rtlCol="0" anchor="t">
            <a:normAutofit/>
          </a:bodyPr>
          <a:lstStyle/>
          <a:p>
            <a:r>
              <a:rPr lang="en-US" sz="2000" dirty="0">
                <a:latin typeface="Calibri"/>
                <a:cs typeface="Calibri"/>
              </a:rPr>
              <a:t>In symmetric encryption, there is </a:t>
            </a:r>
            <a:r>
              <a:rPr lang="en-US" sz="2000" b="1" dirty="0">
                <a:latin typeface="Calibri"/>
                <a:cs typeface="Calibri"/>
              </a:rPr>
              <a:t>only one key</a:t>
            </a:r>
            <a:r>
              <a:rPr lang="en-US" sz="2000" dirty="0">
                <a:latin typeface="Calibri"/>
                <a:cs typeface="Calibri"/>
              </a:rPr>
              <a:t> and all communication parties utilize the same (secret) key for encryption and decryption.</a:t>
            </a:r>
            <a:endParaRPr lang="en-US" sz="2000" dirty="0">
              <a:ea typeface="+mn-lt"/>
              <a:cs typeface="+mn-lt"/>
            </a:endParaRPr>
          </a:p>
          <a:p>
            <a:endParaRPr lang="en-US" sz="2000"/>
          </a:p>
        </p:txBody>
      </p:sp>
      <mc:AlternateContent xmlns:mc="http://schemas.openxmlformats.org/markup-compatibility/2006" xmlns:p14="http://schemas.microsoft.com/office/powerpoint/2010/main">
        <mc:Choice Requires="p14">
          <p:contentPart p14:bwMode="auto" r:id="rId2">
            <p14:nvContentPartPr>
              <p14:cNvPr id="49" name="Ink 48">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49" name="Ink 48">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 name="Picture 5" descr="Diagram&#10;&#10;Description automatically generated">
            <a:extLst>
              <a:ext uri="{FF2B5EF4-FFF2-40B4-BE49-F238E27FC236}">
                <a16:creationId xmlns:a16="http://schemas.microsoft.com/office/drawing/2014/main" id="{D2C8DFC9-F745-E24D-420A-A377A9FC80D7}"/>
              </a:ext>
            </a:extLst>
          </p:cNvPr>
          <p:cNvPicPr>
            <a:picLocks noChangeAspect="1"/>
          </p:cNvPicPr>
          <p:nvPr/>
        </p:nvPicPr>
        <p:blipFill>
          <a:blip r:embed="rId4"/>
          <a:stretch>
            <a:fillRect/>
          </a:stretch>
        </p:blipFill>
        <p:spPr>
          <a:xfrm>
            <a:off x="4654296" y="1642663"/>
            <a:ext cx="6903720" cy="3572674"/>
          </a:xfrm>
          <a:prstGeom prst="rect">
            <a:avLst/>
          </a:prstGeom>
        </p:spPr>
      </p:pic>
    </p:spTree>
    <p:extLst>
      <p:ext uri="{BB962C8B-B14F-4D97-AF65-F5344CB8AC3E}">
        <p14:creationId xmlns:p14="http://schemas.microsoft.com/office/powerpoint/2010/main" val="3451893920"/>
      </p:ext>
    </p:extLst>
  </p:cSld>
  <p:clrMapOvr>
    <a:masterClrMapping/>
  </p:clrMapOvr>
</p:sld>
</file>

<file path=ppt/theme/theme1.xml><?xml version="1.0" encoding="utf-8"?>
<a:theme xmlns:a="http://schemas.openxmlformats.org/drawingml/2006/main" name="SketchyVTI">
  <a:themeElements>
    <a:clrScheme name="AnalogousFromLightSeedRightStep">
      <a:dk1>
        <a:srgbClr val="000000"/>
      </a:dk1>
      <a:lt1>
        <a:srgbClr val="FFFFFF"/>
      </a:lt1>
      <a:dk2>
        <a:srgbClr val="213B37"/>
      </a:dk2>
      <a:lt2>
        <a:srgbClr val="E2E7E8"/>
      </a:lt2>
      <a:accent1>
        <a:srgbClr val="C1988D"/>
      </a:accent1>
      <a:accent2>
        <a:srgbClr val="B6A17C"/>
      </a:accent2>
      <a:accent3>
        <a:srgbClr val="A4A67E"/>
      </a:accent3>
      <a:accent4>
        <a:srgbClr val="90A974"/>
      </a:accent4>
      <a:accent5>
        <a:srgbClr val="86AB81"/>
      </a:accent5>
      <a:accent6>
        <a:srgbClr val="77AF88"/>
      </a:accent6>
      <a:hlink>
        <a:srgbClr val="5C8B98"/>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1256</Words>
  <Application>Microsoft Office PowerPoint</Application>
  <PresentationFormat>Widescreen</PresentationFormat>
  <Paragraphs>131</Paragraphs>
  <Slides>36</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Cambria</vt:lpstr>
      <vt:lpstr>The Hand Bold</vt:lpstr>
      <vt:lpstr>The Serif Hand Black</vt:lpstr>
      <vt:lpstr>SketchyVTI</vt:lpstr>
      <vt:lpstr>Hybrid Text Encryption and Audio Steganography System</vt:lpstr>
      <vt:lpstr>Participants</vt:lpstr>
      <vt:lpstr>INTRODUCTION</vt:lpstr>
      <vt:lpstr>Our system</vt:lpstr>
      <vt:lpstr>Encryption</vt:lpstr>
      <vt:lpstr>Encryption </vt:lpstr>
      <vt:lpstr>Why is data encryption necessary?</vt:lpstr>
      <vt:lpstr>types of encryption</vt:lpstr>
      <vt:lpstr>symmetric encryption</vt:lpstr>
      <vt:lpstr>asymmetric encryption</vt:lpstr>
      <vt:lpstr>encryption algorithms</vt:lpstr>
      <vt:lpstr>Advanced Encryption Algorithm (AES)</vt:lpstr>
      <vt:lpstr>Working of the cipher :</vt:lpstr>
      <vt:lpstr>Encryption:</vt:lpstr>
      <vt:lpstr>AES algorithm have 5 standard modes of operations</vt:lpstr>
      <vt:lpstr>Cipher Block Chaining (CBC).</vt:lpstr>
      <vt:lpstr>Counter (CTR)</vt:lpstr>
      <vt:lpstr>PowerPoint Presentation</vt:lpstr>
      <vt:lpstr> (CCM)</vt:lpstr>
      <vt:lpstr>Decryption</vt:lpstr>
      <vt:lpstr>PowerPoint Presentation</vt:lpstr>
      <vt:lpstr>Steganography</vt:lpstr>
      <vt:lpstr>Steganography</vt:lpstr>
      <vt:lpstr>Steganography types</vt:lpstr>
      <vt:lpstr>Audio Steganography </vt:lpstr>
      <vt:lpstr>LSB Algorithm</vt:lpstr>
      <vt:lpstr>Steganography</vt:lpstr>
      <vt:lpstr>Test Case 1: If AES with CBC mode with no attacks</vt:lpstr>
      <vt:lpstr>PowerPoint Presentation</vt:lpstr>
      <vt:lpstr>Test Case 2: If AES with CBC mode + Attack (cipher bits modification)</vt:lpstr>
      <vt:lpstr>PowerPoint Presentation</vt:lpstr>
      <vt:lpstr>Test Case 3: If AES with CCM mode with no attacks</vt:lpstr>
      <vt:lpstr>PowerPoint Presentation</vt:lpstr>
      <vt:lpstr>Test Case 4: If AES with CCM mode + Attack (cipher bits modification)</vt:lpstr>
      <vt:lpstr>PowerPoint Presentation</vt:lpstr>
      <vt:lpstr>Steganography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mohamed170666@feng.bu.edu.eg</cp:lastModifiedBy>
  <cp:revision>248</cp:revision>
  <dcterms:created xsi:type="dcterms:W3CDTF">2022-04-25T03:29:48Z</dcterms:created>
  <dcterms:modified xsi:type="dcterms:W3CDTF">2022-04-25T21:32:27Z</dcterms:modified>
</cp:coreProperties>
</file>