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2"/>
  </p:notesMasterIdLst>
  <p:sldIdLst>
    <p:sldId id="278" r:id="rId2"/>
    <p:sldId id="279" r:id="rId3"/>
    <p:sldId id="280" r:id="rId4"/>
    <p:sldId id="292" r:id="rId5"/>
    <p:sldId id="283" r:id="rId6"/>
    <p:sldId id="290" r:id="rId7"/>
    <p:sldId id="282" r:id="rId8"/>
    <p:sldId id="294" r:id="rId9"/>
    <p:sldId id="295" r:id="rId10"/>
    <p:sldId id="293"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73" d="100"/>
          <a:sy n="73" d="100"/>
        </p:scale>
        <p:origin x="404" y="3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Birth rate analysis</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413837" y="2777163"/>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Team members</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5" y="2770632"/>
            <a:ext cx="5946213" cy="3122168"/>
          </a:xfrm>
        </p:spPr>
        <p:txBody>
          <a:bodyPr/>
          <a:lstStyle/>
          <a:p>
            <a:r>
              <a:rPr lang="en-US" dirty="0"/>
              <a:t>2110030031 – SUMEET SHARMA</a:t>
            </a:r>
          </a:p>
          <a:p>
            <a:r>
              <a:rPr lang="en-US" dirty="0"/>
              <a:t>2110030085 – NARRA MANAS</a:t>
            </a:r>
          </a:p>
          <a:p>
            <a:r>
              <a:rPr lang="en-US" dirty="0"/>
              <a:t>2110030115 – P. PRITHISH REDDY</a:t>
            </a:r>
          </a:p>
          <a:p>
            <a:r>
              <a:rPr lang="en-US" dirty="0"/>
              <a:t>2110030190 – K. SAI VARDHAN REDDY</a:t>
            </a:r>
          </a:p>
          <a:p>
            <a:r>
              <a:rPr lang="en-US" dirty="0"/>
              <a:t>2110030252 – MOHAMAD AFEEF SAYEED</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970571"/>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560901"/>
            <a:ext cx="6766560" cy="2700528"/>
          </a:xfrm>
        </p:spPr>
        <p:txBody>
          <a:bodyPr/>
          <a:lstStyle/>
          <a:p>
            <a:r>
              <a:rPr lang="en-US" sz="1800" dirty="0"/>
              <a:t>The birth rate for a given period is the total number of live human births per 1,000 population divided by the length of the period in years. The birth rate is one of the most important determinants of a country's population growth, potentially impacting policy decisions about the health system, education, and economy. There are different types of birth rate such as crude birth rate, corrected birth rate, general fertility rate, age specific fertility, total fertility rate, gross reproduction rate, net reproduction rate, completed fertility rate, standardized fertility rate and cohort fertility rate. </a:t>
            </a: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436914" y="646176"/>
            <a:ext cx="7204166" cy="768096"/>
          </a:xfrm>
        </p:spPr>
        <p:txBody>
          <a:bodyPr/>
          <a:lstStyle/>
          <a:p>
            <a:r>
              <a:rPr lang="en-US" dirty="0"/>
              <a:t>Problem statement</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752601" y="1934826"/>
            <a:ext cx="7027817" cy="3145101"/>
          </a:xfrm>
        </p:spPr>
        <p:txBody>
          <a:bodyPr/>
          <a:lstStyle/>
          <a:p>
            <a:r>
              <a:rPr lang="en-US" sz="1800" dirty="0"/>
              <a:t>Birthrates are falling globally. In many countries, COVID-19 has suppressed population growth by causing a decline in births, migration and life expectancy. Even before the pandemic, urbanization was driving population decline. There are several factors such as lifestyle factors, an increase in sexually transmitted diseases, rise in obesity and environmental factors involved in urbanization and urban lifestyle that are affecting fertility and have led to rise in male and female subfertility. Lack of affordable housing, flexible and part-time career posts for women and affordable and publicly funded (free) child care have contributed to the current low fertility/birth rates. Couples/women are delaying starting a family which has led to a true decline in their fertility levels due to ovarian ageing and related reasons leading to reduced chance of conception.</a:t>
            </a:r>
          </a:p>
        </p:txBody>
      </p:sp>
    </p:spTree>
    <p:extLst>
      <p:ext uri="{BB962C8B-B14F-4D97-AF65-F5344CB8AC3E}">
        <p14:creationId xmlns:p14="http://schemas.microsoft.com/office/powerpoint/2010/main" val="94818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E2E4DE7-92A2-5F76-58E5-6DE651D60A9A}"/>
              </a:ext>
            </a:extLst>
          </p:cNvPr>
          <p:cNvPicPr>
            <a:picLocks noChangeAspect="1"/>
          </p:cNvPicPr>
          <p:nvPr/>
        </p:nvPicPr>
        <p:blipFill>
          <a:blip r:embed="rId2"/>
          <a:stretch>
            <a:fillRect/>
          </a:stretch>
        </p:blipFill>
        <p:spPr>
          <a:xfrm>
            <a:off x="2908662" y="100535"/>
            <a:ext cx="6148251" cy="6757465"/>
          </a:xfrm>
          <a:prstGeom prst="rect">
            <a:avLst/>
          </a:prstGeom>
        </p:spPr>
      </p:pic>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751653" y="388403"/>
            <a:ext cx="8165592" cy="768096"/>
          </a:xfrm>
        </p:spPr>
        <p:txBody>
          <a:bodyPr/>
          <a:lstStyle/>
          <a:p>
            <a:pPr algn="ctr"/>
            <a:r>
              <a:rPr lang="en-IN" dirty="0"/>
              <a:t>LITERATURE REVIEW </a:t>
            </a:r>
            <a:endParaRPr lang="en-US" dirty="0"/>
          </a:p>
        </p:txBody>
      </p:sp>
      <p:sp>
        <p:nvSpPr>
          <p:cNvPr id="10" name="Content Placeholder 9">
            <a:extLst>
              <a:ext uri="{FF2B5EF4-FFF2-40B4-BE49-F238E27FC236}">
                <a16:creationId xmlns:a16="http://schemas.microsoft.com/office/drawing/2014/main" id="{31051940-3303-4455-5D7D-D5E3E6FB31BA}"/>
              </a:ext>
            </a:extLst>
          </p:cNvPr>
          <p:cNvSpPr>
            <a:spLocks noGrp="1"/>
          </p:cNvSpPr>
          <p:nvPr>
            <p:ph sz="half" idx="2"/>
          </p:nvPr>
        </p:nvSpPr>
        <p:spPr>
          <a:xfrm>
            <a:off x="3685032" y="1489166"/>
            <a:ext cx="8165592" cy="5120640"/>
          </a:xfrm>
        </p:spPr>
        <p:txBody>
          <a:bodyPr>
            <a:noAutofit/>
          </a:bodyPr>
          <a:lstStyle/>
          <a:p>
            <a:r>
              <a:rPr lang="en-US" dirty="0"/>
              <a:t>Population ageing is an inevitable outcome of the demographic transition. Primarily, as a result of declines in fertility and, secondarily, mortality declines, the age structure of a population becomes older, with a growing number and proportion of elderly persons. In recent years, the issue of population ageing has received renewed attention in many countries, especially those in the more developed regions, owing to the continuance of fertility below the replacement level and on-going trends towards lower mortality. These changes have profound consequences and far-reaching implications, especially for pension schemes, heath-care systems, education programs and housing plans, as well as for the economic vitality and growth of a country. This chapter reviews selected literature that concerns the impacts of migration on the size and age structure of population. Whereas existing studies have paid a great deal of attention to population ageing and its social and economic implications (see, for instance, United Nations, 2000b; Korea Institute for Health and Social Affairs, 2000; Organization for Economic Cooperation and Development, 1997), the review that follows primarily gathers the literature that investigates the impact of international migration on population dynamics in a low-fertility setting. </a:t>
            </a:r>
          </a:p>
          <a:p>
            <a:endParaRPr lang="en-US" dirty="0"/>
          </a:p>
          <a:p>
            <a:r>
              <a:rPr lang="en-US" sz="2400" dirty="0"/>
              <a:t>Reference -  </a:t>
            </a:r>
            <a:r>
              <a:rPr lang="en-US" dirty="0"/>
              <a:t>https://www.un.org/en/development/desa/population/publications/pdf/ageing/replacement-chap2.pdf</a:t>
            </a:r>
          </a:p>
          <a:p>
            <a:endParaRPr lang="en-US" dirty="0"/>
          </a:p>
          <a:p>
            <a:endParaRPr lang="en-US" dirty="0"/>
          </a:p>
          <a:p>
            <a:pPr marL="0" indent="0">
              <a:buNone/>
            </a:pPr>
            <a:endParaRPr lang="en-IN" dirty="0"/>
          </a:p>
        </p:txBody>
      </p:sp>
    </p:spTree>
    <p:extLst>
      <p:ext uri="{BB962C8B-B14F-4D97-AF65-F5344CB8AC3E}">
        <p14:creationId xmlns:p14="http://schemas.microsoft.com/office/powerpoint/2010/main" val="317028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389120" y="2086139"/>
            <a:ext cx="7013448" cy="1627632"/>
          </a:xfrm>
        </p:spPr>
        <p:txBody>
          <a:bodyPr/>
          <a:lstStyle/>
          <a:p>
            <a:r>
              <a:rPr lang="en-US" sz="4400" dirty="0"/>
              <a:t>Dataset collection</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389120" y="3429000"/>
            <a:ext cx="7228114" cy="1822361"/>
          </a:xfrm>
        </p:spPr>
        <p:txBody>
          <a:bodyPr/>
          <a:lstStyle/>
          <a:p>
            <a:r>
              <a:rPr lang="en-US" sz="2000" dirty="0"/>
              <a:t>Time Series International Database by Single Year of Age and Sex </a:t>
            </a:r>
          </a:p>
          <a:p>
            <a:r>
              <a:rPr lang="en-US" sz="2000" dirty="0"/>
              <a:t>https://api.census.gov/data/timeseries/idb/1year?get=NAME,AGE,POP,AREA_KM2&amp;GENC=NO&amp;YR=2021&amp;SEX=0</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655D-3567-033E-B1D8-0EF8158B789D}"/>
              </a:ext>
            </a:extLst>
          </p:cNvPr>
          <p:cNvSpPr>
            <a:spLocks noGrp="1"/>
          </p:cNvSpPr>
          <p:nvPr>
            <p:ph type="title"/>
          </p:nvPr>
        </p:nvSpPr>
        <p:spPr/>
        <p:txBody>
          <a:bodyPr/>
          <a:lstStyle/>
          <a:p>
            <a:r>
              <a:rPr lang="en-US" dirty="0">
                <a:latin typeface="Arial Black" panose="020B0604020202020204" pitchFamily="34" charset="0"/>
                <a:cs typeface="Arial Black" panose="020B0604020202020204" pitchFamily="34" charset="0"/>
              </a:rPr>
              <a:t>requirements</a:t>
            </a:r>
            <a:endParaRPr lang="en-IN" dirty="0"/>
          </a:p>
        </p:txBody>
      </p:sp>
      <p:sp>
        <p:nvSpPr>
          <p:cNvPr id="3" name="Content Placeholder 2">
            <a:extLst>
              <a:ext uri="{FF2B5EF4-FFF2-40B4-BE49-F238E27FC236}">
                <a16:creationId xmlns:a16="http://schemas.microsoft.com/office/drawing/2014/main" id="{DD411D36-2C24-AAE4-9136-10E976708E61}"/>
              </a:ext>
            </a:extLst>
          </p:cNvPr>
          <p:cNvSpPr>
            <a:spLocks noGrp="1"/>
          </p:cNvSpPr>
          <p:nvPr>
            <p:ph idx="1"/>
          </p:nvPr>
        </p:nvSpPr>
        <p:spPr>
          <a:xfrm>
            <a:off x="1508760" y="3100250"/>
            <a:ext cx="5879592" cy="2437965"/>
          </a:xfrm>
        </p:spPr>
        <p:txBody>
          <a:bodyPr/>
          <a:lstStyle/>
          <a:p>
            <a:pPr marL="285750" indent="-285750">
              <a:buFont typeface="Arial" panose="020B0604020202020204" pitchFamily="34" charset="0"/>
              <a:buChar char="•"/>
            </a:pPr>
            <a:r>
              <a:rPr lang="en-IN" sz="2400" dirty="0"/>
              <a:t>Python</a:t>
            </a:r>
          </a:p>
          <a:p>
            <a:pPr marL="285750" indent="-285750">
              <a:buFont typeface="Arial" panose="020B0604020202020204" pitchFamily="34" charset="0"/>
              <a:buChar char="•"/>
            </a:pPr>
            <a:r>
              <a:rPr lang="en-IN" sz="2400" dirty="0"/>
              <a:t>Dataset</a:t>
            </a:r>
          </a:p>
          <a:p>
            <a:endParaRPr lang="en-IN" dirty="0"/>
          </a:p>
          <a:p>
            <a:endParaRPr lang="en-IN" dirty="0"/>
          </a:p>
        </p:txBody>
      </p:sp>
    </p:spTree>
    <p:extLst>
      <p:ext uri="{BB962C8B-B14F-4D97-AF65-F5344CB8AC3E}">
        <p14:creationId xmlns:p14="http://schemas.microsoft.com/office/powerpoint/2010/main" val="921861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E7E31-99B4-61EA-5FB5-FB0CA5C9B87A}"/>
              </a:ext>
            </a:extLst>
          </p:cNvPr>
          <p:cNvSpPr>
            <a:spLocks noGrp="1"/>
          </p:cNvSpPr>
          <p:nvPr>
            <p:ph type="title"/>
          </p:nvPr>
        </p:nvSpPr>
        <p:spPr>
          <a:xfrm>
            <a:off x="4224528" y="657061"/>
            <a:ext cx="6766560" cy="768096"/>
          </a:xfrm>
        </p:spPr>
        <p:txBody>
          <a:bodyPr/>
          <a:lstStyle/>
          <a:p>
            <a:pPr algn="ctr"/>
            <a:r>
              <a:rPr lang="en-IN" dirty="0"/>
              <a:t>GitHub setup</a:t>
            </a:r>
          </a:p>
        </p:txBody>
      </p:sp>
      <p:pic>
        <p:nvPicPr>
          <p:cNvPr id="7" name="Picture 6">
            <a:extLst>
              <a:ext uri="{FF2B5EF4-FFF2-40B4-BE49-F238E27FC236}">
                <a16:creationId xmlns:a16="http://schemas.microsoft.com/office/drawing/2014/main" id="{E825D5DE-2C71-0D77-93D3-F6B16DEBA3F6}"/>
              </a:ext>
            </a:extLst>
          </p:cNvPr>
          <p:cNvPicPr>
            <a:picLocks noChangeAspect="1"/>
          </p:cNvPicPr>
          <p:nvPr/>
        </p:nvPicPr>
        <p:blipFill>
          <a:blip r:embed="rId2"/>
          <a:stretch>
            <a:fillRect/>
          </a:stretch>
        </p:blipFill>
        <p:spPr>
          <a:xfrm>
            <a:off x="4410757" y="2002411"/>
            <a:ext cx="6776436" cy="3214023"/>
          </a:xfrm>
          <a:prstGeom prst="rect">
            <a:avLst/>
          </a:prstGeom>
        </p:spPr>
      </p:pic>
    </p:spTree>
    <p:extLst>
      <p:ext uri="{BB962C8B-B14F-4D97-AF65-F5344CB8AC3E}">
        <p14:creationId xmlns:p14="http://schemas.microsoft.com/office/powerpoint/2010/main" val="314818170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{BAAD1BF5-6FD6-4782-9B02-AB93A2951A15}tf78438558_win32</Template>
  <TotalTime>85</TotalTime>
  <Words>592</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Black</vt:lpstr>
      <vt:lpstr>Sabon Next LT</vt:lpstr>
      <vt:lpstr>Office Theme</vt:lpstr>
      <vt:lpstr>Birth rate analysis</vt:lpstr>
      <vt:lpstr>Team members</vt:lpstr>
      <vt:lpstr>Introduction</vt:lpstr>
      <vt:lpstr>Problem statement</vt:lpstr>
      <vt:lpstr>PowerPoint Presentation</vt:lpstr>
      <vt:lpstr>LITERATURE REVIEW </vt:lpstr>
      <vt:lpstr>Dataset collection</vt:lpstr>
      <vt:lpstr>requirements</vt:lpstr>
      <vt:lpstr>GitHub setup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Birth rate analysis</dc:title>
  <dc:subject/>
  <dc:creator>Narra Manas</dc:creator>
  <cp:lastModifiedBy>Narra Manas</cp:lastModifiedBy>
  <cp:revision>2</cp:revision>
  <dcterms:created xsi:type="dcterms:W3CDTF">2023-02-16T19:25:51Z</dcterms:created>
  <dcterms:modified xsi:type="dcterms:W3CDTF">2023-02-16T20:50:58Z</dcterms:modified>
</cp:coreProperties>
</file>