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71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89CA-1D61-4320-80D5-7D9B489D8636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67B-4E51-4BE6-A8E2-BF32955FB122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E0F2-690E-4B23-80F5-768D0A672F7F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0AC8-F588-4ADC-A83B-C6DDFC2BF554}" type="datetime1">
              <a:rPr lang="en-US" smtClean="0"/>
              <a:pPr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CD3-7E62-480A-BF5C-9C79FE2D0115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6E6-B72B-4837-98D0-4DFB329E787B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EC20-11FB-4B7A-B1AF-AD9DF24F0741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7C7A-52ED-4186-AE35-E63F7414EF0E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C81B9-47D7-47F1-ABAA-BEC5599F459A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317C7BF-ADD6-42BD-A316-24A06A80EA40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2AB1-F7EA-4406-A23E-91BF527B9D65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CC4D0D-648B-4FE3-9025-6346A6B940EA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as-pr/StegaCrypt-Secure-Image-Based-Steganography-Using-OpenCV-Streamlit/blob/main/README.md" TargetMode="External"/><Relationship Id="rId2" Type="http://schemas.openxmlformats.org/officeDocument/2006/relationships/hyperlink" Target="https://github.com/manas-pr/StegaCrypt-Secure-Image-Based-Steganography-Using-OpenCV-Streaml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egacrypt-secure-image-based-steganography.streamlit.ap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StegaCrypt: Secure Image-Based Steganography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2472" y="4058045"/>
            <a:ext cx="728076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Pratim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Gauhati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Institute of Science and Technology, Department of Electronics and Communication Engineering</a:t>
            </a:r>
          </a:p>
          <a:p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MTech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(2</a:t>
            </a:r>
            <a:r>
              <a:rPr lang="en-IN" sz="2000" b="1" baseline="30000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nd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Year)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365125">
              <a:spcBef>
                <a:spcPts val="1800"/>
              </a:spcBef>
            </a:pPr>
            <a:r>
              <a:rPr lang="en-US" sz="2400" dirty="0" smtClean="0"/>
              <a:t>Repository: </a:t>
            </a:r>
            <a:r>
              <a:rPr lang="en-US" sz="2400" dirty="0" smtClean="0">
                <a:hlinkClick r:id="rId2"/>
              </a:rPr>
              <a:t>https://github.com/manas-pr/StegaCrypt-Secure-Image-Based-Steganography-Using-OpenCV-Streamlit</a:t>
            </a:r>
            <a:endParaRPr lang="en-US" sz="2400" dirty="0" smtClean="0"/>
          </a:p>
          <a:p>
            <a:pPr marL="452438" indent="-365125">
              <a:spcBef>
                <a:spcPts val="1800"/>
              </a:spcBef>
            </a:pPr>
            <a:r>
              <a:rPr lang="en-US" sz="2400" dirty="0" smtClean="0"/>
              <a:t>README File : </a:t>
            </a:r>
            <a:r>
              <a:rPr lang="en-US" sz="2400" dirty="0" smtClean="0">
                <a:hlinkClick r:id="rId3"/>
              </a:rPr>
              <a:t>https://github.com/manas-pr/StegaCrypt-Secure-Image-Based-Steganography-Using-OpenCV-Streamlit/blob/main/README.md</a:t>
            </a:r>
            <a:endParaRPr lang="en-US" sz="2400" dirty="0" smtClean="0"/>
          </a:p>
          <a:p>
            <a:pPr marL="452438" indent="-365125">
              <a:spcBef>
                <a:spcPts val="1800"/>
              </a:spcBef>
            </a:pPr>
            <a:r>
              <a:rPr lang="en-US" sz="2400" dirty="0" smtClean="0"/>
              <a:t>Live Project : </a:t>
            </a:r>
            <a:r>
              <a:rPr lang="en-US" sz="2400" dirty="0" smtClean="0">
                <a:hlinkClick r:id="rId4"/>
              </a:rPr>
              <a:t>https://stegacrypt-secure-image-based-steganography.streamlit.app/#a131f0cb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Deep Learning-Based Steganography</a:t>
            </a:r>
            <a:r>
              <a:rPr lang="en-US" dirty="0" smtClean="0"/>
              <a:t>: Utilizing AI models like GANs and </a:t>
            </a:r>
            <a:r>
              <a:rPr lang="en-US" dirty="0" err="1" smtClean="0"/>
              <a:t>autoencoders</a:t>
            </a:r>
            <a:r>
              <a:rPr lang="en-US" dirty="0" smtClean="0"/>
              <a:t> to enhance security and </a:t>
            </a:r>
            <a:r>
              <a:rPr lang="en-US" dirty="0" err="1" smtClean="0"/>
              <a:t>undetectability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Adaptive Embedding Techniques</a:t>
            </a:r>
            <a:r>
              <a:rPr lang="en-US" dirty="0" smtClean="0"/>
              <a:t>: Developing intelligent algorithms that adjust embedding based on image complexity to reduce distortion.</a:t>
            </a:r>
          </a:p>
          <a:p>
            <a:r>
              <a:rPr lang="en-US" b="1" dirty="0" smtClean="0"/>
              <a:t>Cryptographic Integration</a:t>
            </a:r>
            <a:r>
              <a:rPr lang="en-US" dirty="0" smtClean="0"/>
              <a:t>: Combining </a:t>
            </a:r>
            <a:r>
              <a:rPr lang="en-US" dirty="0" err="1" smtClean="0"/>
              <a:t>steganography</a:t>
            </a:r>
            <a:r>
              <a:rPr lang="en-US" dirty="0" smtClean="0"/>
              <a:t> with encryption methods like AES or RSA for dual-layer security.</a:t>
            </a:r>
          </a:p>
          <a:p>
            <a:r>
              <a:rPr lang="en-US" b="1" dirty="0" smtClean="0"/>
              <a:t>Robustness Against Attacks</a:t>
            </a:r>
            <a:r>
              <a:rPr lang="en-US" dirty="0" smtClean="0"/>
              <a:t>: Improving resistance to image processing operations such as compression, noise addition, and filtering.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911" y="2352332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1507139"/>
            <a:ext cx="10837125" cy="4673324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Secure Communication</a:t>
            </a:r>
            <a:r>
              <a:rPr lang="en-US" sz="2000" b="1" dirty="0" smtClean="0"/>
              <a:t>:</a:t>
            </a:r>
            <a:r>
              <a:rPr lang="en-US" sz="2000" dirty="0" smtClean="0"/>
              <a:t> Protecting sensitive data from unauthorized access over </a:t>
            </a:r>
            <a:r>
              <a:rPr lang="en-US" sz="2000" dirty="0" err="1" smtClean="0"/>
              <a:t>untrusted</a:t>
            </a:r>
            <a:r>
              <a:rPr lang="en-US" sz="2000" dirty="0" smtClean="0"/>
              <a:t> channels.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Encryption Vulnerabilities:</a:t>
            </a:r>
            <a:r>
              <a:rPr lang="en-US" sz="2000" dirty="0" smtClean="0"/>
              <a:t> Traditional encryption methods are prone to cryptographic attacks and interception.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Steganography for Security:</a:t>
            </a:r>
            <a:r>
              <a:rPr lang="en-US" sz="2000" u="sng" dirty="0" smtClean="0"/>
              <a:t> </a:t>
            </a:r>
            <a:r>
              <a:rPr lang="en-US" sz="2000" dirty="0" smtClean="0"/>
              <a:t>Embedding data within images provides an additional layer of security by making detection difficult.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LSB-Based Data Hiding</a:t>
            </a:r>
            <a:r>
              <a:rPr lang="en-US" sz="2000" b="1" dirty="0" smtClean="0"/>
              <a:t>:</a:t>
            </a:r>
            <a:r>
              <a:rPr lang="en-US" sz="2000" dirty="0" smtClean="0"/>
              <a:t> The project utilizes Least Significant Bit (LSB) manipulation to conceal messages inside image pixels.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AES Encryption for Protection</a:t>
            </a:r>
            <a:r>
              <a:rPr lang="en-US" sz="2000" b="1" dirty="0" smtClean="0"/>
              <a:t>:</a:t>
            </a:r>
            <a:r>
              <a:rPr lang="en-US" sz="2000" dirty="0" smtClean="0"/>
              <a:t> Hidden messages are encrypted using AES to ensure confidentiality, even if extracted.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Enhanced Security &amp; </a:t>
            </a:r>
            <a:r>
              <a:rPr lang="en-US" sz="2000" b="1" u="sng" dirty="0" err="1" smtClean="0"/>
              <a:t>Undetectability</a:t>
            </a:r>
            <a:r>
              <a:rPr lang="en-US" sz="2000" b="1" dirty="0" smtClean="0"/>
              <a:t>:</a:t>
            </a:r>
            <a:r>
              <a:rPr lang="en-US" sz="2000" dirty="0" smtClean="0"/>
              <a:t> The combination of AES encryption and LSB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safeguards data from both detection and unauthorized access.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b="1" u="sng" dirty="0" smtClean="0"/>
              <a:t>Real-World Applications</a:t>
            </a:r>
            <a:r>
              <a:rPr lang="en-US" sz="2000" b="1" dirty="0" smtClean="0"/>
              <a:t>:</a:t>
            </a:r>
            <a:r>
              <a:rPr lang="en-US" sz="2000" dirty="0" smtClean="0"/>
              <a:t> Useful for secure communication, digital watermarking, and preventing unauthorized information retrieval.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1">
              <a:spcBef>
                <a:spcPts val="0"/>
              </a:spcBef>
            </a:pPr>
            <a:r>
              <a:rPr lang="en-US" sz="1800" b="1" u="sng" dirty="0" smtClean="0"/>
              <a:t>Programming Language: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smtClean="0"/>
              <a:t>Python</a:t>
            </a:r>
            <a:r>
              <a:rPr lang="en-US" sz="1600" dirty="0" smtClean="0"/>
              <a:t> – Core language for implementing </a:t>
            </a:r>
            <a:r>
              <a:rPr lang="en-US" sz="1600" dirty="0" err="1" smtClean="0"/>
              <a:t>steganography</a:t>
            </a:r>
            <a:r>
              <a:rPr lang="en-US" sz="1600" dirty="0" smtClean="0"/>
              <a:t> and encryption.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b="1" u="sng" dirty="0" smtClean="0"/>
              <a:t>Libraries &amp; Frameworks: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OpenCV</a:t>
            </a:r>
            <a:r>
              <a:rPr lang="en-US" sz="1600" dirty="0" smtClean="0"/>
              <a:t> – Image processing and manipulation.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NumPy</a:t>
            </a:r>
            <a:r>
              <a:rPr lang="en-US" sz="1600" dirty="0" smtClean="0"/>
              <a:t> – Efficient handling of numerical operations.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Streamlit</a:t>
            </a:r>
            <a:r>
              <a:rPr lang="en-US" sz="1600" dirty="0" smtClean="0"/>
              <a:t> – Web-based UI for user interaction.</a:t>
            </a:r>
          </a:p>
          <a:p>
            <a:pPr marL="0" lvl="1">
              <a:spcBef>
                <a:spcPts val="0"/>
              </a:spcBef>
            </a:pPr>
            <a:r>
              <a:rPr lang="en-US" sz="1800" b="1" u="sng" dirty="0" smtClean="0"/>
              <a:t>Cryptography (</a:t>
            </a:r>
            <a:r>
              <a:rPr lang="en-US" sz="1800" b="1" u="sng" dirty="0" err="1" smtClean="0"/>
              <a:t>PyCryptodome</a:t>
            </a:r>
            <a:r>
              <a:rPr lang="en-US" sz="1800" b="1" u="sng" dirty="0" smtClean="0"/>
              <a:t>/</a:t>
            </a:r>
            <a:r>
              <a:rPr lang="en-US" sz="1800" b="1" u="sng" dirty="0" err="1" smtClean="0"/>
              <a:t>PyCrypto</a:t>
            </a:r>
            <a:r>
              <a:rPr lang="en-US" sz="1800" b="1" u="sng" dirty="0" smtClean="0"/>
              <a:t>)</a:t>
            </a:r>
            <a:r>
              <a:rPr lang="en-US" sz="1800" dirty="0" smtClean="0"/>
              <a:t> – AES encryption for securing hidden messages.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b="1" u="sng" dirty="0" smtClean="0"/>
              <a:t>Platforms &amp; Tools: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smtClean="0"/>
              <a:t>Google </a:t>
            </a:r>
            <a:r>
              <a:rPr lang="en-US" sz="1600" b="1" dirty="0" err="1" smtClean="0"/>
              <a:t>Colab</a:t>
            </a:r>
            <a:r>
              <a:rPr lang="en-US" sz="1600" b="1" dirty="0" smtClean="0"/>
              <a:t> / </a:t>
            </a:r>
            <a:r>
              <a:rPr lang="en-US" sz="1600" b="1" dirty="0" err="1" smtClean="0"/>
              <a:t>Jupyter</a:t>
            </a:r>
            <a:r>
              <a:rPr lang="en-US" sz="1600" b="1" dirty="0" smtClean="0"/>
              <a:t> Notebook</a:t>
            </a:r>
            <a:r>
              <a:rPr lang="en-US" sz="1600" dirty="0" smtClean="0"/>
              <a:t> – For development and testing.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Streamlit</a:t>
            </a:r>
            <a:r>
              <a:rPr lang="en-US" sz="1600" b="1" dirty="0" smtClean="0"/>
              <a:t> Cloud / Local Server</a:t>
            </a:r>
            <a:r>
              <a:rPr lang="en-US" sz="1600" dirty="0" smtClean="0"/>
              <a:t> – Deployment of the application.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GitHub</a:t>
            </a:r>
            <a:r>
              <a:rPr lang="en-US" sz="1600" dirty="0" smtClean="0"/>
              <a:t> – Version control and project management.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800" b="1" u="sng" dirty="0" smtClean="0"/>
              <a:t>Security Technologies Used: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smtClean="0"/>
              <a:t>Crypto</a:t>
            </a:r>
            <a:r>
              <a:rPr lang="en-US" sz="1600" dirty="0" smtClean="0"/>
              <a:t> – AES encryption for securing hidden messages.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hashlib</a:t>
            </a:r>
            <a:r>
              <a:rPr lang="en-US" sz="1600" dirty="0" smtClean="0"/>
              <a:t> – Password hashing for added security.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err="1" smtClean="0"/>
              <a:t>NumPy</a:t>
            </a:r>
            <a:r>
              <a:rPr lang="en-US" sz="1600" dirty="0" smtClean="0"/>
              <a:t> – Efficient numerical operations on image data.</a:t>
            </a:r>
          </a:p>
          <a:p>
            <a:pPr marL="612000" lvl="3">
              <a:spcBef>
                <a:spcPts val="0"/>
              </a:spcBef>
            </a:pPr>
            <a:r>
              <a:rPr lang="en-US" sz="1600" b="1" dirty="0" smtClean="0"/>
              <a:t>base64</a:t>
            </a:r>
            <a:r>
              <a:rPr lang="en-US" sz="1600" dirty="0" smtClean="0"/>
              <a:t> – Encoding and decoding encrypted messages.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b="1" dirty="0" smtClean="0"/>
              <a:t>AES Encryption for Enhanced Security</a:t>
            </a:r>
            <a:r>
              <a:rPr lang="en-US" sz="2300" dirty="0" smtClean="0"/>
              <a:t> – Unlike basic </a:t>
            </a:r>
            <a:r>
              <a:rPr lang="en-US" sz="2300" dirty="0" err="1" smtClean="0"/>
              <a:t>steganography</a:t>
            </a:r>
            <a:r>
              <a:rPr lang="en-US" sz="2300" dirty="0" smtClean="0"/>
              <a:t>, this project integrates AES encryption to secure hidden messages before embedding them into images.</a:t>
            </a:r>
          </a:p>
          <a:p>
            <a:r>
              <a:rPr lang="en-US" sz="2300" b="1" dirty="0" smtClean="0"/>
              <a:t>Password-Based Protection</a:t>
            </a:r>
            <a:r>
              <a:rPr lang="en-US" sz="2300" dirty="0" smtClean="0"/>
              <a:t> – Implements password hashing to add an extra layer of security, ensuring only authorized users can decrypt the hidden message.</a:t>
            </a:r>
          </a:p>
          <a:p>
            <a:r>
              <a:rPr lang="en-US" sz="2300" b="1" dirty="0" smtClean="0"/>
              <a:t>Optimized Pixel Manipulation</a:t>
            </a:r>
            <a:r>
              <a:rPr lang="en-US" sz="2300" dirty="0" smtClean="0"/>
              <a:t> – Uses </a:t>
            </a:r>
            <a:r>
              <a:rPr lang="en-US" sz="2300" dirty="0" err="1" smtClean="0"/>
              <a:t>OpenCV</a:t>
            </a:r>
            <a:r>
              <a:rPr lang="en-US" sz="2300" dirty="0" smtClean="0"/>
              <a:t> and </a:t>
            </a:r>
            <a:r>
              <a:rPr lang="en-US" sz="2300" dirty="0" err="1" smtClean="0"/>
              <a:t>NumPy</a:t>
            </a:r>
            <a:r>
              <a:rPr lang="en-US" sz="2300" dirty="0" smtClean="0"/>
              <a:t> for efficient and precise pixel-level modifications, minimizing visible distortions in the image.</a:t>
            </a:r>
          </a:p>
          <a:p>
            <a:r>
              <a:rPr lang="en-US" sz="2300" b="1" dirty="0" smtClean="0"/>
              <a:t>Base64 Encoding for Data Integrity</a:t>
            </a:r>
            <a:r>
              <a:rPr lang="en-US" sz="2300" dirty="0" smtClean="0"/>
              <a:t> – Encodes encrypted messages using Base64, preventing corruption or loss of data during the embedding and extraction process.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 indent="-34925">
              <a:buNone/>
            </a:pPr>
            <a:r>
              <a:rPr lang="en-US" sz="2400" b="1" u="sng" dirty="0" smtClean="0"/>
              <a:t>End Users of This Project</a:t>
            </a:r>
          </a:p>
          <a:p>
            <a:r>
              <a:rPr lang="en-US" sz="2400" b="1" dirty="0" err="1" smtClean="0"/>
              <a:t>Cybersecurity</a:t>
            </a:r>
            <a:r>
              <a:rPr lang="en-US" sz="2400" b="1" dirty="0" smtClean="0"/>
              <a:t> Professionals</a:t>
            </a:r>
            <a:r>
              <a:rPr lang="en-US" sz="2400" dirty="0" smtClean="0"/>
              <a:t> – Can use this for secure communication and covert data transmission.</a:t>
            </a:r>
          </a:p>
          <a:p>
            <a:r>
              <a:rPr lang="en-US" sz="2400" b="1" dirty="0" smtClean="0"/>
              <a:t>Journalists &amp; Whistleblowers</a:t>
            </a:r>
            <a:r>
              <a:rPr lang="en-US" sz="2400" dirty="0" smtClean="0"/>
              <a:t> – Helps in securely sharing sensitive information without detection.</a:t>
            </a:r>
          </a:p>
          <a:p>
            <a:r>
              <a:rPr lang="en-US" sz="2400" b="1" dirty="0" smtClean="0"/>
              <a:t>Forensic Experts</a:t>
            </a:r>
            <a:r>
              <a:rPr lang="en-US" sz="2400" dirty="0" smtClean="0"/>
              <a:t> – Assists in digital forensics and secure evidence storage.</a:t>
            </a:r>
          </a:p>
          <a:p>
            <a:r>
              <a:rPr lang="en-US" sz="2400" b="1" dirty="0" smtClean="0"/>
              <a:t>General Users</a:t>
            </a:r>
            <a:r>
              <a:rPr lang="en-US" sz="2400" dirty="0" smtClean="0"/>
              <a:t> – Provides a simple and effective way to protect personal or confidential messages.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3" descr="C:\Users\asus\Downloads\UI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249" y="1299204"/>
            <a:ext cx="3850107" cy="5053470"/>
          </a:xfrm>
          <a:prstGeom prst="rect">
            <a:avLst/>
          </a:prstGeom>
          <a:noFill/>
        </p:spPr>
      </p:pic>
      <p:pic>
        <p:nvPicPr>
          <p:cNvPr id="11" name="Picture 4" descr="C:\Users\asus\Downloads\UI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778" y="1280161"/>
            <a:ext cx="3647975" cy="5058076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050180" y="634305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Fig. 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5671" y="635267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Fig. (ii)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91340" y="1296239"/>
            <a:ext cx="3289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(ii) illustrate the encryption process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including interference handling and the option to download the image.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077" name="Picture 5" descr="C:\Users\asus\Downloads\UI2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655" y="1270535"/>
            <a:ext cx="3659713" cy="4995511"/>
          </a:xfrm>
          <a:prstGeom prst="rect">
            <a:avLst/>
          </a:prstGeom>
          <a:noFill/>
        </p:spPr>
      </p:pic>
      <p:pic>
        <p:nvPicPr>
          <p:cNvPr id="3078" name="Picture 6" descr="C:\Users\asus\Downloads\UI4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1252" y="1299411"/>
            <a:ext cx="3801978" cy="495700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079056" y="630454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Fig. (iii)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35565" y="629331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Fig. (iv)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91340" y="1276989"/>
            <a:ext cx="3289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Figures (iii) and (iv) depict the decryption process using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showcasing interference handling and the option to view the encrypted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526"/>
            <a:ext cx="11029615" cy="4673324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Implemented </a:t>
            </a:r>
            <a:r>
              <a:rPr lang="en-US" sz="2400" b="1" dirty="0" smtClean="0"/>
              <a:t>image </a:t>
            </a:r>
            <a:r>
              <a:rPr lang="en-US" sz="2400" b="1" dirty="0" err="1" smtClean="0"/>
              <a:t>steganography</a:t>
            </a:r>
            <a:r>
              <a:rPr lang="en-US" sz="2400" dirty="0" smtClean="0"/>
              <a:t> using </a:t>
            </a:r>
            <a:r>
              <a:rPr lang="en-US" sz="2400" b="1" dirty="0" smtClean="0"/>
              <a:t>Least Significant Bit (LSB) substitution</a:t>
            </a:r>
            <a:r>
              <a:rPr lang="en-US" sz="2400" dirty="0" smtClean="0"/>
              <a:t>, ensuring high security and imperceptibility.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The project successfully implements secure data hiding in images using AES encryption and LSB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Identified challenges such as </a:t>
            </a:r>
            <a:r>
              <a:rPr lang="en-US" sz="2400" b="1" dirty="0" smtClean="0"/>
              <a:t>compression resistance, noise robustness, and cryptographic security</a:t>
            </a:r>
            <a:r>
              <a:rPr lang="en-US" sz="2400" dirty="0" smtClean="0"/>
              <a:t>, suggesting areas for future enhancement.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Proposed future improvements, including </a:t>
            </a:r>
            <a:r>
              <a:rPr lang="en-US" sz="2400" b="1" dirty="0" smtClean="0"/>
              <a:t>deep learning-based </a:t>
            </a:r>
            <a:r>
              <a:rPr lang="en-US" sz="2400" b="1" dirty="0" err="1" smtClean="0"/>
              <a:t>steganography</a:t>
            </a:r>
            <a:r>
              <a:rPr lang="en-US" sz="2400" b="1" dirty="0" smtClean="0"/>
              <a:t>, adaptive embedding, and stronger encryption techniques</a:t>
            </a:r>
            <a:r>
              <a:rPr lang="en-US" sz="2400" dirty="0" smtClean="0"/>
              <a:t>, for enhanced security and efficiency.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408</TotalTime>
  <Words>705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StegaCrypt: Secure Image-Based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29</cp:revision>
  <dcterms:created xsi:type="dcterms:W3CDTF">2021-05-26T16:50:10Z</dcterms:created>
  <dcterms:modified xsi:type="dcterms:W3CDTF">2025-02-24T18:39:22Z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