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7" r:id="rId2"/>
    <p:sldId id="274" r:id="rId3"/>
    <p:sldId id="298" r:id="rId4"/>
    <p:sldId id="299" r:id="rId5"/>
    <p:sldId id="300" r:id="rId6"/>
    <p:sldId id="301"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6D5FC-F2E6-431F-88E0-A552A8457D65}" type="datetimeFigureOut">
              <a:rPr lang="en-US" smtClean="0"/>
              <a:t>6/4/2025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6F405-F87E-4A74-A2E1-BB3E5E0646BB}" type="slidenum">
              <a:rPr lang="en-US" smtClean="0"/>
              <a:t>‹#›</a:t>
            </a:fld>
            <a:endParaRPr lang="en-US"/>
          </a:p>
        </p:txBody>
      </p:sp>
    </p:spTree>
    <p:extLst>
      <p:ext uri="{BB962C8B-B14F-4D97-AF65-F5344CB8AC3E}">
        <p14:creationId xmlns:p14="http://schemas.microsoft.com/office/powerpoint/2010/main" val="272126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130FF02-0C98-0C8F-C5D6-7F35785FA5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1B76CCDC-1E38-98F9-3FB9-BB62657F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Speaker Note:</a:t>
            </a:r>
          </a:p>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FBC8F61F-6766-CACC-6693-620EC7B03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7A866-E95A-46AA-B1F6-62BD0ABCF296}"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1455-0156-888C-D162-4F388E9B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76675D-7DFE-6F3B-22EA-4667E1289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FA3EA-DD8D-EB6C-3734-484B0F40F942}"/>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5867DCE9-109E-5AC1-3920-007A8F999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B25E3-4B66-2DF6-C553-3823070F691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24687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162B-3DA5-B583-39CB-A5D355CFA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26A9E-2CB4-C02C-C882-7FFD70A32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214D5-01DE-D195-C487-8C7B9E82630B}"/>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E185C39B-5B2E-9E19-4B97-7671E706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4F00B-991D-8E35-EE37-C00DACBF4BFE}"/>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50116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C8604-4EFB-E5FF-2B16-FF6C525A8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A254B9-17E0-2C8D-40F2-9E1F3CA8A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4AAE-6AD1-4D25-2ADE-B4B87077A317}"/>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E2143147-4825-6390-6FA2-84C96DC54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339A7-E488-098C-68D2-19562D315798}"/>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289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DEA7-A368-1B55-0D3F-4156C3C35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0C59B-60AA-D5DE-C196-73343A825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4470-3F89-93CF-747C-D31CD8945C46}"/>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AEBDF6B1-9468-5730-99F8-81A02D9ED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4335B-6736-719B-EA77-DCF3AB5AB82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35324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E717-59F6-DEF0-DEEF-1181A32A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24E8FE-5C11-2582-94F9-79ABC75B7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0FDED-C1A5-21CC-534F-3866DB8DA20B}"/>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0C69F680-DA2C-0301-D340-CD119B7D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0ECA-2987-7561-1AFF-7981FD2E10E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75913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2942-C91D-57DB-AFE8-FCA12CF93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9740E-4BDD-216E-1410-73D0F53D1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75146-1065-A8C0-E8FA-F7B0B952F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01E75-CBD2-51CE-C051-947703226B61}"/>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6" name="Footer Placeholder 5">
            <a:extLst>
              <a:ext uri="{FF2B5EF4-FFF2-40B4-BE49-F238E27FC236}">
                <a16:creationId xmlns:a16="http://schemas.microsoft.com/office/drawing/2014/main" id="{A7E9DE56-A29D-D0CC-C2F2-D6FA96AC7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A28D6-1CF4-40BF-498D-3C97DEE93C39}"/>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4876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284B-B70D-7623-6BF3-F2591319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3C77E-EEBF-4B68-1499-53C87FAAB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9C8C3-9E79-93A2-1908-D65FCBF57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57D48-F76B-7794-F560-C4CEBFC96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6E5A6-B1B4-D1E0-7B33-0CB8DAEBD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4C8AB4-FD62-EE55-BE66-7020F3F5348C}"/>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8" name="Footer Placeholder 7">
            <a:extLst>
              <a:ext uri="{FF2B5EF4-FFF2-40B4-BE49-F238E27FC236}">
                <a16:creationId xmlns:a16="http://schemas.microsoft.com/office/drawing/2014/main" id="{A0FC0C0B-288B-607D-6F9C-334756514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A0C07-6636-BF91-B56F-85F6C11D9D4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59210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1B7C-4C56-5AA2-193E-0E5AE1367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D6F3C9-9271-57B9-CD73-30B6A064E57F}"/>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4" name="Footer Placeholder 3">
            <a:extLst>
              <a:ext uri="{FF2B5EF4-FFF2-40B4-BE49-F238E27FC236}">
                <a16:creationId xmlns:a16="http://schemas.microsoft.com/office/drawing/2014/main" id="{0C7A95D4-D663-6B13-896D-07FF77CDE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EC4C1-BD8E-953B-06C2-E0A0162C6EFF}"/>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81587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05C8C-CADD-B4DF-989F-F9789857A625}"/>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3" name="Footer Placeholder 2">
            <a:extLst>
              <a:ext uri="{FF2B5EF4-FFF2-40B4-BE49-F238E27FC236}">
                <a16:creationId xmlns:a16="http://schemas.microsoft.com/office/drawing/2014/main" id="{33D80922-7E47-1C72-0992-0B709F7BE5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3E5E8-19F4-5713-56D2-75C189909D8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320450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35E5-DE4F-4BE0-A455-E1863CA22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CF333-6D44-CFE0-84F0-B68C6944C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3FF34-4995-F2B8-1E15-D2768CDF3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748DC-CDB1-C216-DDCC-74C03286B72B}"/>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6" name="Footer Placeholder 5">
            <a:extLst>
              <a:ext uri="{FF2B5EF4-FFF2-40B4-BE49-F238E27FC236}">
                <a16:creationId xmlns:a16="http://schemas.microsoft.com/office/drawing/2014/main" id="{A60AA627-9B43-56A8-831B-085BA8F93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ECB42-55A0-D41D-7CDA-D048ECAEB53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9159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723A-6096-9936-1293-E6566FB84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7FE925-1DC1-4EAF-A0A7-601B897B7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8B3E7-52E5-4800-912D-3EC28B5ED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470E6-3A7A-7C34-0526-F5396D4291B5}"/>
              </a:ext>
            </a:extLst>
          </p:cNvPr>
          <p:cNvSpPr>
            <a:spLocks noGrp="1"/>
          </p:cNvSpPr>
          <p:nvPr>
            <p:ph type="dt" sz="half" idx="10"/>
          </p:nvPr>
        </p:nvSpPr>
        <p:spPr/>
        <p:txBody>
          <a:bodyPr/>
          <a:lstStyle/>
          <a:p>
            <a:fld id="{33547A9B-87AB-4ED0-9532-60B936830192}" type="datetimeFigureOut">
              <a:rPr lang="en-US" smtClean="0"/>
              <a:t>6/4/2025</a:t>
            </a:fld>
            <a:endParaRPr lang="en-US"/>
          </a:p>
        </p:txBody>
      </p:sp>
      <p:sp>
        <p:nvSpPr>
          <p:cNvPr id="6" name="Footer Placeholder 5">
            <a:extLst>
              <a:ext uri="{FF2B5EF4-FFF2-40B4-BE49-F238E27FC236}">
                <a16:creationId xmlns:a16="http://schemas.microsoft.com/office/drawing/2014/main" id="{719661D3-05CA-C951-B16E-3E6AD59DD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7A786-F1C5-06B4-1EB5-EE2A867598CE}"/>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414538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C228E-17DF-9207-AC80-0F20C6572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894A4-9029-8EEC-B891-52524E5E9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A18ED-12FE-A7AF-95B4-FCA115C03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47A9B-87AB-4ED0-9532-60B936830192}" type="datetimeFigureOut">
              <a:rPr lang="en-US" smtClean="0"/>
              <a:t>6/4/2025</a:t>
            </a:fld>
            <a:endParaRPr lang="en-US"/>
          </a:p>
        </p:txBody>
      </p:sp>
      <p:sp>
        <p:nvSpPr>
          <p:cNvPr id="5" name="Footer Placeholder 4">
            <a:extLst>
              <a:ext uri="{FF2B5EF4-FFF2-40B4-BE49-F238E27FC236}">
                <a16:creationId xmlns:a16="http://schemas.microsoft.com/office/drawing/2014/main" id="{34398BE8-CBCD-8407-0DCE-507F95ABA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DB86E6-8BBF-C1B2-D95F-C980BB0A8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E20CE-3959-452A-A4E1-1C82EBFA0B25}" type="slidenum">
              <a:rPr lang="en-US" smtClean="0"/>
              <a:t>‹#›</a:t>
            </a:fld>
            <a:endParaRPr lang="en-US"/>
          </a:p>
        </p:txBody>
      </p:sp>
    </p:spTree>
    <p:extLst>
      <p:ext uri="{BB962C8B-B14F-4D97-AF65-F5344CB8AC3E}">
        <p14:creationId xmlns:p14="http://schemas.microsoft.com/office/powerpoint/2010/main" val="129564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209.06156" TargetMode="External"/><Relationship Id="rId2" Type="http://schemas.openxmlformats.org/officeDocument/2006/relationships/hyperlink" Target="https://www.iastatedigitalpress.com/itaa/article/id/2205/" TargetMode="External"/><Relationship Id="rId1" Type="http://schemas.openxmlformats.org/officeDocument/2006/relationships/slideLayout" Target="../slideLayouts/slideLayout7.xml"/><Relationship Id="rId6" Type="http://schemas.openxmlformats.org/officeDocument/2006/relationships/hyperlink" Target="https://www.wired.com/2016/11/chrome-extension-can-make-ethical-shopper/" TargetMode="External"/><Relationship Id="rId5" Type="http://schemas.openxmlformats.org/officeDocument/2006/relationships/hyperlink" Target="https://www.sciencedirect.com/science/article/pii/S0959652623028986" TargetMode="External"/><Relationship Id="rId4" Type="http://schemas.openxmlformats.org/officeDocument/2006/relationships/hyperlink" Target="https://sciendo.com/article/10.2478/picbe-2024-02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BCE63-38B3-B66B-5649-216BCD2354DA}"/>
              </a:ext>
            </a:extLst>
          </p:cNvPr>
          <p:cNvSpPr/>
          <p:nvPr/>
        </p:nvSpPr>
        <p:spPr>
          <a:xfrm>
            <a:off x="119744" y="70361"/>
            <a:ext cx="11952512" cy="6717278"/>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81C338-36F4-32EB-63DA-75AD8A05AE17}"/>
              </a:ext>
            </a:extLst>
          </p:cNvPr>
          <p:cNvSpPr/>
          <p:nvPr/>
        </p:nvSpPr>
        <p:spPr>
          <a:xfrm>
            <a:off x="6389913" y="3429000"/>
            <a:ext cx="4205288" cy="3323987"/>
          </a:xfrm>
          <a:prstGeom prst="rect">
            <a:avLst/>
          </a:prstGeom>
        </p:spPr>
        <p:txBody>
          <a:bodyPr>
            <a:spAutoFit/>
          </a:bodyPr>
          <a:lstStyle/>
          <a:p>
            <a:pPr algn="ctr">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By:</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kishan g v </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USN:1ds24cs098</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kshiti v</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USN:1ds24cs103</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Madeeha banu</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USN:1ds24cs112</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manas sidnal</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USN:1ds24cs115</a:t>
            </a:r>
          </a:p>
          <a:p>
            <a:pPr algn="ctr">
              <a:defRPr/>
            </a:pPr>
            <a:endParaRPr lang="en-US" sz="1500" b="1" cap="all" dirty="0">
              <a:solidFill>
                <a:srgbClr val="002060"/>
              </a:solidFill>
              <a:latin typeface="Times New Roman" panose="02020603050405020304" pitchFamily="18" charset="0"/>
              <a:cs typeface="Times New Roman" panose="02020603050405020304" pitchFamily="18" charset="0"/>
            </a:endParaRPr>
          </a:p>
        </p:txBody>
      </p:sp>
      <p:pic>
        <p:nvPicPr>
          <p:cNvPr id="3077" name="Picture 2" descr="Image result for Vtu Logo">
            <a:extLst>
              <a:ext uri="{FF2B5EF4-FFF2-40B4-BE49-F238E27FC236}">
                <a16:creationId xmlns:a16="http://schemas.microsoft.com/office/drawing/2014/main" id="{C4076B46-2759-4592-A8CE-0AD01D89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25" y="240180"/>
            <a:ext cx="10334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B6A8DD2-E55D-AFBF-3B88-6B3261961709}"/>
              </a:ext>
            </a:extLst>
          </p:cNvPr>
          <p:cNvSpPr/>
          <p:nvPr/>
        </p:nvSpPr>
        <p:spPr>
          <a:xfrm>
            <a:off x="631031" y="3615377"/>
            <a:ext cx="3886200" cy="887422"/>
          </a:xfrm>
          <a:prstGeom prst="rect">
            <a:avLst/>
          </a:prstGeom>
        </p:spPr>
        <p:txBody>
          <a:bodyPr>
            <a:spAutoFit/>
          </a:bodyPr>
          <a:lstStyle/>
          <a:p>
            <a:pPr algn="ctr">
              <a:spcBef>
                <a:spcPts val="435"/>
              </a:spcBef>
              <a:buClr>
                <a:schemeClr val="accent1"/>
              </a:buClr>
              <a:buSzPct val="85000"/>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Under the  Guidance of :</a:t>
            </a:r>
          </a:p>
          <a:p>
            <a:pPr algn="ctr">
              <a:spcBef>
                <a:spcPts val="435"/>
              </a:spcBef>
              <a:buClr>
                <a:schemeClr val="accent1"/>
              </a:buClr>
              <a:buSzPct val="85000"/>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Guide Name: Prof. Sameia Suha</a:t>
            </a:r>
          </a:p>
          <a:p>
            <a:pPr algn="ctr">
              <a:spcBef>
                <a:spcPts val="435"/>
              </a:spcBef>
              <a:buClr>
                <a:schemeClr val="accent1"/>
              </a:buClr>
              <a:buSzPct val="85000"/>
              <a:defRPr/>
            </a:pPr>
            <a:endPar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C0078E-FED8-49A9-D76F-AA391DD4558D}"/>
              </a:ext>
            </a:extLst>
          </p:cNvPr>
          <p:cNvSpPr/>
          <p:nvPr/>
        </p:nvSpPr>
        <p:spPr>
          <a:xfrm>
            <a:off x="1762811" y="404199"/>
            <a:ext cx="8766928" cy="1615827"/>
          </a:xfrm>
          <a:prstGeom prst="rect">
            <a:avLst/>
          </a:prstGeom>
        </p:spPr>
        <p:txBody>
          <a:bodyPr wrap="square">
            <a:spAutoFit/>
          </a:bodyPr>
          <a:lstStyle/>
          <a:p>
            <a:pPr algn="ctr">
              <a:defRPr/>
            </a:pPr>
            <a:r>
              <a:rPr lang="en-IN" sz="2800" dirty="0">
                <a:solidFill>
                  <a:schemeClr val="tx2">
                    <a:lumMod val="50000"/>
                  </a:schemeClr>
                </a:solidFill>
              </a:rPr>
              <a:t>DAYANANDA SAGAR COLLEGE OF ENGINEERING </a:t>
            </a:r>
          </a:p>
          <a:p>
            <a:pPr algn="ctr">
              <a:defRPr/>
            </a:pPr>
            <a:r>
              <a:rPr lang="en-IN" sz="1600" dirty="0"/>
              <a:t>(An Autonomous Institute affiliated to VTU)</a:t>
            </a:r>
          </a:p>
          <a:p>
            <a:pPr algn="ctr">
              <a:defRPr/>
            </a:pPr>
            <a:endParaRPr lang="en-IN" sz="1600" b="1" dirty="0">
              <a:effectLst>
                <a:outerShdw blurRad="38100" dist="25400" dir="5400000" algn="tl" rotWithShape="0">
                  <a:srgbClr val="000000">
                    <a:alpha val="43000"/>
                  </a:srgbClr>
                </a:outerShdw>
              </a:effectLst>
              <a:latin typeface="Times New Roman" pitchFamily="18" charset="0"/>
              <a:cs typeface="Times New Roman" pitchFamily="18" charset="0"/>
            </a:endParaRPr>
          </a:p>
          <a:p>
            <a:pPr algn="ctr">
              <a:defRPr/>
            </a:pPr>
            <a:r>
              <a:rPr lang="en-IN" sz="2400" dirty="0"/>
              <a:t>Department of Computer Science and Engineering</a:t>
            </a:r>
          </a:p>
          <a:p>
            <a:pPr algn="ctr">
              <a:defRPr/>
            </a:pPr>
            <a:endParaRPr lang="en-IN" sz="1500" b="1" dirty="0">
              <a:effectLst>
                <a:outerShdw blurRad="38100" dist="25400" dir="5400000" algn="tl" rotWithShape="0">
                  <a:srgbClr val="000000">
                    <a:alpha val="43000"/>
                  </a:srgbClr>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E6EA8CEF-DFDE-B635-6B0B-5F423423B9E2}"/>
              </a:ext>
            </a:extLst>
          </p:cNvPr>
          <p:cNvSpPr/>
          <p:nvPr/>
        </p:nvSpPr>
        <p:spPr>
          <a:xfrm>
            <a:off x="2574131" y="1999550"/>
            <a:ext cx="7043737" cy="1154162"/>
          </a:xfrm>
          <a:prstGeom prst="rect">
            <a:avLst/>
          </a:prstGeom>
        </p:spPr>
        <p:txBody>
          <a:bodyPr>
            <a:spAutoFit/>
          </a:bodyPr>
          <a:lstStyle/>
          <a:p>
            <a:pPr algn="ctr">
              <a:defRPr/>
            </a:pPr>
            <a:endParaRPr lang="en-US" sz="24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defRPr/>
            </a:pPr>
            <a:r>
              <a:rPr lang="en-US" sz="24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First Year Mini  Project Synopsis  Presentation on</a:t>
            </a:r>
          </a:p>
          <a:p>
            <a:pPr algn="ctr">
              <a:defRPr/>
            </a:pPr>
            <a:r>
              <a:rPr lang="en-US" sz="21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SUSTAINABLE SHOPPING HELPER</a:t>
            </a:r>
          </a:p>
        </p:txBody>
      </p:sp>
      <p:pic>
        <p:nvPicPr>
          <p:cNvPr id="3081" name="image1.png">
            <a:extLst>
              <a:ext uri="{FF2B5EF4-FFF2-40B4-BE49-F238E27FC236}">
                <a16:creationId xmlns:a16="http://schemas.microsoft.com/office/drawing/2014/main" id="{5BC67644-2F64-C3FE-D529-D590071B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0975" y="23486"/>
            <a:ext cx="1143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C0C91E-F5C0-E32C-B15A-3427C90FB058}"/>
              </a:ext>
            </a:extLst>
          </p:cNvPr>
          <p:cNvSpPr>
            <a:spLocks noGrp="1"/>
          </p:cNvSpPr>
          <p:nvPr>
            <p:ph type="title"/>
          </p:nvPr>
        </p:nvSpPr>
        <p:spPr>
          <a:xfrm>
            <a:off x="838200" y="357642"/>
            <a:ext cx="10515600" cy="1325563"/>
          </a:xfrm>
        </p:spPr>
        <p:txBody>
          <a:bodyPr/>
          <a:lstStyle/>
          <a:p>
            <a:pPr eaLnBrk="1" hangingPunct="1"/>
            <a:r>
              <a:rPr lang="en-US" altLang="en-US" sz="4000" b="1" dirty="0">
                <a:solidFill>
                  <a:schemeClr val="accent1"/>
                </a:solidFill>
                <a:latin typeface="Times New Roman" panose="02020603050405020304" pitchFamily="18" charset="0"/>
                <a:cs typeface="Times New Roman" panose="02020603050405020304" pitchFamily="18" charset="0"/>
              </a:rPr>
              <a:t>Agenda</a:t>
            </a:r>
          </a:p>
        </p:txBody>
      </p:sp>
      <p:sp>
        <p:nvSpPr>
          <p:cNvPr id="5123" name="Content Placeholder 2">
            <a:extLst>
              <a:ext uri="{FF2B5EF4-FFF2-40B4-BE49-F238E27FC236}">
                <a16:creationId xmlns:a16="http://schemas.microsoft.com/office/drawing/2014/main" id="{8814EA7F-365C-4E39-D98A-006EC6B8873A}"/>
              </a:ext>
            </a:extLst>
          </p:cNvPr>
          <p:cNvSpPr>
            <a:spLocks noGrp="1"/>
          </p:cNvSpPr>
          <p:nvPr>
            <p:ph idx="1"/>
          </p:nvPr>
        </p:nvSpPr>
        <p:spPr>
          <a:xfrm>
            <a:off x="1981200" y="1690688"/>
            <a:ext cx="8229600" cy="4800600"/>
          </a:xfrm>
        </p:spPr>
        <p:txBody>
          <a:bodyPr/>
          <a:lstStyle/>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Introduction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Literature survey</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Problem Identification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Methodology and Proposed System(With Flow diagram)</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Implementation(50%)</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Conclusion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References</a:t>
            </a:r>
          </a:p>
          <a:p>
            <a:pPr eaLnBrk="1" hangingPunct="1">
              <a:lnSpc>
                <a:spcPct val="150000"/>
              </a:lnSpc>
            </a:pPr>
            <a:endParaRPr lang="en-US" altLang="en-US" sz="1800" dirty="0">
              <a:solidFill>
                <a:srgbClr val="FF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en-US" sz="18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D3F52-250C-0F2A-98C4-5A98E05A1BA8}"/>
              </a:ext>
            </a:extLst>
          </p:cNvPr>
          <p:cNvSpPr txBox="1"/>
          <p:nvPr/>
        </p:nvSpPr>
        <p:spPr>
          <a:xfrm>
            <a:off x="3048719" y="122464"/>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1573375A-6923-CA3E-13DB-A9297AC2C706}"/>
              </a:ext>
            </a:extLst>
          </p:cNvPr>
          <p:cNvSpPr txBox="1"/>
          <p:nvPr/>
        </p:nvSpPr>
        <p:spPr>
          <a:xfrm>
            <a:off x="547006" y="1483168"/>
            <a:ext cx="10768693" cy="2862322"/>
          </a:xfrm>
          <a:prstGeom prst="rect">
            <a:avLst/>
          </a:prstGeom>
          <a:noFill/>
        </p:spPr>
        <p:txBody>
          <a:bodyPr wrap="square">
            <a:spAutoFit/>
          </a:bodyPr>
          <a:lstStyle/>
          <a:p>
            <a:r>
              <a:rPr lang="en-US" dirty="0"/>
              <a:t>Sustainable Shopping Helper is a Chrome extension designed to encourage environmentally conscious online shopping. </a:t>
            </a:r>
          </a:p>
          <a:p>
            <a:endParaRPr lang="en-US" dirty="0"/>
          </a:p>
          <a:p>
            <a:r>
              <a:rPr lang="en-US" dirty="0"/>
              <a:t>While browsing e-commerce websites, users often encounter products that are not eco-friendly, like plastic-based or single-use items without being aware of better alternatives. </a:t>
            </a:r>
          </a:p>
          <a:p>
            <a:endParaRPr lang="en-US" dirty="0"/>
          </a:p>
          <a:p>
            <a:r>
              <a:rPr lang="en-US" dirty="0"/>
              <a:t>This tool helps bridge that gap by suggesting more sustainable options right when users are shopping. By promoting greener alternatives in real time, the extension raises awareness and nudges users toward making more responsible purchasing choices. It's a simple yet effective way to support eco-friendly habits in everyday digital life.</a:t>
            </a:r>
            <a:endParaRPr lang="en-IN" dirty="0"/>
          </a:p>
        </p:txBody>
      </p:sp>
    </p:spTree>
    <p:extLst>
      <p:ext uri="{BB962C8B-B14F-4D97-AF65-F5344CB8AC3E}">
        <p14:creationId xmlns:p14="http://schemas.microsoft.com/office/powerpoint/2010/main" val="375579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5C238-52EF-1FCB-4183-C4BCF4514FA5}"/>
              </a:ext>
            </a:extLst>
          </p:cNvPr>
          <p:cNvSpPr txBox="1"/>
          <p:nvPr/>
        </p:nvSpPr>
        <p:spPr>
          <a:xfrm>
            <a:off x="3048719" y="122181"/>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DB4A538B-789E-433C-7B48-542479B03764}"/>
              </a:ext>
            </a:extLst>
          </p:cNvPr>
          <p:cNvGraphicFramePr>
            <a:graphicFrameLocks noGrp="1"/>
          </p:cNvGraphicFramePr>
          <p:nvPr>
            <p:extLst>
              <p:ext uri="{D42A27DB-BD31-4B8C-83A1-F6EECF244321}">
                <p14:modId xmlns:p14="http://schemas.microsoft.com/office/powerpoint/2010/main" val="1116849022"/>
              </p:ext>
            </p:extLst>
          </p:nvPr>
        </p:nvGraphicFramePr>
        <p:xfrm>
          <a:off x="416379" y="1198685"/>
          <a:ext cx="11070770" cy="5115360"/>
        </p:xfrm>
        <a:graphic>
          <a:graphicData uri="http://schemas.openxmlformats.org/drawingml/2006/table">
            <a:tbl>
              <a:tblPr/>
              <a:tblGrid>
                <a:gridCol w="2214154">
                  <a:extLst>
                    <a:ext uri="{9D8B030D-6E8A-4147-A177-3AD203B41FA5}">
                      <a16:colId xmlns:a16="http://schemas.microsoft.com/office/drawing/2014/main" val="2011079380"/>
                    </a:ext>
                  </a:extLst>
                </a:gridCol>
                <a:gridCol w="2214154">
                  <a:extLst>
                    <a:ext uri="{9D8B030D-6E8A-4147-A177-3AD203B41FA5}">
                      <a16:colId xmlns:a16="http://schemas.microsoft.com/office/drawing/2014/main" val="2643991412"/>
                    </a:ext>
                  </a:extLst>
                </a:gridCol>
                <a:gridCol w="2214154">
                  <a:extLst>
                    <a:ext uri="{9D8B030D-6E8A-4147-A177-3AD203B41FA5}">
                      <a16:colId xmlns:a16="http://schemas.microsoft.com/office/drawing/2014/main" val="3684751015"/>
                    </a:ext>
                  </a:extLst>
                </a:gridCol>
                <a:gridCol w="2214154">
                  <a:extLst>
                    <a:ext uri="{9D8B030D-6E8A-4147-A177-3AD203B41FA5}">
                      <a16:colId xmlns:a16="http://schemas.microsoft.com/office/drawing/2014/main" val="1373261532"/>
                    </a:ext>
                  </a:extLst>
                </a:gridCol>
                <a:gridCol w="2214154">
                  <a:extLst>
                    <a:ext uri="{9D8B030D-6E8A-4147-A177-3AD203B41FA5}">
                      <a16:colId xmlns:a16="http://schemas.microsoft.com/office/drawing/2014/main" val="100428184"/>
                    </a:ext>
                  </a:extLst>
                </a:gridCol>
              </a:tblGrid>
              <a:tr h="207207">
                <a:tc>
                  <a:txBody>
                    <a:bodyPr/>
                    <a:lstStyle/>
                    <a:p>
                      <a:r>
                        <a:rPr lang="en-IN" sz="1200" b="1" dirty="0"/>
                        <a:t>Author(s)</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a:t>Title</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dirty="0"/>
                        <a:t>Source / Paper</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dirty="0"/>
                        <a:t>Sample</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a:t>What Problem It Shows</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7874831"/>
                  </a:ext>
                </a:extLst>
              </a:tr>
              <a:tr h="917629">
                <a:tc>
                  <a:txBody>
                    <a:bodyPr/>
                    <a:lstStyle/>
                    <a:p>
                      <a:r>
                        <a:rPr lang="en-IN" sz="1200" dirty="0"/>
                        <a:t>Jiyun Kang, Pauline Sullivan, Ann DuPont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Filling the Attitude-Behavior Gap in Sustainable Consumption: The Role of Consumer Involvement and Shopping Enjoyment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hlinkClick r:id="rId2"/>
                        </a:rPr>
                        <a:t>International Textile and Apparel Association Annual Conference Proceedings</a:t>
                      </a:r>
                      <a:endParaRPr lang="en-US"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Investigates how consumer involvement and shopping enjoyment influence the gap between sustainable attitudes and actual purchasing behaviors.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Highlights the discrepancy between consumers' positive attitudes towards sustainability and their actual buying decisions.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7809270"/>
                  </a:ext>
                </a:extLst>
              </a:tr>
              <a:tr h="828826">
                <a:tc>
                  <a:txBody>
                    <a:bodyPr/>
                    <a:lstStyle/>
                    <a:p>
                      <a:r>
                        <a:rPr lang="fr-FR" sz="1200" dirty="0"/>
                        <a:t>Md Saiful Islam et al.</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SEER: Sustainable E-commerce with Environmental-impact Rating</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hlinkClick r:id="rId3"/>
                        </a:rPr>
                        <a:t>arXiv</a:t>
                      </a:r>
                      <a:r>
                        <a:rPr lang="en-IN" sz="1200" dirty="0">
                          <a:hlinkClick r:id="rId3"/>
                        </a:rPr>
                        <a:t> preprint</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Introduces SEER, a tool that provides environmental impact ratings for products on e-commerce platforms to guide consumers towards sustainable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Addresses the lack of accessible sustainability information during online shopping, leading to uninformed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952031"/>
                  </a:ext>
                </a:extLst>
              </a:tr>
              <a:tr h="828826">
                <a:tc>
                  <a:txBody>
                    <a:bodyPr/>
                    <a:lstStyle/>
                    <a:p>
                      <a:r>
                        <a:rPr lang="en-IN" sz="1200"/>
                        <a:t>Anastasia Cosma</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Exploring Sustainable Clothing Consumption in Middle-Income Countries: A Case Study of Romanian Consumers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4"/>
                        </a:rPr>
                        <a:t>Sciendo Journal</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Examines factors influencing sustainable clothing purchases among Romanian consumers, focusing on social norms and environmental awareness.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Identifies limited environmental knowledge and social influences as barriers to sustainable purchasing.</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424868"/>
                  </a:ext>
                </a:extLst>
              </a:tr>
              <a:tr h="740023">
                <a:tc>
                  <a:txBody>
                    <a:bodyPr/>
                    <a:lstStyle/>
                    <a:p>
                      <a:r>
                        <a:rPr lang="sv-SE" sz="1200"/>
                        <a:t>Penny Munro, Sommer Kapitan, Ben Wooliscroft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The Sustainable Attitude-Behavior Gap Dynamic When Shopping at the Supermarket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5"/>
                        </a:rPr>
                        <a:t>Journal of Cleaner Production</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Systematic review of factors affecting sustainable shopping behaviors in supermarkets, proposing a framework for future research.</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Emphasizes external factors like product placement and availability as obstacles to sustainable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6819373"/>
                  </a:ext>
                </a:extLst>
              </a:tr>
              <a:tr h="828826">
                <a:tc>
                  <a:txBody>
                    <a:bodyPr/>
                    <a:lstStyle/>
                    <a:p>
                      <a:r>
                        <a:rPr lang="en-IN" sz="1200" dirty="0"/>
                        <a:t>Cullen Schwarz</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Want to Be an Ethical Shopper? Get DoneGood’s Chrome Extension</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6"/>
                        </a:rPr>
                        <a:t>WIRED</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Discusses DoneGood, a browser extension suggesting ethical alternatives during online shopping to promote responsible consumerism.</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Demonstrates how real-time suggestions can influence consumers towards sustainable products.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9230188"/>
                  </a:ext>
                </a:extLst>
              </a:tr>
            </a:tbl>
          </a:graphicData>
        </a:graphic>
      </p:graphicFrame>
    </p:spTree>
    <p:extLst>
      <p:ext uri="{BB962C8B-B14F-4D97-AF65-F5344CB8AC3E}">
        <p14:creationId xmlns:p14="http://schemas.microsoft.com/office/powerpoint/2010/main" val="181084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096D5-189F-08E0-E418-EABAA9BE7E47}"/>
              </a:ext>
            </a:extLst>
          </p:cNvPr>
          <p:cNvSpPr txBox="1"/>
          <p:nvPr/>
        </p:nvSpPr>
        <p:spPr>
          <a:xfrm>
            <a:off x="3048719" y="67920"/>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Problem Identification</a:t>
            </a:r>
          </a:p>
        </p:txBody>
      </p:sp>
      <p:sp>
        <p:nvSpPr>
          <p:cNvPr id="5" name="TextBox 4">
            <a:extLst>
              <a:ext uri="{FF2B5EF4-FFF2-40B4-BE49-F238E27FC236}">
                <a16:creationId xmlns:a16="http://schemas.microsoft.com/office/drawing/2014/main" id="{79E7809F-BECD-4C0C-2AC9-5EF449DAD5D1}"/>
              </a:ext>
            </a:extLst>
          </p:cNvPr>
          <p:cNvSpPr txBox="1"/>
          <p:nvPr/>
        </p:nvSpPr>
        <p:spPr>
          <a:xfrm>
            <a:off x="800100" y="886700"/>
            <a:ext cx="10491107" cy="1200329"/>
          </a:xfrm>
          <a:prstGeom prst="rect">
            <a:avLst/>
          </a:prstGeom>
          <a:noFill/>
        </p:spPr>
        <p:txBody>
          <a:bodyPr wrap="square">
            <a:spAutoFit/>
          </a:bodyPr>
          <a:lstStyle/>
          <a:p>
            <a:r>
              <a:rPr lang="en-US" dirty="0"/>
              <a:t>Online shoppers often unknowingly purchase products that are harmful to the environment, as sustainable alternatives are not easily visible or suggested. With growing concern for eco-friendly living, there’s a need for tools that actively guide users toward greener choices. This project aims to address this gap by creating a Chrome extension that suggests sustainable alternatives while browsing e-commerce sites. </a:t>
            </a:r>
            <a:endParaRPr lang="en-IN" dirty="0"/>
          </a:p>
        </p:txBody>
      </p:sp>
      <p:sp>
        <p:nvSpPr>
          <p:cNvPr id="7" name="TextBox 6">
            <a:extLst>
              <a:ext uri="{FF2B5EF4-FFF2-40B4-BE49-F238E27FC236}">
                <a16:creationId xmlns:a16="http://schemas.microsoft.com/office/drawing/2014/main" id="{9EAC000E-5B41-7D0D-15B7-DDF2CC6E2F15}"/>
              </a:ext>
            </a:extLst>
          </p:cNvPr>
          <p:cNvSpPr txBox="1"/>
          <p:nvPr/>
        </p:nvSpPr>
        <p:spPr>
          <a:xfrm>
            <a:off x="1649083" y="2767793"/>
            <a:ext cx="8893834" cy="661207"/>
          </a:xfrm>
          <a:prstGeom prst="rect">
            <a:avLst/>
          </a:prstGeom>
          <a:noFill/>
        </p:spPr>
        <p:txBody>
          <a:bodyPr wrap="square">
            <a:spAutoFit/>
          </a:bodyPr>
          <a:lstStyle/>
          <a:p>
            <a:pP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Methodology and Proposed System(With Flow diagram)</a:t>
            </a:r>
          </a:p>
        </p:txBody>
      </p:sp>
      <p:sp>
        <p:nvSpPr>
          <p:cNvPr id="9" name="TextBox 8">
            <a:extLst>
              <a:ext uri="{FF2B5EF4-FFF2-40B4-BE49-F238E27FC236}">
                <a16:creationId xmlns:a16="http://schemas.microsoft.com/office/drawing/2014/main" id="{04144BEE-664A-BEA0-C6EB-01A7B47C3EA0}"/>
              </a:ext>
            </a:extLst>
          </p:cNvPr>
          <p:cNvSpPr txBox="1"/>
          <p:nvPr/>
        </p:nvSpPr>
        <p:spPr>
          <a:xfrm>
            <a:off x="800099" y="3893809"/>
            <a:ext cx="10491107" cy="2031325"/>
          </a:xfrm>
          <a:prstGeom prst="rect">
            <a:avLst/>
          </a:prstGeom>
          <a:noFill/>
        </p:spPr>
        <p:txBody>
          <a:bodyPr wrap="square">
            <a:spAutoFit/>
          </a:bodyPr>
          <a:lstStyle/>
          <a:p>
            <a:pPr>
              <a:buNone/>
            </a:pPr>
            <a:r>
              <a:rPr lang="en-US" b="1" dirty="0"/>
              <a:t>Methodology:</a:t>
            </a:r>
          </a:p>
          <a:p>
            <a:pPr>
              <a:buNone/>
            </a:pPr>
            <a:endParaRPr lang="en-US" dirty="0"/>
          </a:p>
          <a:p>
            <a:r>
              <a:rPr lang="en-US" dirty="0"/>
              <a:t>To address the issue of unsustainable shopping habits, we propose a Chrome extension that actively monitors product listings on e-commerce websites and suggests eco-friendly alternatives in real-time. This extension enhances consumer awareness by offering greener choices at the point of decision making. The system works through predefined data, ensuring smooth performance. </a:t>
            </a:r>
            <a:endParaRPr lang="en-IN" dirty="0"/>
          </a:p>
          <a:p>
            <a:pPr>
              <a:buNone/>
            </a:pPr>
            <a:endParaRPr lang="en-US" b="1" dirty="0"/>
          </a:p>
        </p:txBody>
      </p:sp>
    </p:spTree>
    <p:extLst>
      <p:ext uri="{BB962C8B-B14F-4D97-AF65-F5344CB8AC3E}">
        <p14:creationId xmlns:p14="http://schemas.microsoft.com/office/powerpoint/2010/main" val="243461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7023D6-7F32-9613-E63A-A94E56AA7988}"/>
              </a:ext>
            </a:extLst>
          </p:cNvPr>
          <p:cNvSpPr txBox="1"/>
          <p:nvPr/>
        </p:nvSpPr>
        <p:spPr>
          <a:xfrm>
            <a:off x="3048719" y="502486"/>
            <a:ext cx="6094562" cy="523220"/>
          </a:xfrm>
          <a:prstGeom prst="rect">
            <a:avLst/>
          </a:prstGeom>
          <a:noFill/>
        </p:spPr>
        <p:txBody>
          <a:bodyPr wrap="square">
            <a:spAutoFit/>
          </a:bodyPr>
          <a:lstStyle/>
          <a:p>
            <a:pPr algn="ctr"/>
            <a:r>
              <a:rPr lang="en-US" altLang="en-US" sz="2800" dirty="0">
                <a:solidFill>
                  <a:srgbClr val="FF0000"/>
                </a:solidFill>
                <a:latin typeface="Times New Roman" panose="02020603050405020304" pitchFamily="18" charset="0"/>
                <a:cs typeface="Times New Roman" panose="02020603050405020304" pitchFamily="18" charset="0"/>
              </a:rPr>
              <a:t>Proposed System</a:t>
            </a:r>
          </a:p>
        </p:txBody>
      </p:sp>
      <p:sp>
        <p:nvSpPr>
          <p:cNvPr id="8" name="Rectangle 4">
            <a:extLst>
              <a:ext uri="{FF2B5EF4-FFF2-40B4-BE49-F238E27FC236}">
                <a16:creationId xmlns:a16="http://schemas.microsoft.com/office/drawing/2014/main" id="{1CFC29E5-8A61-CE0A-8BC1-0D1D406463D0}"/>
              </a:ext>
            </a:extLst>
          </p:cNvPr>
          <p:cNvSpPr>
            <a:spLocks noChangeArrowheads="1"/>
          </p:cNvSpPr>
          <p:nvPr/>
        </p:nvSpPr>
        <p:spPr bwMode="auto">
          <a:xfrm>
            <a:off x="481693" y="1350778"/>
            <a:ext cx="106515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is designed with simplicity, speed, and usability in mind: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Monitoring the Page:</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script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runs automatically on all product pages.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detects product names (like “plastic bottle”).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Fetching Alternatives:</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extension sends a request to the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background script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the product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background script looks up eco-friendly alternatives in a local alternatives.json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Notification:</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a match is found, the system shows: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non-intrusive popup in the bottom corner of the page.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list of eco-friendly alternatives in the Chrome extension popup.</a:t>
            </a:r>
          </a:p>
        </p:txBody>
      </p:sp>
    </p:spTree>
    <p:extLst>
      <p:ext uri="{BB962C8B-B14F-4D97-AF65-F5344CB8AC3E}">
        <p14:creationId xmlns:p14="http://schemas.microsoft.com/office/powerpoint/2010/main" val="377187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3F08-B76B-517F-8C0D-F98F7BCF5385}"/>
              </a:ext>
            </a:extLst>
          </p:cNvPr>
          <p:cNvSpPr>
            <a:spLocks noGrp="1"/>
          </p:cNvSpPr>
          <p:nvPr>
            <p:ph type="title"/>
          </p:nvPr>
        </p:nvSpPr>
        <p:spPr/>
        <p:txBody>
          <a:bodyPr rtlCol="0">
            <a:normAutofit fontScale="90000"/>
          </a:bodyPr>
          <a:lstStyle/>
          <a:p>
            <a:pPr>
              <a:defRPr/>
            </a:pP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6700" dirty="0">
                <a:solidFill>
                  <a:srgbClr val="FF0000"/>
                </a:solidFill>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728</Words>
  <Application>Microsoft Office PowerPoint</Application>
  <PresentationFormat>Widescreen</PresentationFormat>
  <Paragraphs>88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Agenda</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dc:creator>
  <cp:lastModifiedBy>Manas Sidnal</cp:lastModifiedBy>
  <cp:revision>14</cp:revision>
  <dcterms:created xsi:type="dcterms:W3CDTF">2023-07-27T08:13:43Z</dcterms:created>
  <dcterms:modified xsi:type="dcterms:W3CDTF">2025-06-04T09:45:29Z</dcterms:modified>
</cp:coreProperties>
</file>