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1"/>
  </p:notesMasterIdLst>
  <p:sldIdLst>
    <p:sldId id="271" r:id="rId2"/>
    <p:sldId id="272" r:id="rId3"/>
    <p:sldId id="257" r:id="rId4"/>
    <p:sldId id="273" r:id="rId5"/>
    <p:sldId id="274" r:id="rId6"/>
    <p:sldId id="275" r:id="rId7"/>
    <p:sldId id="276" r:id="rId8"/>
    <p:sldId id="258" r:id="rId9"/>
    <p:sldId id="277" r:id="rId10"/>
    <p:sldId id="278" r:id="rId11"/>
    <p:sldId id="279" r:id="rId12"/>
    <p:sldId id="280" r:id="rId13"/>
    <p:sldId id="264" r:id="rId14"/>
    <p:sldId id="265" r:id="rId15"/>
    <p:sldId id="266" r:id="rId16"/>
    <p:sldId id="267" r:id="rId17"/>
    <p:sldId id="268" r:id="rId18"/>
    <p:sldId id="262"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8A62A-E3B7-4DDE-9128-C9492EC4000D}"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A43ED-ADB9-4B16-B0D9-E8CF3835C97C}" type="slidenum">
              <a:rPr lang="en-IN" smtClean="0"/>
              <a:t>‹#›</a:t>
            </a:fld>
            <a:endParaRPr lang="en-IN"/>
          </a:p>
        </p:txBody>
      </p:sp>
    </p:spTree>
    <p:extLst>
      <p:ext uri="{BB962C8B-B14F-4D97-AF65-F5344CB8AC3E}">
        <p14:creationId xmlns:p14="http://schemas.microsoft.com/office/powerpoint/2010/main" val="283643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4545E-AA20-4E3C-BF95-20B14A6AA83E}" type="datetime1">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6BDE871-9C56-41E5-B6E3-CA189007B912}" type="slidenum">
              <a:rPr lang="en-IN" smtClean="0"/>
              <a:t>‹#›</a:t>
            </a:fld>
            <a:endParaRPr lang="en-IN"/>
          </a:p>
        </p:txBody>
      </p:sp>
    </p:spTree>
    <p:extLst>
      <p:ext uri="{BB962C8B-B14F-4D97-AF65-F5344CB8AC3E}">
        <p14:creationId xmlns:p14="http://schemas.microsoft.com/office/powerpoint/2010/main" val="235244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B078E-1485-43DF-BC4D-CD8B912F253D}" type="datetime1">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DE871-9C56-41E5-B6E3-CA189007B912}" type="slidenum">
              <a:rPr lang="en-IN" smtClean="0"/>
              <a:t>‹#›</a:t>
            </a:fld>
            <a:endParaRPr lang="en-IN"/>
          </a:p>
        </p:txBody>
      </p:sp>
    </p:spTree>
    <p:extLst>
      <p:ext uri="{BB962C8B-B14F-4D97-AF65-F5344CB8AC3E}">
        <p14:creationId xmlns:p14="http://schemas.microsoft.com/office/powerpoint/2010/main" val="299102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8EDB4-D5AC-4280-A5E4-011B88941796}" type="datetime1">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DE871-9C56-41E5-B6E3-CA189007B912}" type="slidenum">
              <a:rPr lang="en-IN" smtClean="0"/>
              <a:t>‹#›</a:t>
            </a:fld>
            <a:endParaRPr lang="en-IN"/>
          </a:p>
        </p:txBody>
      </p:sp>
    </p:spTree>
    <p:extLst>
      <p:ext uri="{BB962C8B-B14F-4D97-AF65-F5344CB8AC3E}">
        <p14:creationId xmlns:p14="http://schemas.microsoft.com/office/powerpoint/2010/main" val="26961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7368A-EC3A-4696-9E5F-9BC0D809A908}" type="datetime1">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DE871-9C56-41E5-B6E3-CA189007B912}" type="slidenum">
              <a:rPr lang="en-IN" smtClean="0"/>
              <a:t>‹#›</a:t>
            </a:fld>
            <a:endParaRPr lang="en-IN"/>
          </a:p>
        </p:txBody>
      </p:sp>
    </p:spTree>
    <p:extLst>
      <p:ext uri="{BB962C8B-B14F-4D97-AF65-F5344CB8AC3E}">
        <p14:creationId xmlns:p14="http://schemas.microsoft.com/office/powerpoint/2010/main" val="3781138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CBC409D-CDF4-4045-8BB3-3D20F0BC6B66}" type="datetime1">
              <a:rPr lang="en-IN" smtClean="0"/>
              <a:t>03-05-2023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6BDE871-9C56-41E5-B6E3-CA189007B912}" type="slidenum">
              <a:rPr lang="en-IN" smtClean="0"/>
              <a:t>‹#›</a:t>
            </a:fld>
            <a:endParaRPr lang="en-IN"/>
          </a:p>
        </p:txBody>
      </p:sp>
    </p:spTree>
    <p:extLst>
      <p:ext uri="{BB962C8B-B14F-4D97-AF65-F5344CB8AC3E}">
        <p14:creationId xmlns:p14="http://schemas.microsoft.com/office/powerpoint/2010/main" val="179366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972D8-D3BF-4785-BEA4-5FE26E253BC1}" type="datetime1">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DE871-9C56-41E5-B6E3-CA189007B912}" type="slidenum">
              <a:rPr lang="en-IN" smtClean="0"/>
              <a:t>‹#›</a:t>
            </a:fld>
            <a:endParaRPr lang="en-IN"/>
          </a:p>
        </p:txBody>
      </p:sp>
    </p:spTree>
    <p:extLst>
      <p:ext uri="{BB962C8B-B14F-4D97-AF65-F5344CB8AC3E}">
        <p14:creationId xmlns:p14="http://schemas.microsoft.com/office/powerpoint/2010/main" val="371554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7F73E7-FF42-438C-A275-A76B15BB0A5A}" type="datetime1">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BDE871-9C56-41E5-B6E3-CA189007B912}" type="slidenum">
              <a:rPr lang="en-IN" smtClean="0"/>
              <a:t>‹#›</a:t>
            </a:fld>
            <a:endParaRPr lang="en-IN"/>
          </a:p>
        </p:txBody>
      </p:sp>
    </p:spTree>
    <p:extLst>
      <p:ext uri="{BB962C8B-B14F-4D97-AF65-F5344CB8AC3E}">
        <p14:creationId xmlns:p14="http://schemas.microsoft.com/office/powerpoint/2010/main" val="410473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035A80-7C94-4495-AACF-232143B2D0B6}" type="datetime1">
              <a:rPr lang="en-IN" smtClean="0"/>
              <a:t>03-05-2023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BDE871-9C56-41E5-B6E3-CA189007B912}" type="slidenum">
              <a:rPr lang="en-IN" smtClean="0"/>
              <a:t>‹#›</a:t>
            </a:fld>
            <a:endParaRPr lang="en-IN"/>
          </a:p>
        </p:txBody>
      </p:sp>
    </p:spTree>
    <p:extLst>
      <p:ext uri="{BB962C8B-B14F-4D97-AF65-F5344CB8AC3E}">
        <p14:creationId xmlns:p14="http://schemas.microsoft.com/office/powerpoint/2010/main" val="249450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17F4D-43DD-42E4-99C2-2F31C011D4C4}" type="datetime1">
              <a:rPr lang="en-IN" smtClean="0"/>
              <a:t>03-05-2023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BDE871-9C56-41E5-B6E3-CA189007B912}" type="slidenum">
              <a:rPr lang="en-IN" smtClean="0"/>
              <a:t>‹#›</a:t>
            </a:fld>
            <a:endParaRPr lang="en-IN"/>
          </a:p>
        </p:txBody>
      </p:sp>
    </p:spTree>
    <p:extLst>
      <p:ext uri="{BB962C8B-B14F-4D97-AF65-F5344CB8AC3E}">
        <p14:creationId xmlns:p14="http://schemas.microsoft.com/office/powerpoint/2010/main" val="173980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DE250-9461-4920-8EC4-6CC095F7E9DD}" type="datetime1">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6BDE871-9C56-41E5-B6E3-CA189007B912}" type="slidenum">
              <a:rPr lang="en-IN" smtClean="0"/>
              <a:t>‹#›</a:t>
            </a:fld>
            <a:endParaRPr lang="en-IN"/>
          </a:p>
        </p:txBody>
      </p:sp>
    </p:spTree>
    <p:extLst>
      <p:ext uri="{BB962C8B-B14F-4D97-AF65-F5344CB8AC3E}">
        <p14:creationId xmlns:p14="http://schemas.microsoft.com/office/powerpoint/2010/main" val="279978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2628D8-7218-4D3E-87E3-86BC906068B4}" type="datetime1">
              <a:rPr lang="en-IN" smtClean="0"/>
              <a:t>03-05-2023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6BDE871-9C56-41E5-B6E3-CA189007B912}" type="slidenum">
              <a:rPr lang="en-IN" smtClean="0"/>
              <a:t>‹#›</a:t>
            </a:fld>
            <a:endParaRPr lang="en-IN"/>
          </a:p>
        </p:txBody>
      </p:sp>
    </p:spTree>
    <p:extLst>
      <p:ext uri="{BB962C8B-B14F-4D97-AF65-F5344CB8AC3E}">
        <p14:creationId xmlns:p14="http://schemas.microsoft.com/office/powerpoint/2010/main" val="254837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BA38302-DFBA-4FFB-B58B-801B2558B674}" type="datetime1">
              <a:rPr lang="en-IN" smtClean="0"/>
              <a:t>03-05-2023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6BDE871-9C56-41E5-B6E3-CA189007B912}" type="slidenum">
              <a:rPr lang="en-IN" smtClean="0"/>
              <a:t>‹#›</a:t>
            </a:fld>
            <a:endParaRPr lang="en-IN"/>
          </a:p>
        </p:txBody>
      </p:sp>
    </p:spTree>
    <p:extLst>
      <p:ext uri="{BB962C8B-B14F-4D97-AF65-F5344CB8AC3E}">
        <p14:creationId xmlns:p14="http://schemas.microsoft.com/office/powerpoint/2010/main" val="333869174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raddar/tuberculosis-chest-xrays-shenzhen" TargetMode="External"/><Relationship Id="rId7" Type="http://schemas.openxmlformats.org/officeDocument/2006/relationships/hyperlink" Target="https://towardsdatascience.com/chest-x-rays-pneumonia-detection-using-convolutional-neural-network-63d6ec2d1dee" TargetMode="External"/><Relationship Id="rId2" Type="http://schemas.openxmlformats.org/officeDocument/2006/relationships/hyperlink" Target="https://www.kaggle.com/datasets/raddar/tuberculosis-chest-xrays-montgomery?resource=download" TargetMode="External"/><Relationship Id="rId1" Type="http://schemas.openxmlformats.org/officeDocument/2006/relationships/slideLayout" Target="../slideLayouts/slideLayout2.xml"/><Relationship Id="rId6" Type="http://schemas.openxmlformats.org/officeDocument/2006/relationships/hyperlink" Target="https://arxiv.org/abs/2005.11856" TargetMode="External"/><Relationship Id="rId5" Type="http://schemas.openxmlformats.org/officeDocument/2006/relationships/hyperlink" Target="https://www.ncbi.nlm.nih.gov/pmc/articles/PMC7451075" TargetMode="External"/><Relationship Id="rId4" Type="http://schemas.openxmlformats.org/officeDocument/2006/relationships/hyperlink" Target="https://www.kaggle.com/datasets/raddar/nodules-in-chest-xrays-jsr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E58EB-5483-4F04-95A8-C615425FA90F}"/>
              </a:ext>
            </a:extLst>
          </p:cNvPr>
          <p:cNvSpPr txBox="1"/>
          <p:nvPr/>
        </p:nvSpPr>
        <p:spPr>
          <a:xfrm>
            <a:off x="0" y="1493595"/>
            <a:ext cx="12192000" cy="661848"/>
          </a:xfrm>
          <a:prstGeom prst="rect">
            <a:avLst/>
          </a:prstGeom>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gn="ctr" eaLnBrk="1" hangingPunct="1">
              <a:lnSpc>
                <a:spcPct val="150000"/>
              </a:lnSpc>
              <a:spcBef>
                <a:spcPct val="0"/>
              </a:spcBef>
              <a:buClrTx/>
              <a:buSzTx/>
              <a:buFontTx/>
              <a:buNone/>
            </a:pPr>
            <a:r>
              <a:rPr lang="en-US" altLang="en-US" sz="2800" b="1" dirty="0">
                <a:solidFill>
                  <a:srgbClr val="7030A0"/>
                </a:solidFill>
                <a:latin typeface="Bookman Old Style" panose="02050604050505020204" pitchFamily="18" charset="0"/>
              </a:rPr>
              <a:t> </a:t>
            </a:r>
            <a:r>
              <a:rPr lang="en-US" sz="2800" b="1" i="0" dirty="0">
                <a:solidFill>
                  <a:srgbClr val="000000"/>
                </a:solidFill>
                <a:effectLst/>
                <a:latin typeface="Times New Roman" panose="02020603050405020304" pitchFamily="18" charset="0"/>
              </a:rPr>
              <a:t>Learning COVID-19 pneumonia severity on a large chest X-ray dataset</a:t>
            </a:r>
            <a:endParaRPr lang="en-US" altLang="en-US" sz="2800" b="1" dirty="0">
              <a:solidFill>
                <a:srgbClr val="7030A0"/>
              </a:solidFill>
              <a:latin typeface="Bookman Old Style" panose="02050604050505020204" pitchFamily="18" charset="0"/>
            </a:endParaRPr>
          </a:p>
        </p:txBody>
      </p:sp>
      <p:sp>
        <p:nvSpPr>
          <p:cNvPr id="3" name="TextBox 2">
            <a:extLst>
              <a:ext uri="{FF2B5EF4-FFF2-40B4-BE49-F238E27FC236}">
                <a16:creationId xmlns:a16="http://schemas.microsoft.com/office/drawing/2014/main" id="{2DA4782E-2202-47A5-8804-C7DF15C55F1B}"/>
              </a:ext>
            </a:extLst>
          </p:cNvPr>
          <p:cNvSpPr txBox="1"/>
          <p:nvPr/>
        </p:nvSpPr>
        <p:spPr>
          <a:xfrm>
            <a:off x="3882140" y="3101476"/>
            <a:ext cx="4427719" cy="1785104"/>
          </a:xfrm>
          <a:prstGeom prst="rect">
            <a:avLst/>
          </a:prstGeom>
          <a:noFill/>
        </p:spPr>
        <p:txBody>
          <a:bodyPr wrap="square" rtlCol="0">
            <a:spAutoFit/>
          </a:bodyPr>
          <a:lstStyle/>
          <a:p>
            <a:pPr algn="ctr">
              <a:spcAft>
                <a:spcPts val="600"/>
              </a:spcAft>
            </a:pPr>
            <a:r>
              <a:rPr lang="en-IN" b="1" dirty="0">
                <a:latin typeface="Bookman Old Style" panose="02050604050505020204" pitchFamily="18" charset="0"/>
              </a:rPr>
              <a:t>B MANASA VAMSI(620110)</a:t>
            </a:r>
            <a:endParaRPr lang="en-IN" dirty="0"/>
          </a:p>
          <a:p>
            <a:pPr algn="ctr">
              <a:spcAft>
                <a:spcPts val="600"/>
              </a:spcAft>
            </a:pPr>
            <a:r>
              <a:rPr lang="en-IN" b="1" dirty="0">
                <a:latin typeface="Bookman Old Style" panose="02050604050505020204" pitchFamily="18" charset="0"/>
              </a:rPr>
              <a:t>K MANI KEERTHANA(620149)</a:t>
            </a:r>
          </a:p>
          <a:p>
            <a:pPr algn="ctr">
              <a:spcAft>
                <a:spcPts val="600"/>
              </a:spcAft>
            </a:pPr>
            <a:r>
              <a:rPr lang="en-IN" b="1" dirty="0">
                <a:latin typeface="Bookman Old Style" panose="02050604050505020204" pitchFamily="18" charset="0"/>
              </a:rPr>
              <a:t>M PRAVEEN (620214)</a:t>
            </a:r>
          </a:p>
          <a:p>
            <a:pPr algn="ctr">
              <a:spcAft>
                <a:spcPts val="600"/>
              </a:spcAft>
            </a:pPr>
            <a:r>
              <a:rPr lang="en-IN" b="1" dirty="0">
                <a:latin typeface="Bookman Old Style" panose="02050604050505020204" pitchFamily="18" charset="0"/>
              </a:rPr>
              <a:t>N SATYA(620218) </a:t>
            </a:r>
          </a:p>
          <a:p>
            <a:pPr algn="ctr">
              <a:spcAft>
                <a:spcPts val="600"/>
              </a:spcAft>
            </a:pPr>
            <a:r>
              <a:rPr lang="en-IN" b="1" dirty="0">
                <a:latin typeface="Bookman Old Style" panose="02050604050505020204" pitchFamily="18" charset="0"/>
              </a:rPr>
              <a:t>G YAMUNA(620140)                    </a:t>
            </a:r>
          </a:p>
        </p:txBody>
      </p:sp>
      <p:sp>
        <p:nvSpPr>
          <p:cNvPr id="4" name="Rectangle 3">
            <a:extLst>
              <a:ext uri="{FF2B5EF4-FFF2-40B4-BE49-F238E27FC236}">
                <a16:creationId xmlns:a16="http://schemas.microsoft.com/office/drawing/2014/main" id="{EFE06009-AD17-4452-B783-94CC140BF9C0}"/>
              </a:ext>
            </a:extLst>
          </p:cNvPr>
          <p:cNvSpPr/>
          <p:nvPr/>
        </p:nvSpPr>
        <p:spPr>
          <a:xfrm>
            <a:off x="2319965" y="5093494"/>
            <a:ext cx="7552067" cy="1700466"/>
          </a:xfrm>
          <a:prstGeom prst="rect">
            <a:avLst/>
          </a:prstGeom>
        </p:spPr>
        <p:txBody>
          <a:bodyPr wrap="none">
            <a:spAutoFit/>
          </a:bodyPr>
          <a:lstStyle/>
          <a:p>
            <a:pPr algn="ctr">
              <a:spcAft>
                <a:spcPts val="600"/>
              </a:spcAft>
            </a:pPr>
            <a:r>
              <a:rPr lang="en-IN" dirty="0">
                <a:latin typeface="Bookman Old Style" panose="02050604050505020204" pitchFamily="18" charset="0"/>
              </a:rPr>
              <a:t>Supervisor </a:t>
            </a:r>
            <a:r>
              <a:rPr lang="en-IN" b="1" dirty="0">
                <a:latin typeface="Bookman Old Style" panose="02050604050505020204" pitchFamily="18" charset="0"/>
              </a:rPr>
              <a:t>  </a:t>
            </a:r>
          </a:p>
          <a:p>
            <a:pPr algn="ctr">
              <a:spcAft>
                <a:spcPts val="600"/>
              </a:spcAft>
            </a:pPr>
            <a:r>
              <a:rPr lang="en-IN" b="1" dirty="0" err="1">
                <a:latin typeface="Bookman Old Style" panose="02050604050505020204" pitchFamily="18" charset="0"/>
              </a:rPr>
              <a:t>Dr.</a:t>
            </a:r>
            <a:r>
              <a:rPr lang="en-IN" b="1" dirty="0">
                <a:latin typeface="Bookman Old Style" panose="02050604050505020204" pitchFamily="18" charset="0"/>
              </a:rPr>
              <a:t> John Bob</a:t>
            </a:r>
          </a:p>
          <a:p>
            <a:pPr algn="ctr"/>
            <a:endParaRPr lang="en-IN" b="1" dirty="0">
              <a:latin typeface="Bookman Old Style" panose="02050604050505020204" pitchFamily="18" charset="0"/>
            </a:endParaRPr>
          </a:p>
          <a:p>
            <a:pPr algn="ctr"/>
            <a:r>
              <a:rPr lang="en-IN" b="1" dirty="0">
                <a:solidFill>
                  <a:srgbClr val="7030A0"/>
                </a:solidFill>
                <a:latin typeface="Bookman Old Style" panose="02050604050505020204" pitchFamily="18" charset="0"/>
              </a:rPr>
              <a:t>DEPARTMENT OF E.C.E</a:t>
            </a:r>
          </a:p>
          <a:p>
            <a:pPr>
              <a:lnSpc>
                <a:spcPct val="125000"/>
              </a:lnSpc>
            </a:pPr>
            <a:r>
              <a:rPr lang="en-IN" b="1" dirty="0">
                <a:solidFill>
                  <a:srgbClr val="7030A0"/>
                </a:solidFill>
                <a:latin typeface="Bookman Old Style" panose="02050604050505020204" pitchFamily="18" charset="0"/>
              </a:rPr>
              <a:t> NATIONAL INSTITUTE OF TECHNOLOGY ANDHRA PRADESH</a:t>
            </a:r>
          </a:p>
        </p:txBody>
      </p:sp>
      <p:sp>
        <p:nvSpPr>
          <p:cNvPr id="5" name="TextBox 4">
            <a:extLst>
              <a:ext uri="{FF2B5EF4-FFF2-40B4-BE49-F238E27FC236}">
                <a16:creationId xmlns:a16="http://schemas.microsoft.com/office/drawing/2014/main" id="{19BA498F-F9FF-4F8C-A1DF-8F5D7CC1A08E}"/>
              </a:ext>
            </a:extLst>
          </p:cNvPr>
          <p:cNvSpPr txBox="1"/>
          <p:nvPr/>
        </p:nvSpPr>
        <p:spPr>
          <a:xfrm>
            <a:off x="4934857" y="2214375"/>
            <a:ext cx="1967772" cy="646331"/>
          </a:xfrm>
          <a:prstGeom prst="rect">
            <a:avLst/>
          </a:prstGeom>
          <a:noFill/>
        </p:spPr>
        <p:txBody>
          <a:bodyPr wrap="square" rtlCol="0">
            <a:spAutoFit/>
          </a:bodyPr>
          <a:lstStyle/>
          <a:p>
            <a:pPr algn="ctr"/>
            <a:r>
              <a:rPr lang="en-IN" dirty="0">
                <a:latin typeface="Bookman Old Style" panose="02050604050505020204" pitchFamily="18" charset="0"/>
              </a:rPr>
              <a:t>Presented </a:t>
            </a:r>
          </a:p>
          <a:p>
            <a:pPr algn="ctr"/>
            <a:r>
              <a:rPr lang="en-IN" dirty="0">
                <a:latin typeface="Bookman Old Style" panose="02050604050505020204" pitchFamily="18" charset="0"/>
              </a:rPr>
              <a:t>by</a:t>
            </a:r>
          </a:p>
        </p:txBody>
      </p:sp>
      <p:pic>
        <p:nvPicPr>
          <p:cNvPr id="6" name="Picture 5">
            <a:extLst>
              <a:ext uri="{FF2B5EF4-FFF2-40B4-BE49-F238E27FC236}">
                <a16:creationId xmlns:a16="http://schemas.microsoft.com/office/drawing/2014/main" id="{2E6EDB8D-43D4-4911-A1ED-60115BF5774F}"/>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292742" y="116889"/>
            <a:ext cx="1317774" cy="1317774"/>
          </a:xfrm>
          <a:prstGeom prst="rect">
            <a:avLst/>
          </a:prstGeom>
        </p:spPr>
      </p:pic>
      <p:sp>
        <p:nvSpPr>
          <p:cNvPr id="7" name="TextBox 6">
            <a:extLst>
              <a:ext uri="{FF2B5EF4-FFF2-40B4-BE49-F238E27FC236}">
                <a16:creationId xmlns:a16="http://schemas.microsoft.com/office/drawing/2014/main" id="{B2DE61EE-4D04-4DB1-9F62-30CFC33E3247}"/>
              </a:ext>
            </a:extLst>
          </p:cNvPr>
          <p:cNvSpPr txBox="1"/>
          <p:nvPr/>
        </p:nvSpPr>
        <p:spPr>
          <a:xfrm>
            <a:off x="4508632" y="156186"/>
            <a:ext cx="2820222" cy="830997"/>
          </a:xfrm>
          <a:prstGeom prst="rect">
            <a:avLst/>
          </a:prstGeom>
          <a:noFill/>
        </p:spPr>
        <p:txBody>
          <a:bodyPr wrap="square" rtlCol="0">
            <a:spAutoFit/>
          </a:bodyPr>
          <a:lstStyle/>
          <a:p>
            <a:pPr algn="ctr"/>
            <a:r>
              <a:rPr lang="en-IN" sz="2400" b="1" dirty="0">
                <a:latin typeface="Bookman Old Style" panose="02050604050505020204" pitchFamily="18" charset="0"/>
              </a:rPr>
              <a:t>Project Seminar </a:t>
            </a:r>
          </a:p>
          <a:p>
            <a:pPr algn="ctr"/>
            <a:r>
              <a:rPr lang="en-IN" sz="2400" b="1" dirty="0">
                <a:latin typeface="Bookman Old Style" panose="02050604050505020204" pitchFamily="18" charset="0"/>
              </a:rPr>
              <a:t>on</a:t>
            </a:r>
          </a:p>
        </p:txBody>
      </p:sp>
      <p:sp>
        <p:nvSpPr>
          <p:cNvPr id="8" name="Slide Number Placeholder 1">
            <a:extLst>
              <a:ext uri="{FF2B5EF4-FFF2-40B4-BE49-F238E27FC236}">
                <a16:creationId xmlns:a16="http://schemas.microsoft.com/office/drawing/2014/main" id="{7AE9B3AD-26EE-438A-8FA3-48C6F488CEFE}"/>
              </a:ext>
            </a:extLst>
          </p:cNvPr>
          <p:cNvSpPr>
            <a:spLocks noGrp="1"/>
          </p:cNvSpPr>
          <p:nvPr>
            <p:ph type="sldNum" sz="quarter" idx="12"/>
          </p:nvPr>
        </p:nvSpPr>
        <p:spPr/>
        <p:txBody>
          <a:bodyPr/>
          <a:lstStyle/>
          <a:p>
            <a:fld id="{49745DDC-AD3A-4CB2-95E6-48FF2AC94397}" type="slidenum">
              <a:rPr lang="en-IN" smtClean="0"/>
              <a:t>1</a:t>
            </a:fld>
            <a:endParaRPr lang="en-IN" dirty="0"/>
          </a:p>
        </p:txBody>
      </p:sp>
    </p:spTree>
    <p:extLst>
      <p:ext uri="{BB962C8B-B14F-4D97-AF65-F5344CB8AC3E}">
        <p14:creationId xmlns:p14="http://schemas.microsoft.com/office/powerpoint/2010/main" val="155552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73628-DF9C-4DC3-AF03-50E6D0611AC5}"/>
              </a:ext>
            </a:extLst>
          </p:cNvPr>
          <p:cNvSpPr txBox="1"/>
          <p:nvPr/>
        </p:nvSpPr>
        <p:spPr>
          <a:xfrm>
            <a:off x="268941" y="195026"/>
            <a:ext cx="11331388" cy="2862322"/>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We use CNN for the use of convolutional layers. </a:t>
            </a:r>
          </a:p>
          <a:p>
            <a:pPr marL="0" indent="0">
              <a:buNone/>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These layers perform a series of mathematical operations on small areas of an input image, called filters or kernels, to extract relevant features.</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The output of the convolutional layers is then passed through pooling layers to reduce the spatial size of the feature maps while retaining the most relevant information. </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Finally, the fully connected layers at the end of the network use these extracted features to make predictions about the input image.</a:t>
            </a:r>
          </a:p>
        </p:txBody>
      </p:sp>
      <p:sp>
        <p:nvSpPr>
          <p:cNvPr id="5" name="TextBox 4">
            <a:extLst>
              <a:ext uri="{FF2B5EF4-FFF2-40B4-BE49-F238E27FC236}">
                <a16:creationId xmlns:a16="http://schemas.microsoft.com/office/drawing/2014/main" id="{BD88ED1F-7171-4EAD-86B4-8E833BE831F6}"/>
              </a:ext>
            </a:extLst>
          </p:cNvPr>
          <p:cNvSpPr txBox="1"/>
          <p:nvPr/>
        </p:nvSpPr>
        <p:spPr>
          <a:xfrm>
            <a:off x="268941" y="3532111"/>
            <a:ext cx="8247530" cy="2646878"/>
          </a:xfrm>
          <a:prstGeom prst="rect">
            <a:avLst/>
          </a:prstGeom>
          <a:noFill/>
        </p:spPr>
        <p:txBody>
          <a:bodyPr wrap="square">
            <a:spAutoFit/>
          </a:bodyPr>
          <a:lstStyle/>
          <a:p>
            <a:r>
              <a:rPr lang="en-US" sz="2000" b="1" dirty="0"/>
              <a:t>Dataset division:</a:t>
            </a:r>
          </a:p>
          <a:p>
            <a:endParaRPr lang="en-US" sz="2000" b="1" dirty="0"/>
          </a:p>
          <a:p>
            <a:r>
              <a:rPr lang="en-US" dirty="0"/>
              <a:t>              The given X-ray data is to be divided into the following categories:</a:t>
            </a:r>
          </a:p>
          <a:p>
            <a:r>
              <a:rPr lang="en-US" dirty="0"/>
              <a:t>		</a:t>
            </a:r>
          </a:p>
          <a:p>
            <a:r>
              <a:rPr lang="en-US" dirty="0"/>
              <a:t>		1. Segmentation Dataset</a:t>
            </a:r>
          </a:p>
          <a:p>
            <a:endParaRPr lang="en-US" dirty="0"/>
          </a:p>
          <a:p>
            <a:r>
              <a:rPr lang="en-US" dirty="0"/>
              <a:t>		2. Alignment Dataset</a:t>
            </a:r>
          </a:p>
          <a:p>
            <a:endParaRPr lang="en-US" dirty="0"/>
          </a:p>
          <a:p>
            <a:r>
              <a:rPr lang="en-US" dirty="0"/>
              <a:t>		3. Brixia COVID-19 dataset</a:t>
            </a:r>
          </a:p>
        </p:txBody>
      </p:sp>
      <p:sp>
        <p:nvSpPr>
          <p:cNvPr id="6" name="Slide Number Placeholder 5">
            <a:extLst>
              <a:ext uri="{FF2B5EF4-FFF2-40B4-BE49-F238E27FC236}">
                <a16:creationId xmlns:a16="http://schemas.microsoft.com/office/drawing/2014/main" id="{99605DE6-1373-47D1-BB66-92BA2265686A}"/>
              </a:ext>
            </a:extLst>
          </p:cNvPr>
          <p:cNvSpPr>
            <a:spLocks noGrp="1"/>
          </p:cNvSpPr>
          <p:nvPr>
            <p:ph type="sldNum" sz="quarter" idx="12"/>
          </p:nvPr>
        </p:nvSpPr>
        <p:spPr/>
        <p:txBody>
          <a:bodyPr/>
          <a:lstStyle/>
          <a:p>
            <a:fld id="{06BDE871-9C56-41E5-B6E3-CA189007B912}" type="slidenum">
              <a:rPr lang="en-IN" smtClean="0"/>
              <a:t>10</a:t>
            </a:fld>
            <a:endParaRPr lang="en-IN"/>
          </a:p>
        </p:txBody>
      </p:sp>
    </p:spTree>
    <p:extLst>
      <p:ext uri="{BB962C8B-B14F-4D97-AF65-F5344CB8AC3E}">
        <p14:creationId xmlns:p14="http://schemas.microsoft.com/office/powerpoint/2010/main" val="326553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F4285-7963-442C-9C3B-84BC619BA981}"/>
              </a:ext>
            </a:extLst>
          </p:cNvPr>
          <p:cNvSpPr txBox="1"/>
          <p:nvPr/>
        </p:nvSpPr>
        <p:spPr>
          <a:xfrm>
            <a:off x="493058" y="311567"/>
            <a:ext cx="10784541" cy="1754326"/>
          </a:xfrm>
          <a:prstGeom prst="rect">
            <a:avLst/>
          </a:prstGeom>
          <a:noFill/>
        </p:spPr>
        <p:txBody>
          <a:bodyPr wrap="square">
            <a:spAutoFit/>
          </a:bodyPr>
          <a:lstStyle/>
          <a:p>
            <a:pPr algn="l"/>
            <a:r>
              <a:rPr lang="en-US" b="1" i="0" dirty="0">
                <a:effectLst/>
              </a:rPr>
              <a:t>Segmentation Dataset: </a:t>
            </a:r>
          </a:p>
          <a:p>
            <a:pPr algn="l"/>
            <a:endParaRPr lang="en-US" b="1" dirty="0"/>
          </a:p>
          <a:p>
            <a:pPr algn="l"/>
            <a:r>
              <a:rPr lang="en-US" b="1" i="0" dirty="0">
                <a:effectLst/>
              </a:rPr>
              <a:t>		</a:t>
            </a:r>
            <a:r>
              <a:rPr lang="en-US" b="0" i="0" dirty="0">
                <a:effectLst/>
              </a:rPr>
              <a:t>This phase involves merging datasets containing COVID-19 and normal people X-ray images. The data is then divided into train and test sets. In this phase, image segmentation techniques are used to extract the region of interest (ROI), which in this case is the lung area. This process helps in removing unwanted regions and reduces the complexity of the AI pipeline. </a:t>
            </a:r>
          </a:p>
        </p:txBody>
      </p:sp>
      <p:sp>
        <p:nvSpPr>
          <p:cNvPr id="5" name="TextBox 4">
            <a:extLst>
              <a:ext uri="{FF2B5EF4-FFF2-40B4-BE49-F238E27FC236}">
                <a16:creationId xmlns:a16="http://schemas.microsoft.com/office/drawing/2014/main" id="{F767D383-F3AF-4926-85C9-103FA17D9266}"/>
              </a:ext>
            </a:extLst>
          </p:cNvPr>
          <p:cNvSpPr txBox="1"/>
          <p:nvPr/>
        </p:nvSpPr>
        <p:spPr>
          <a:xfrm>
            <a:off x="493058" y="2401087"/>
            <a:ext cx="10784541" cy="1477328"/>
          </a:xfrm>
          <a:prstGeom prst="rect">
            <a:avLst/>
          </a:prstGeom>
          <a:noFill/>
        </p:spPr>
        <p:txBody>
          <a:bodyPr wrap="square">
            <a:spAutoFit/>
          </a:bodyPr>
          <a:lstStyle/>
          <a:p>
            <a:r>
              <a:rPr lang="en-US" b="1" dirty="0"/>
              <a:t>Alignment Dataset: </a:t>
            </a:r>
          </a:p>
          <a:p>
            <a:endParaRPr lang="en-US" b="1" dirty="0"/>
          </a:p>
          <a:p>
            <a:r>
              <a:rPr lang="en-US" b="1" dirty="0"/>
              <a:t>		</a:t>
            </a:r>
            <a:r>
              <a:rPr lang="en-US" dirty="0"/>
              <a:t>CXRs acquired in a clinical setting lack standardized levels of magnification and alignment of lungs. In this phase, an alignment block is integrated into the network to avoid including anatomical parts not belonging to the lungs in the AI pipeline.</a:t>
            </a:r>
            <a:endParaRPr lang="en-IN" dirty="0"/>
          </a:p>
        </p:txBody>
      </p:sp>
      <p:sp>
        <p:nvSpPr>
          <p:cNvPr id="7" name="TextBox 6">
            <a:extLst>
              <a:ext uri="{FF2B5EF4-FFF2-40B4-BE49-F238E27FC236}">
                <a16:creationId xmlns:a16="http://schemas.microsoft.com/office/drawing/2014/main" id="{79122789-2C0D-4EF9-A848-D2B8800F45BD}"/>
              </a:ext>
            </a:extLst>
          </p:cNvPr>
          <p:cNvSpPr txBox="1"/>
          <p:nvPr/>
        </p:nvSpPr>
        <p:spPr>
          <a:xfrm>
            <a:off x="493059" y="4365278"/>
            <a:ext cx="10784540" cy="1477328"/>
          </a:xfrm>
          <a:prstGeom prst="rect">
            <a:avLst/>
          </a:prstGeom>
          <a:noFill/>
        </p:spPr>
        <p:txBody>
          <a:bodyPr wrap="square">
            <a:spAutoFit/>
          </a:bodyPr>
          <a:lstStyle/>
          <a:p>
            <a:r>
              <a:rPr lang="en-US" b="1" dirty="0"/>
              <a:t>Brixia COVID-19 dataset:</a:t>
            </a:r>
          </a:p>
          <a:p>
            <a:endParaRPr lang="en-US" b="1" dirty="0"/>
          </a:p>
          <a:p>
            <a:r>
              <a:rPr lang="en-US" b="1" dirty="0"/>
              <a:t>		 </a:t>
            </a:r>
            <a:r>
              <a:rPr lang="en-US" dirty="0"/>
              <a:t>In this phase, a large dataset of CXR images is collected corresponding to the entire amount of images taken for both triage and patient monitoring. All image reports include the Brixia score, which is a string of six digits indicating the scores assigned to each region.</a:t>
            </a:r>
            <a:endParaRPr lang="en-IN" dirty="0"/>
          </a:p>
        </p:txBody>
      </p:sp>
      <p:sp>
        <p:nvSpPr>
          <p:cNvPr id="8" name="Slide Number Placeholder 7">
            <a:extLst>
              <a:ext uri="{FF2B5EF4-FFF2-40B4-BE49-F238E27FC236}">
                <a16:creationId xmlns:a16="http://schemas.microsoft.com/office/drawing/2014/main" id="{0F45F498-A629-4A15-A749-7E3A4DFF15A9}"/>
              </a:ext>
            </a:extLst>
          </p:cNvPr>
          <p:cNvSpPr>
            <a:spLocks noGrp="1"/>
          </p:cNvSpPr>
          <p:nvPr>
            <p:ph type="sldNum" sz="quarter" idx="12"/>
          </p:nvPr>
        </p:nvSpPr>
        <p:spPr/>
        <p:txBody>
          <a:bodyPr/>
          <a:lstStyle/>
          <a:p>
            <a:fld id="{06BDE871-9C56-41E5-B6E3-CA189007B912}" type="slidenum">
              <a:rPr lang="en-IN" smtClean="0"/>
              <a:t>11</a:t>
            </a:fld>
            <a:endParaRPr lang="en-IN"/>
          </a:p>
        </p:txBody>
      </p:sp>
    </p:spTree>
    <p:extLst>
      <p:ext uri="{BB962C8B-B14F-4D97-AF65-F5344CB8AC3E}">
        <p14:creationId xmlns:p14="http://schemas.microsoft.com/office/powerpoint/2010/main" val="409694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03A377-1547-4197-96DF-4D21EA37E7CE}"/>
              </a:ext>
            </a:extLst>
          </p:cNvPr>
          <p:cNvSpPr txBox="1"/>
          <p:nvPr/>
        </p:nvSpPr>
        <p:spPr>
          <a:xfrm>
            <a:off x="466165" y="384592"/>
            <a:ext cx="6096000" cy="523220"/>
          </a:xfrm>
          <a:prstGeom prst="rect">
            <a:avLst/>
          </a:prstGeom>
          <a:noFill/>
        </p:spPr>
        <p:txBody>
          <a:bodyPr wrap="square">
            <a:spAutoFit/>
          </a:bodyPr>
          <a:lstStyle/>
          <a:p>
            <a:r>
              <a:rPr lang="en-IN" sz="2800" b="1" dirty="0"/>
              <a:t>Results &amp; Discussion :</a:t>
            </a:r>
          </a:p>
        </p:txBody>
      </p:sp>
      <p:sp>
        <p:nvSpPr>
          <p:cNvPr id="5" name="TextBox 4">
            <a:extLst>
              <a:ext uri="{FF2B5EF4-FFF2-40B4-BE49-F238E27FC236}">
                <a16:creationId xmlns:a16="http://schemas.microsoft.com/office/drawing/2014/main" id="{8F1362EE-01A7-4C26-88B7-CE0BA98A8FA9}"/>
              </a:ext>
            </a:extLst>
          </p:cNvPr>
          <p:cNvSpPr txBox="1"/>
          <p:nvPr/>
        </p:nvSpPr>
        <p:spPr>
          <a:xfrm>
            <a:off x="1036320" y="1059934"/>
            <a:ext cx="6096000" cy="369332"/>
          </a:xfrm>
          <a:prstGeom prst="rect">
            <a:avLst/>
          </a:prstGeom>
          <a:noFill/>
        </p:spPr>
        <p:txBody>
          <a:bodyPr wrap="square">
            <a:spAutoFit/>
          </a:bodyPr>
          <a:lstStyle/>
          <a:p>
            <a:r>
              <a:rPr lang="en-IN" b="1" dirty="0"/>
              <a:t>Dataset-1:</a:t>
            </a:r>
          </a:p>
        </p:txBody>
      </p:sp>
      <p:sp>
        <p:nvSpPr>
          <p:cNvPr id="7" name="TextBox 6">
            <a:extLst>
              <a:ext uri="{FF2B5EF4-FFF2-40B4-BE49-F238E27FC236}">
                <a16:creationId xmlns:a16="http://schemas.microsoft.com/office/drawing/2014/main" id="{0EBFA524-61EF-4E60-87F2-A7CC844A08D0}"/>
              </a:ext>
            </a:extLst>
          </p:cNvPr>
          <p:cNvSpPr txBox="1"/>
          <p:nvPr/>
        </p:nvSpPr>
        <p:spPr>
          <a:xfrm>
            <a:off x="1944444" y="1449282"/>
            <a:ext cx="7260515" cy="646331"/>
          </a:xfrm>
          <a:prstGeom prst="rect">
            <a:avLst/>
          </a:prstGeom>
          <a:noFill/>
        </p:spPr>
        <p:txBody>
          <a:bodyPr wrap="square">
            <a:spAutoFit/>
          </a:bodyPr>
          <a:lstStyle/>
          <a:p>
            <a:r>
              <a:rPr lang="en-US" dirty="0"/>
              <a:t>1.	Loss function is almost same for the train and test datasets.</a:t>
            </a:r>
          </a:p>
          <a:p>
            <a:r>
              <a:rPr lang="en-US" dirty="0"/>
              <a:t>2.	Accuracy is at large difference for the train and datasets(ERROR)</a:t>
            </a:r>
          </a:p>
        </p:txBody>
      </p:sp>
      <p:pic>
        <p:nvPicPr>
          <p:cNvPr id="8" name="Picture 7">
            <a:extLst>
              <a:ext uri="{FF2B5EF4-FFF2-40B4-BE49-F238E27FC236}">
                <a16:creationId xmlns:a16="http://schemas.microsoft.com/office/drawing/2014/main" id="{61B1A94E-FC88-4AEF-A2F5-8C711D7A0207}"/>
              </a:ext>
            </a:extLst>
          </p:cNvPr>
          <p:cNvPicPr>
            <a:picLocks noChangeAspect="1"/>
          </p:cNvPicPr>
          <p:nvPr/>
        </p:nvPicPr>
        <p:blipFill>
          <a:blip r:embed="rId2"/>
          <a:stretch>
            <a:fillRect/>
          </a:stretch>
        </p:blipFill>
        <p:spPr>
          <a:xfrm>
            <a:off x="1588844" y="2761962"/>
            <a:ext cx="7220908" cy="3711446"/>
          </a:xfrm>
          <a:prstGeom prst="rect">
            <a:avLst/>
          </a:prstGeom>
        </p:spPr>
      </p:pic>
      <p:sp>
        <p:nvSpPr>
          <p:cNvPr id="11" name="Slide Number Placeholder 10">
            <a:extLst>
              <a:ext uri="{FF2B5EF4-FFF2-40B4-BE49-F238E27FC236}">
                <a16:creationId xmlns:a16="http://schemas.microsoft.com/office/drawing/2014/main" id="{E2994292-F48E-47EA-9261-978610DC2E53}"/>
              </a:ext>
            </a:extLst>
          </p:cNvPr>
          <p:cNvSpPr>
            <a:spLocks noGrp="1"/>
          </p:cNvSpPr>
          <p:nvPr>
            <p:ph type="sldNum" sz="quarter" idx="12"/>
          </p:nvPr>
        </p:nvSpPr>
        <p:spPr/>
        <p:txBody>
          <a:bodyPr/>
          <a:lstStyle/>
          <a:p>
            <a:fld id="{06BDE871-9C56-41E5-B6E3-CA189007B912}" type="slidenum">
              <a:rPr lang="en-IN" smtClean="0"/>
              <a:t>12</a:t>
            </a:fld>
            <a:endParaRPr lang="en-IN"/>
          </a:p>
        </p:txBody>
      </p:sp>
    </p:spTree>
    <p:extLst>
      <p:ext uri="{BB962C8B-B14F-4D97-AF65-F5344CB8AC3E}">
        <p14:creationId xmlns:p14="http://schemas.microsoft.com/office/powerpoint/2010/main" val="2013484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1671-2273-72EA-AF8D-35776C917465}"/>
              </a:ext>
            </a:extLst>
          </p:cNvPr>
          <p:cNvSpPr>
            <a:spLocks noGrp="1"/>
          </p:cNvSpPr>
          <p:nvPr>
            <p:ph type="title"/>
          </p:nvPr>
        </p:nvSpPr>
        <p:spPr>
          <a:xfrm>
            <a:off x="370840" y="182245"/>
            <a:ext cx="10515600" cy="945515"/>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For the dataset_1 ,we implemented a confusion matrix to show the number  of correct representation of the images of covid and normal x-rays done by our model.</a:t>
            </a:r>
            <a:br>
              <a:rPr lang="en-US" sz="1600" dirty="0">
                <a:solidFill>
                  <a:schemeClr val="tx1"/>
                </a:solidFill>
                <a:latin typeface="Times New Roman" panose="02020603050405020304" pitchFamily="18" charset="0"/>
                <a:cs typeface="Times New Roman" panose="02020603050405020304" pitchFamily="18" charset="0"/>
              </a:rPr>
            </a:b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AB87A6B-D878-B3D8-6F76-9B4E67AAC7C2}"/>
              </a:ext>
            </a:extLst>
          </p:cNvPr>
          <p:cNvPicPr>
            <a:picLocks noGrp="1" noChangeAspect="1"/>
          </p:cNvPicPr>
          <p:nvPr>
            <p:ph idx="1"/>
          </p:nvPr>
        </p:nvPicPr>
        <p:blipFill>
          <a:blip r:embed="rId2"/>
          <a:stretch>
            <a:fillRect/>
          </a:stretch>
        </p:blipFill>
        <p:spPr>
          <a:xfrm>
            <a:off x="879703" y="1127760"/>
            <a:ext cx="10205342" cy="5247177"/>
          </a:xfrm>
          <a:prstGeom prst="rect">
            <a:avLst/>
          </a:prstGeom>
        </p:spPr>
      </p:pic>
      <p:sp>
        <p:nvSpPr>
          <p:cNvPr id="3" name="Slide Number Placeholder 2">
            <a:extLst>
              <a:ext uri="{FF2B5EF4-FFF2-40B4-BE49-F238E27FC236}">
                <a16:creationId xmlns:a16="http://schemas.microsoft.com/office/drawing/2014/main" id="{F18B176C-CC77-4AFD-B472-021701E81455}"/>
              </a:ext>
            </a:extLst>
          </p:cNvPr>
          <p:cNvSpPr>
            <a:spLocks noGrp="1"/>
          </p:cNvSpPr>
          <p:nvPr>
            <p:ph type="sldNum" sz="quarter" idx="12"/>
          </p:nvPr>
        </p:nvSpPr>
        <p:spPr/>
        <p:txBody>
          <a:bodyPr/>
          <a:lstStyle/>
          <a:p>
            <a:fld id="{06BDE871-9C56-41E5-B6E3-CA189007B912}" type="slidenum">
              <a:rPr lang="en-IN" smtClean="0"/>
              <a:t>13</a:t>
            </a:fld>
            <a:endParaRPr lang="en-IN"/>
          </a:p>
        </p:txBody>
      </p:sp>
    </p:spTree>
    <p:extLst>
      <p:ext uri="{BB962C8B-B14F-4D97-AF65-F5344CB8AC3E}">
        <p14:creationId xmlns:p14="http://schemas.microsoft.com/office/powerpoint/2010/main" val="32938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FE1A2-03F9-13D3-C8CF-435CCA720BB7}"/>
              </a:ext>
            </a:extLst>
          </p:cNvPr>
          <p:cNvSpPr>
            <a:spLocks noGrp="1"/>
          </p:cNvSpPr>
          <p:nvPr>
            <p:ph idx="1"/>
          </p:nvPr>
        </p:nvSpPr>
        <p:spPr>
          <a:xfrm>
            <a:off x="532737" y="628153"/>
            <a:ext cx="10996654" cy="5597718"/>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Dataset-2</a:t>
            </a:r>
            <a:r>
              <a:rPr lang="en-IN" sz="20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Both the loss functions and accuracy of train and test data sets is not at  a large difference. </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5EFF16C-9E4A-47EE-BE53-90E9FF0D8D9A}"/>
              </a:ext>
            </a:extLst>
          </p:cNvPr>
          <p:cNvSpPr>
            <a:spLocks noGrp="1"/>
          </p:cNvSpPr>
          <p:nvPr>
            <p:ph type="sldNum" sz="quarter" idx="12"/>
          </p:nvPr>
        </p:nvSpPr>
        <p:spPr/>
        <p:txBody>
          <a:bodyPr/>
          <a:lstStyle/>
          <a:p>
            <a:fld id="{06BDE871-9C56-41E5-B6E3-CA189007B912}" type="slidenum">
              <a:rPr lang="en-IN" smtClean="0"/>
              <a:t>14</a:t>
            </a:fld>
            <a:endParaRPr lang="en-IN"/>
          </a:p>
        </p:txBody>
      </p:sp>
      <p:pic>
        <p:nvPicPr>
          <p:cNvPr id="4" name="Picture 3">
            <a:extLst>
              <a:ext uri="{FF2B5EF4-FFF2-40B4-BE49-F238E27FC236}">
                <a16:creationId xmlns:a16="http://schemas.microsoft.com/office/drawing/2014/main" id="{01855DA9-FB32-8A3C-C3EC-30839FADABFF}"/>
              </a:ext>
            </a:extLst>
          </p:cNvPr>
          <p:cNvPicPr>
            <a:picLocks noChangeAspect="1"/>
          </p:cNvPicPr>
          <p:nvPr/>
        </p:nvPicPr>
        <p:blipFill>
          <a:blip r:embed="rId2"/>
          <a:stretch>
            <a:fillRect/>
          </a:stretch>
        </p:blipFill>
        <p:spPr>
          <a:xfrm>
            <a:off x="927211" y="1468784"/>
            <a:ext cx="9145856" cy="4881216"/>
          </a:xfrm>
          <a:prstGeom prst="rect">
            <a:avLst/>
          </a:prstGeom>
        </p:spPr>
      </p:pic>
    </p:spTree>
    <p:extLst>
      <p:ext uri="{BB962C8B-B14F-4D97-AF65-F5344CB8AC3E}">
        <p14:creationId xmlns:p14="http://schemas.microsoft.com/office/powerpoint/2010/main" val="1100203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AB9E-A4E6-5D92-1332-392FDBFAC0B2}"/>
              </a:ext>
            </a:extLst>
          </p:cNvPr>
          <p:cNvSpPr>
            <a:spLocks noGrp="1"/>
          </p:cNvSpPr>
          <p:nvPr>
            <p:ph type="title"/>
          </p:nvPr>
        </p:nvSpPr>
        <p:spPr>
          <a:xfrm>
            <a:off x="259080" y="172547"/>
            <a:ext cx="10515600" cy="1325563"/>
          </a:xfrm>
        </p:spPr>
        <p:txBody>
          <a:bodyPr>
            <a:normAutofit/>
          </a:bodyPr>
          <a:lstStyle/>
          <a:p>
            <a:r>
              <a:rPr lang="en-US" sz="1600" b="1" dirty="0">
                <a:latin typeface="Times New Roman" panose="02020603050405020304" pitchFamily="18" charset="0"/>
                <a:cs typeface="Times New Roman" panose="02020603050405020304" pitchFamily="18" charset="0"/>
              </a:rPr>
              <a:t>For the dataset_2 </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we implemented a confusion matrix to show the number  of correct representation of the images of covid and normal x-rays done by our model.</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E935CBB-62D4-9DAF-B2AA-291559C821A8}"/>
              </a:ext>
            </a:extLst>
          </p:cNvPr>
          <p:cNvPicPr>
            <a:picLocks noGrp="1" noChangeAspect="1"/>
          </p:cNvPicPr>
          <p:nvPr>
            <p:ph idx="1"/>
          </p:nvPr>
        </p:nvPicPr>
        <p:blipFill>
          <a:blip r:embed="rId2"/>
          <a:stretch>
            <a:fillRect/>
          </a:stretch>
        </p:blipFill>
        <p:spPr>
          <a:xfrm>
            <a:off x="1417320" y="1388745"/>
            <a:ext cx="7986327" cy="5014420"/>
          </a:xfrm>
          <a:prstGeom prst="rect">
            <a:avLst/>
          </a:prstGeom>
        </p:spPr>
      </p:pic>
      <p:sp>
        <p:nvSpPr>
          <p:cNvPr id="3" name="Slide Number Placeholder 2">
            <a:extLst>
              <a:ext uri="{FF2B5EF4-FFF2-40B4-BE49-F238E27FC236}">
                <a16:creationId xmlns:a16="http://schemas.microsoft.com/office/drawing/2014/main" id="{32303099-F62C-4AEA-85A7-5543A4F799EE}"/>
              </a:ext>
            </a:extLst>
          </p:cNvPr>
          <p:cNvSpPr>
            <a:spLocks noGrp="1"/>
          </p:cNvSpPr>
          <p:nvPr>
            <p:ph type="sldNum" sz="quarter" idx="12"/>
          </p:nvPr>
        </p:nvSpPr>
        <p:spPr/>
        <p:txBody>
          <a:bodyPr/>
          <a:lstStyle/>
          <a:p>
            <a:fld id="{06BDE871-9C56-41E5-B6E3-CA189007B912}" type="slidenum">
              <a:rPr lang="en-IN" smtClean="0"/>
              <a:t>15</a:t>
            </a:fld>
            <a:endParaRPr lang="en-IN"/>
          </a:p>
        </p:txBody>
      </p:sp>
    </p:spTree>
    <p:extLst>
      <p:ext uri="{BB962C8B-B14F-4D97-AF65-F5344CB8AC3E}">
        <p14:creationId xmlns:p14="http://schemas.microsoft.com/office/powerpoint/2010/main" val="299736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692E2-11AE-F010-C383-5A86203CD70B}"/>
              </a:ext>
            </a:extLst>
          </p:cNvPr>
          <p:cNvSpPr>
            <a:spLocks noGrp="1"/>
          </p:cNvSpPr>
          <p:nvPr>
            <p:ph idx="1"/>
          </p:nvPr>
        </p:nvSpPr>
        <p:spPr>
          <a:xfrm>
            <a:off x="639416" y="609076"/>
            <a:ext cx="10746851" cy="5672454"/>
          </a:xfrm>
        </p:spPr>
        <p:txBody>
          <a:bodyPr>
            <a:normAutofit/>
          </a:bodyPr>
          <a:lstStyle/>
          <a:p>
            <a:r>
              <a:rPr lang="en-US" sz="1600" b="1" dirty="0">
                <a:latin typeface="Times New Roman" panose="02020603050405020304" pitchFamily="18" charset="0"/>
                <a:cs typeface="Times New Roman" panose="02020603050405020304" pitchFamily="18" charset="0"/>
              </a:rPr>
              <a:t>For Dataset-1   </a:t>
            </a:r>
            <a:r>
              <a:rPr lang="en-US" sz="1600" dirty="0">
                <a:latin typeface="Times New Roman" panose="02020603050405020304" pitchFamily="18" charset="0"/>
                <a:cs typeface="Times New Roman" panose="02020603050405020304" pitchFamily="18" charset="0"/>
              </a:rPr>
              <a:t>:  number of epchos used are 10.</a:t>
            </a:r>
          </a:p>
          <a:p>
            <a:r>
              <a:rPr lang="en-US" sz="1600" b="1" dirty="0">
                <a:latin typeface="Times New Roman" panose="02020603050405020304" pitchFamily="18" charset="0"/>
                <a:cs typeface="Times New Roman" panose="02020603050405020304" pitchFamily="18" charset="0"/>
              </a:rPr>
              <a:t>For Dataset-2   </a:t>
            </a:r>
            <a:r>
              <a:rPr lang="en-US" sz="1600" dirty="0">
                <a:latin typeface="Times New Roman" panose="02020603050405020304" pitchFamily="18" charset="0"/>
                <a:cs typeface="Times New Roman" panose="02020603050405020304" pitchFamily="18" charset="0"/>
              </a:rPr>
              <a:t>:  number of epchos used are 30.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But for </a:t>
            </a:r>
            <a:r>
              <a:rPr lang="en-US" sz="1600" b="1" dirty="0">
                <a:latin typeface="Times New Roman" panose="02020603050405020304" pitchFamily="18" charset="0"/>
                <a:cs typeface="Times New Roman" panose="02020603050405020304" pitchFamily="18" charset="0"/>
              </a:rPr>
              <a:t>Dataset-1</a:t>
            </a:r>
          </a:p>
          <a:p>
            <a:pPr marL="0" indent="0">
              <a:buNone/>
            </a:pPr>
            <a:r>
              <a:rPr lang="en-US" sz="1600" dirty="0">
                <a:latin typeface="Times New Roman" panose="02020603050405020304" pitchFamily="18" charset="0"/>
                <a:cs typeface="Times New Roman" panose="02020603050405020304" pitchFamily="18" charset="0"/>
              </a:rPr>
              <a:t>	Call backs [early stop] is used.</a:t>
            </a:r>
          </a:p>
          <a:p>
            <a:pPr marL="0" indent="0">
              <a:buNone/>
            </a:pPr>
            <a:r>
              <a:rPr lang="en-US" sz="1600" dirty="0">
                <a:latin typeface="Times New Roman" panose="02020603050405020304" pitchFamily="18" charset="0"/>
                <a:cs typeface="Times New Roman" panose="02020603050405020304" pitchFamily="18" charset="0"/>
              </a:rPr>
              <a:t>	So, as the accuracy and loss function are not changing much in each epoch,</a:t>
            </a:r>
          </a:p>
          <a:p>
            <a:pPr marL="0" indent="0">
              <a:buNone/>
            </a:pPr>
            <a:r>
              <a:rPr lang="en-US" sz="1600" dirty="0">
                <a:latin typeface="Times New Roman" panose="02020603050405020304" pitchFamily="18" charset="0"/>
                <a:cs typeface="Times New Roman" panose="02020603050405020304" pitchFamily="18" charset="0"/>
              </a:rPr>
              <a:t>	they are stopped at 16.</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71DC5D6-F216-4B1E-BB83-DFF711BFBE0D}"/>
              </a:ext>
            </a:extLst>
          </p:cNvPr>
          <p:cNvSpPr>
            <a:spLocks noGrp="1"/>
          </p:cNvSpPr>
          <p:nvPr>
            <p:ph type="sldNum" sz="quarter" idx="12"/>
          </p:nvPr>
        </p:nvSpPr>
        <p:spPr/>
        <p:txBody>
          <a:bodyPr/>
          <a:lstStyle/>
          <a:p>
            <a:fld id="{06BDE871-9C56-41E5-B6E3-CA189007B912}" type="slidenum">
              <a:rPr lang="en-IN" smtClean="0"/>
              <a:t>16</a:t>
            </a:fld>
            <a:endParaRPr lang="en-IN"/>
          </a:p>
        </p:txBody>
      </p:sp>
    </p:spTree>
    <p:extLst>
      <p:ext uri="{BB962C8B-B14F-4D97-AF65-F5344CB8AC3E}">
        <p14:creationId xmlns:p14="http://schemas.microsoft.com/office/powerpoint/2010/main" val="10432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C1F6-61F3-1B42-1816-D789DE3C6DB3}"/>
              </a:ext>
            </a:extLst>
          </p:cNvPr>
          <p:cNvSpPr>
            <a:spLocks noGrp="1"/>
          </p:cNvSpPr>
          <p:nvPr>
            <p:ph type="title"/>
          </p:nvPr>
        </p:nvSpPr>
        <p:spPr>
          <a:xfrm>
            <a:off x="330200" y="354080"/>
            <a:ext cx="2616200" cy="722879"/>
          </a:xfrm>
        </p:spPr>
        <p:txBody>
          <a:bodyPr>
            <a:normAutofit/>
          </a:bodyPr>
          <a:lstStyle/>
          <a:p>
            <a:r>
              <a:rPr lang="en-IN" sz="2400" b="1" dirty="0">
                <a:latin typeface="Times New Roman" panose="02020603050405020304" pitchFamily="18" charset="0"/>
                <a:cs typeface="Times New Roman" panose="02020603050405020304" pitchFamily="18" charset="0"/>
              </a:rPr>
              <a:t>CONCLUSION</a:t>
            </a:r>
            <a:r>
              <a:rPr lang="en-IN" sz="20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964F22D-1499-5405-5D28-82ACDADC58CF}"/>
              </a:ext>
            </a:extLst>
          </p:cNvPr>
          <p:cNvSpPr>
            <a:spLocks noGrp="1"/>
          </p:cNvSpPr>
          <p:nvPr>
            <p:ph idx="1"/>
          </p:nvPr>
        </p:nvSpPr>
        <p:spPr>
          <a:xfrm>
            <a:off x="495300" y="1342314"/>
            <a:ext cx="11452860" cy="4459046"/>
          </a:xfrm>
        </p:spPr>
        <p:txBody>
          <a:bodyPr>
            <a:normAutofit lnSpcReduction="10000"/>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This project involves training a machine learning algorithm to predict the severity of COVID-19 pneumonia from chest X-ray images. The project can be broken down into several phases, including data collection, data preprocessing, model training, model development, and model evaluation.</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collection involves gathering a large dataset of chest X-ray images with COVID-19 pneumonia severity labels. Data preprocessing involves cleaning and preparing the data for use in training the machine learning algorithm. Model training involves using the prepared data to train the algorithm to predict the severity of COVID-19 pneumonia on new and unseen chest X-ray images. Model development involves refining the algorithm and optimizing its performance.</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Model evaluation is a critical step in assessing the performance of the machine learning algorithm. This involves testing the model's ability to accurately predict the severity of COVID-19 pneumonia on new and unseen chest X-ray images and comparing its performance to that of baseline models.</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project has the potential to be a valuable tool in diagnosing and treating COVID-19 patients. By accurately predicting the severity of COVID-19 pneumonia, healthcare professionals can provide more personalized and effective treatment to those affected by the disease.</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B168BC-0F10-48E9-9365-E9907D35FB45}"/>
              </a:ext>
            </a:extLst>
          </p:cNvPr>
          <p:cNvSpPr>
            <a:spLocks noGrp="1"/>
          </p:cNvSpPr>
          <p:nvPr>
            <p:ph type="sldNum" sz="quarter" idx="12"/>
          </p:nvPr>
        </p:nvSpPr>
        <p:spPr/>
        <p:txBody>
          <a:bodyPr/>
          <a:lstStyle/>
          <a:p>
            <a:fld id="{06BDE871-9C56-41E5-B6E3-CA189007B912}" type="slidenum">
              <a:rPr lang="en-IN" smtClean="0"/>
              <a:t>17</a:t>
            </a:fld>
            <a:endParaRPr lang="en-IN"/>
          </a:p>
        </p:txBody>
      </p:sp>
    </p:spTree>
    <p:extLst>
      <p:ext uri="{BB962C8B-B14F-4D97-AF65-F5344CB8AC3E}">
        <p14:creationId xmlns:p14="http://schemas.microsoft.com/office/powerpoint/2010/main" val="4111026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ED29-AE5F-6D20-D408-A8485E88E556}"/>
              </a:ext>
            </a:extLst>
          </p:cNvPr>
          <p:cNvSpPr>
            <a:spLocks noGrp="1"/>
          </p:cNvSpPr>
          <p:nvPr>
            <p:ph type="title"/>
          </p:nvPr>
        </p:nvSpPr>
        <p:spPr>
          <a:xfrm>
            <a:off x="365760" y="79513"/>
            <a:ext cx="9962984" cy="1137037"/>
          </a:xfrm>
        </p:spPr>
        <p:txBody>
          <a:bodyPr>
            <a:normAutofit/>
          </a:bodyPr>
          <a:lstStyle/>
          <a:p>
            <a:r>
              <a:rPr lang="en-IN" sz="2400"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4D0CE1C2-5FD7-2EAD-BB56-78296FE350B1}"/>
              </a:ext>
            </a:extLst>
          </p:cNvPr>
          <p:cNvSpPr>
            <a:spLocks noGrp="1"/>
          </p:cNvSpPr>
          <p:nvPr>
            <p:ph idx="1"/>
          </p:nvPr>
        </p:nvSpPr>
        <p:spPr>
          <a:xfrm>
            <a:off x="766416" y="1317266"/>
            <a:ext cx="10236864" cy="4606014"/>
          </a:xfrm>
        </p:spPr>
        <p:txBody>
          <a:bodyPr/>
          <a:lstStyle/>
          <a:p>
            <a:pPr marL="0" indent="0">
              <a:buNone/>
            </a:pPr>
            <a:r>
              <a:rPr lang="en-IN" sz="1600" dirty="0">
                <a:latin typeface="Times New Roman" panose="02020603050405020304" pitchFamily="18" charset="0"/>
                <a:cs typeface="Times New Roman" panose="02020603050405020304" pitchFamily="18" charset="0"/>
                <a:hlinkClick r:id="rId2"/>
              </a:rPr>
              <a:t>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1. </a:t>
            </a:r>
            <a:r>
              <a:rPr lang="en-IN" sz="1600" dirty="0">
                <a:latin typeface="Times New Roman" panose="02020603050405020304" pitchFamily="18" charset="0"/>
                <a:cs typeface="Times New Roman" panose="02020603050405020304" pitchFamily="18" charset="0"/>
                <a:hlinkClick r:id="rId2"/>
              </a:rPr>
              <a:t>https://www.kaggle.com/datasets/raddar/tuberculosis-chest-xrays-montgomery?resource=download</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2.  </a:t>
            </a:r>
            <a:r>
              <a:rPr lang="en-IN" sz="1600" dirty="0">
                <a:latin typeface="Times New Roman" panose="02020603050405020304" pitchFamily="18" charset="0"/>
                <a:cs typeface="Times New Roman" panose="02020603050405020304" pitchFamily="18" charset="0"/>
                <a:hlinkClick r:id="rId3"/>
              </a:rPr>
              <a:t>https://www.kaggle.com/datasets/raddar/tuberculosis-chest-xrays-shenzhen</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3. </a:t>
            </a:r>
            <a:r>
              <a:rPr lang="en-IN" sz="1600" dirty="0">
                <a:latin typeface="Times New Roman" panose="02020603050405020304" pitchFamily="18" charset="0"/>
                <a:cs typeface="Times New Roman" panose="02020603050405020304" pitchFamily="18" charset="0"/>
                <a:hlinkClick r:id="rId4"/>
              </a:rPr>
              <a:t>https://www.kaggle.com/datasets/raddar/nodules-in-chest-xrays-jsrt</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4. </a:t>
            </a:r>
            <a:r>
              <a:rPr lang="en-IN" sz="1600" dirty="0">
                <a:latin typeface="Times New Roman" panose="02020603050405020304" pitchFamily="18" charset="0"/>
                <a:cs typeface="Times New Roman" panose="02020603050405020304" pitchFamily="18" charset="0"/>
                <a:hlinkClick r:id="rId5"/>
              </a:rPr>
              <a:t>https://www.ncbi.nlm.nih.gov/pmc/articles/PMC7451075</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5. </a:t>
            </a:r>
            <a:r>
              <a:rPr lang="en-IN" sz="1600" dirty="0">
                <a:latin typeface="Times New Roman" panose="02020603050405020304" pitchFamily="18" charset="0"/>
                <a:cs typeface="Times New Roman" panose="02020603050405020304" pitchFamily="18" charset="0"/>
                <a:hlinkClick r:id="rId6"/>
              </a:rPr>
              <a:t>https://arxiv.org/abs/2005.11856</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6. </a:t>
            </a:r>
            <a:r>
              <a:rPr lang="en-IN" sz="1600" dirty="0">
                <a:latin typeface="Times New Roman" panose="02020603050405020304" pitchFamily="18" charset="0"/>
                <a:cs typeface="Times New Roman" panose="02020603050405020304" pitchFamily="18" charset="0"/>
                <a:hlinkClick r:id="rId7"/>
              </a:rPr>
              <a:t>https://towardsdatascience.com/chest-x-rays-pneumonia-detection-using-convolutional-neural-network-63d6ec2d1dee</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CE328BF0-08E7-4FEC-B15D-4C4A2937F9D7}"/>
              </a:ext>
            </a:extLst>
          </p:cNvPr>
          <p:cNvSpPr>
            <a:spLocks noGrp="1"/>
          </p:cNvSpPr>
          <p:nvPr>
            <p:ph type="sldNum" sz="quarter" idx="12"/>
          </p:nvPr>
        </p:nvSpPr>
        <p:spPr/>
        <p:txBody>
          <a:bodyPr/>
          <a:lstStyle/>
          <a:p>
            <a:fld id="{06BDE871-9C56-41E5-B6E3-CA189007B912}" type="slidenum">
              <a:rPr lang="en-IN" smtClean="0"/>
              <a:t>18</a:t>
            </a:fld>
            <a:endParaRPr lang="en-IN"/>
          </a:p>
        </p:txBody>
      </p:sp>
    </p:spTree>
    <p:extLst>
      <p:ext uri="{BB962C8B-B14F-4D97-AF65-F5344CB8AC3E}">
        <p14:creationId xmlns:p14="http://schemas.microsoft.com/office/powerpoint/2010/main" val="356534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F00667-1251-4559-891F-78E4D61B004F}"/>
              </a:ext>
            </a:extLst>
          </p:cNvPr>
          <p:cNvSpPr>
            <a:spLocks noGrp="1"/>
          </p:cNvSpPr>
          <p:nvPr>
            <p:ph type="sldNum" sz="quarter" idx="12"/>
          </p:nvPr>
        </p:nvSpPr>
        <p:spPr/>
        <p:txBody>
          <a:bodyPr/>
          <a:lstStyle/>
          <a:p>
            <a:fld id="{06BDE871-9C56-41E5-B6E3-CA189007B912}" type="slidenum">
              <a:rPr lang="en-IN" smtClean="0"/>
              <a:t>19</a:t>
            </a:fld>
            <a:endParaRPr lang="en-IN"/>
          </a:p>
        </p:txBody>
      </p:sp>
      <p:sp>
        <p:nvSpPr>
          <p:cNvPr id="3" name="TextBox 2">
            <a:extLst>
              <a:ext uri="{FF2B5EF4-FFF2-40B4-BE49-F238E27FC236}">
                <a16:creationId xmlns:a16="http://schemas.microsoft.com/office/drawing/2014/main" id="{B7163683-C38D-404C-95A7-810AC11C46E9}"/>
              </a:ext>
            </a:extLst>
          </p:cNvPr>
          <p:cNvSpPr txBox="1"/>
          <p:nvPr/>
        </p:nvSpPr>
        <p:spPr>
          <a:xfrm>
            <a:off x="3464560" y="2402115"/>
            <a:ext cx="7020560" cy="1200329"/>
          </a:xfrm>
          <a:prstGeom prst="rect">
            <a:avLst/>
          </a:prstGeom>
          <a:noFill/>
        </p:spPr>
        <p:txBody>
          <a:bodyPr wrap="square" rtlCol="0">
            <a:spAutoFit/>
          </a:bodyPr>
          <a:lstStyle/>
          <a:p>
            <a:r>
              <a:rPr lang="en-IN" sz="7200" dirty="0"/>
              <a:t>THANK  YOU</a:t>
            </a:r>
          </a:p>
        </p:txBody>
      </p:sp>
    </p:spTree>
    <p:extLst>
      <p:ext uri="{BB962C8B-B14F-4D97-AF65-F5344CB8AC3E}">
        <p14:creationId xmlns:p14="http://schemas.microsoft.com/office/powerpoint/2010/main" val="413187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593BE-410E-458B-9F1E-5940B841EF73}"/>
              </a:ext>
            </a:extLst>
          </p:cNvPr>
          <p:cNvSpPr txBox="1"/>
          <p:nvPr/>
        </p:nvSpPr>
        <p:spPr>
          <a:xfrm>
            <a:off x="730063" y="858773"/>
            <a:ext cx="59626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Contents :</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2854E2B-7DCD-4252-B8B8-ABA219693456}"/>
              </a:ext>
            </a:extLst>
          </p:cNvPr>
          <p:cNvSpPr txBox="1"/>
          <p:nvPr/>
        </p:nvSpPr>
        <p:spPr>
          <a:xfrm>
            <a:off x="1428750" y="1749469"/>
            <a:ext cx="9334500"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Libraries &amp; Methodology</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Terminology</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 &amp; Discussion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789FC9-2A6F-4F22-9433-D508CBD7586C}"/>
              </a:ext>
            </a:extLst>
          </p:cNvPr>
          <p:cNvSpPr>
            <a:spLocks noGrp="1"/>
          </p:cNvSpPr>
          <p:nvPr>
            <p:ph type="sldNum" sz="quarter" idx="12"/>
          </p:nvPr>
        </p:nvSpPr>
        <p:spPr/>
        <p:txBody>
          <a:bodyPr/>
          <a:lstStyle/>
          <a:p>
            <a:fld id="{49745DDC-AD3A-4CB2-95E6-48FF2AC94397}" type="slidenum">
              <a:rPr lang="en-IN" smtClean="0">
                <a:latin typeface="Times New Roman" panose="02020603050405020304" pitchFamily="18" charset="0"/>
                <a:cs typeface="Times New Roman" panose="02020603050405020304" pitchFamily="18" charset="0"/>
              </a:rPr>
              <a:t>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39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636F-8757-39A2-DF16-C5A5EE66809C}"/>
              </a:ext>
            </a:extLst>
          </p:cNvPr>
          <p:cNvSpPr>
            <a:spLocks noGrp="1"/>
          </p:cNvSpPr>
          <p:nvPr>
            <p:ph type="title"/>
          </p:nvPr>
        </p:nvSpPr>
        <p:spPr>
          <a:xfrm>
            <a:off x="94129" y="-8965"/>
            <a:ext cx="9399494" cy="1181099"/>
          </a:xfrm>
        </p:spPr>
        <p:txBody>
          <a:bodyPr>
            <a:normAutofit/>
          </a:bodyPr>
          <a:lstStyle/>
          <a:p>
            <a:r>
              <a:rPr lang="en-IN" sz="2800"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F3BC7561-1280-15C1-5450-800D5331B110}"/>
              </a:ext>
            </a:extLst>
          </p:cNvPr>
          <p:cNvSpPr>
            <a:spLocks noGrp="1"/>
          </p:cNvSpPr>
          <p:nvPr>
            <p:ph idx="1"/>
          </p:nvPr>
        </p:nvSpPr>
        <p:spPr>
          <a:xfrm>
            <a:off x="694765" y="1074551"/>
            <a:ext cx="10515600" cy="4351338"/>
          </a:xfrm>
        </p:spPr>
        <p:txBody>
          <a:bodyPr>
            <a:noAutofit/>
          </a:bodyPr>
          <a:lstStyle/>
          <a:p>
            <a:pPr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COVID-19 pandemic has put significant strain on healthcare systems worldwide.</a:t>
            </a:r>
          </a:p>
          <a:p>
            <a:pPr algn="l">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Chest X-rays (CXRs) provide a noninvasive tool to monitor the progression of COVID-19 pneumonia.</a:t>
            </a:r>
          </a:p>
          <a:p>
            <a:pPr algn="l">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AI-assisted imaging analysis has been used to screen COVID-19 cases and improve triaging of patients.</a:t>
            </a:r>
          </a:p>
          <a:p>
            <a:pPr algn="l">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Practically deployable CXR-based predictive models for COVID-19 pneumonia severity are lacking.</a:t>
            </a:r>
          </a:p>
          <a:p>
            <a:pPr algn="l">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A machine learning project aims to classify the severity of COVID-19 pneumonia based on CXR images.</a:t>
            </a:r>
          </a:p>
          <a:p>
            <a:pPr algn="l">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Early detection and proper management of COVID-19 pneumonia can improve patient outcomes and reduce mortality rates.</a:t>
            </a:r>
          </a:p>
          <a:p>
            <a:pPr algn="l">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Convolutional neural networks (CNNs) are used to learn features that differentiate between different levels of pneumonia severity.</a:t>
            </a:r>
          </a:p>
          <a:p>
            <a:pPr algn="l">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FCD7AA-6ABB-48E7-8656-EB9B4F1AD555}"/>
              </a:ext>
            </a:extLst>
          </p:cNvPr>
          <p:cNvSpPr>
            <a:spLocks noGrp="1"/>
          </p:cNvSpPr>
          <p:nvPr>
            <p:ph type="sldNum" sz="quarter" idx="12"/>
          </p:nvPr>
        </p:nvSpPr>
        <p:spPr/>
        <p:txBody>
          <a:bodyPr/>
          <a:lstStyle/>
          <a:p>
            <a:fld id="{06BDE871-9C56-41E5-B6E3-CA189007B912}" type="slidenum">
              <a:rPr lang="en-IN" smtClean="0"/>
              <a:t>3</a:t>
            </a:fld>
            <a:endParaRPr lang="en-IN"/>
          </a:p>
        </p:txBody>
      </p:sp>
    </p:spTree>
    <p:extLst>
      <p:ext uri="{BB962C8B-B14F-4D97-AF65-F5344CB8AC3E}">
        <p14:creationId xmlns:p14="http://schemas.microsoft.com/office/powerpoint/2010/main" val="6451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7FBD78-6469-4AD8-9D95-FC84BFD3F825}"/>
              </a:ext>
            </a:extLst>
          </p:cNvPr>
          <p:cNvSpPr txBox="1"/>
          <p:nvPr/>
        </p:nvSpPr>
        <p:spPr>
          <a:xfrm>
            <a:off x="497243" y="197223"/>
            <a:ext cx="10927976" cy="2585323"/>
          </a:xfrm>
          <a:prstGeom prst="rect">
            <a:avLst/>
          </a:prstGeom>
          <a:noFill/>
        </p:spPr>
        <p:txBody>
          <a:bodyPr wrap="square">
            <a:spAutoFit/>
          </a:bodyPr>
          <a:lstStyle/>
          <a:p>
            <a:pPr marL="285750" indent="-285750" algn="l">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machine learning models are trained on a subset of the dataset and evaluated on a separate validation set to determine their accuracy and performance.</a:t>
            </a:r>
          </a:p>
          <a:p>
            <a:pPr marL="285750" indent="-285750" algn="l">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project aims to design an end-to-end deep learning architecture for predicting a multi-regional score conveying the degree of lung compromise in COVID-19 patients using CXRs.</a:t>
            </a:r>
          </a:p>
          <a:p>
            <a:pPr marL="285750" indent="-285750" algn="l">
              <a:buFont typeface="Wingdings" panose="05000000000000000000" pitchFamily="2" charset="2"/>
              <a:buChar char="Ø"/>
            </a:pPr>
            <a:endParaRPr lang="en-US" sz="1800"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semi-quantitative scoring system, known as the Brixia score, has significant prognostic value in serial monitoring of COVID-19 patients.</a:t>
            </a:r>
          </a:p>
        </p:txBody>
      </p:sp>
      <p:pic>
        <p:nvPicPr>
          <p:cNvPr id="1026" name="Picture 2">
            <a:extLst>
              <a:ext uri="{FF2B5EF4-FFF2-40B4-BE49-F238E27FC236}">
                <a16:creationId xmlns:a16="http://schemas.microsoft.com/office/drawing/2014/main" id="{804BA916-BD10-41BF-AC9D-2A23B9730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100" y="2898346"/>
            <a:ext cx="8272183" cy="333989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4547AB8-0920-4F78-BA6C-A95D8D0E7B1E}"/>
              </a:ext>
            </a:extLst>
          </p:cNvPr>
          <p:cNvSpPr>
            <a:spLocks noGrp="1"/>
          </p:cNvSpPr>
          <p:nvPr>
            <p:ph type="sldNum" sz="quarter" idx="12"/>
          </p:nvPr>
        </p:nvSpPr>
        <p:spPr/>
        <p:txBody>
          <a:bodyPr/>
          <a:lstStyle/>
          <a:p>
            <a:fld id="{06BDE871-9C56-41E5-B6E3-CA189007B912}" type="slidenum">
              <a:rPr lang="en-IN" smtClean="0"/>
              <a:t>4</a:t>
            </a:fld>
            <a:endParaRPr lang="en-IN"/>
          </a:p>
        </p:txBody>
      </p:sp>
    </p:spTree>
    <p:extLst>
      <p:ext uri="{BB962C8B-B14F-4D97-AF65-F5344CB8AC3E}">
        <p14:creationId xmlns:p14="http://schemas.microsoft.com/office/powerpoint/2010/main" val="285453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FFE79A-529A-4DB4-B7E6-7DDCDA0BC134}"/>
              </a:ext>
            </a:extLst>
          </p:cNvPr>
          <p:cNvSpPr txBox="1"/>
          <p:nvPr/>
        </p:nvSpPr>
        <p:spPr>
          <a:xfrm>
            <a:off x="636494" y="318895"/>
            <a:ext cx="6096000" cy="589072"/>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Objectives:</a:t>
            </a:r>
          </a:p>
        </p:txBody>
      </p:sp>
      <p:sp>
        <p:nvSpPr>
          <p:cNvPr id="5" name="TextBox 4">
            <a:extLst>
              <a:ext uri="{FF2B5EF4-FFF2-40B4-BE49-F238E27FC236}">
                <a16:creationId xmlns:a16="http://schemas.microsoft.com/office/drawing/2014/main" id="{A0653F99-769D-4CD7-965D-CC8A627D5C81}"/>
              </a:ext>
            </a:extLst>
          </p:cNvPr>
          <p:cNvSpPr txBox="1"/>
          <p:nvPr/>
        </p:nvSpPr>
        <p:spPr>
          <a:xfrm>
            <a:off x="1093693" y="1443841"/>
            <a:ext cx="10479741" cy="3970318"/>
          </a:xfrm>
          <a:prstGeom prst="rect">
            <a:avLst/>
          </a:prstGeom>
          <a:noFill/>
        </p:spPr>
        <p:txBody>
          <a:bodyPr wrap="square">
            <a:spAutoFit/>
          </a:bodyPr>
          <a:lstStyle/>
          <a:p>
            <a:pPr marL="342900" indent="-342900">
              <a:buAutoNum type="arabicPeriod"/>
            </a:pPr>
            <a:r>
              <a:rPr lang="en-US" b="0" i="0" dirty="0">
                <a:effectLst/>
                <a:latin typeface="Times New Roman" panose="02020603050405020304" pitchFamily="18" charset="0"/>
                <a:cs typeface="Times New Roman" panose="02020603050405020304" pitchFamily="18" charset="0"/>
              </a:rPr>
              <a:t>Build a machine learning model that predicts </a:t>
            </a:r>
            <a:r>
              <a:rPr lang="en-US" b="0" i="0" dirty="0">
                <a:solidFill>
                  <a:srgbClr val="C00000"/>
                </a:solidFill>
                <a:effectLst/>
                <a:latin typeface="Times New Roman" panose="02020603050405020304" pitchFamily="18" charset="0"/>
                <a:cs typeface="Times New Roman" panose="02020603050405020304" pitchFamily="18" charset="0"/>
              </a:rPr>
              <a:t>COVID-19 pneumonia </a:t>
            </a:r>
            <a:r>
              <a:rPr lang="en-US" b="0" i="0" dirty="0">
                <a:effectLst/>
                <a:latin typeface="Times New Roman" panose="02020603050405020304" pitchFamily="18" charset="0"/>
                <a:cs typeface="Times New Roman" panose="02020603050405020304" pitchFamily="18" charset="0"/>
              </a:rPr>
              <a:t>severity using chest X-ray images.</a:t>
            </a:r>
          </a:p>
          <a:p>
            <a:pPr marL="342900" indent="-342900">
              <a:buAutoNum type="arabicPeriod"/>
            </a:pPr>
            <a:endParaRPr lang="en-US" b="0" i="0" dirty="0">
              <a:effectLst/>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b="0" i="0" dirty="0">
                <a:effectLst/>
                <a:latin typeface="Times New Roman" panose="02020603050405020304" pitchFamily="18" charset="0"/>
                <a:cs typeface="Times New Roman" panose="02020603050405020304" pitchFamily="18" charset="0"/>
              </a:rPr>
              <a:t>Improve early detection and proper management of COVID-19 pneumonia to </a:t>
            </a:r>
            <a:r>
              <a:rPr lang="en-US" b="0" i="0" dirty="0">
                <a:solidFill>
                  <a:srgbClr val="C00000"/>
                </a:solidFill>
                <a:effectLst/>
                <a:latin typeface="Times New Roman" panose="02020603050405020304" pitchFamily="18" charset="0"/>
                <a:cs typeface="Times New Roman" panose="02020603050405020304" pitchFamily="18" charset="0"/>
              </a:rPr>
              <a:t>reduce mortality rates</a:t>
            </a:r>
            <a:r>
              <a:rPr lang="en-US" b="0" i="0" dirty="0">
                <a:effectLst/>
                <a:latin typeface="Times New Roman" panose="02020603050405020304" pitchFamily="18" charset="0"/>
                <a:cs typeface="Times New Roman" panose="02020603050405020304" pitchFamily="18" charset="0"/>
              </a:rPr>
              <a:t>.</a:t>
            </a:r>
          </a:p>
          <a:p>
            <a:pPr marL="342900" indent="-342900">
              <a:buAutoNum type="arabicPeriod"/>
            </a:pPr>
            <a:endParaRPr lang="en-US" b="0" i="0" dirty="0">
              <a:effectLst/>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b="0" i="0" dirty="0">
                <a:effectLst/>
                <a:latin typeface="Times New Roman" panose="02020603050405020304" pitchFamily="18" charset="0"/>
                <a:cs typeface="Times New Roman" panose="02020603050405020304" pitchFamily="18" charset="0"/>
              </a:rPr>
              <a:t>Evaluate the accuracy and performance of the model on a separate validation set.</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b="0" i="0" dirty="0">
              <a:effectLst/>
              <a:latin typeface="Times New Roman" panose="02020603050405020304" pitchFamily="18" charset="0"/>
              <a:cs typeface="Times New Roman" panose="02020603050405020304" pitchFamily="18" charset="0"/>
            </a:endParaRPr>
          </a:p>
          <a:p>
            <a:pPr marL="342900" indent="-342900">
              <a:buAutoNum type="arabicPeriod"/>
            </a:pPr>
            <a:r>
              <a:rPr lang="en-US" b="0" i="0" dirty="0">
                <a:effectLst/>
                <a:latin typeface="Times New Roman" panose="02020603050405020304" pitchFamily="18" charset="0"/>
                <a:cs typeface="Times New Roman" panose="02020603050405020304" pitchFamily="18" charset="0"/>
              </a:rPr>
              <a:t>Provide a </a:t>
            </a:r>
            <a:r>
              <a:rPr lang="en-US" b="0" i="0" dirty="0">
                <a:solidFill>
                  <a:srgbClr val="C00000"/>
                </a:solidFill>
                <a:effectLst/>
                <a:latin typeface="Times New Roman" panose="02020603050405020304" pitchFamily="18" charset="0"/>
                <a:cs typeface="Times New Roman" panose="02020603050405020304" pitchFamily="18" charset="0"/>
              </a:rPr>
              <a:t>CXR-based predictive model </a:t>
            </a:r>
            <a:r>
              <a:rPr lang="en-US" b="0" i="0" dirty="0">
                <a:effectLst/>
                <a:latin typeface="Times New Roman" panose="02020603050405020304" pitchFamily="18" charset="0"/>
                <a:cs typeface="Times New Roman" panose="02020603050405020304" pitchFamily="18" charset="0"/>
              </a:rPr>
              <a:t>for COVID-19 pneumonia severity, which can optimize patient care and resource allocation.</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b="0" i="0" dirty="0">
                <a:effectLst/>
                <a:latin typeface="Times New Roman" panose="02020603050405020304" pitchFamily="18" charset="0"/>
                <a:cs typeface="Times New Roman" panose="02020603050405020304" pitchFamily="18" charset="0"/>
              </a:rPr>
              <a:t>Contribute to the development of AI-assisted tools for screening and triaging COVID-19 cases.</a:t>
            </a: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0DC8216-7948-46BA-82FB-E4FD9589FF9D}"/>
              </a:ext>
            </a:extLst>
          </p:cNvPr>
          <p:cNvSpPr>
            <a:spLocks noGrp="1"/>
          </p:cNvSpPr>
          <p:nvPr>
            <p:ph type="sldNum" sz="quarter" idx="12"/>
          </p:nvPr>
        </p:nvSpPr>
        <p:spPr/>
        <p:txBody>
          <a:bodyPr/>
          <a:lstStyle/>
          <a:p>
            <a:fld id="{06BDE871-9C56-41E5-B6E3-CA189007B912}" type="slidenum">
              <a:rPr lang="en-IN" smtClean="0"/>
              <a:t>5</a:t>
            </a:fld>
            <a:endParaRPr lang="en-IN"/>
          </a:p>
        </p:txBody>
      </p:sp>
    </p:spTree>
    <p:extLst>
      <p:ext uri="{BB962C8B-B14F-4D97-AF65-F5344CB8AC3E}">
        <p14:creationId xmlns:p14="http://schemas.microsoft.com/office/powerpoint/2010/main" val="76441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ACF81-E020-4E48-BB76-6C9C4D82A48F}"/>
              </a:ext>
            </a:extLst>
          </p:cNvPr>
          <p:cNvSpPr txBox="1"/>
          <p:nvPr/>
        </p:nvSpPr>
        <p:spPr>
          <a:xfrm>
            <a:off x="457200" y="300965"/>
            <a:ext cx="2286000" cy="579710"/>
          </a:xfrm>
          <a:prstGeom prst="rect">
            <a:avLst/>
          </a:prstGeom>
          <a:noFill/>
        </p:spPr>
        <p:txBody>
          <a:bodyPr wrap="square">
            <a:spAutoFit/>
          </a:bodyPr>
          <a:lstStyle/>
          <a:p>
            <a:pPr>
              <a:lnSpc>
                <a:spcPct val="150000"/>
              </a:lnSpc>
            </a:pPr>
            <a:r>
              <a:rPr lang="en-US" sz="2400" b="1" dirty="0"/>
              <a:t>Libraries :</a:t>
            </a:r>
          </a:p>
        </p:txBody>
      </p:sp>
      <p:sp>
        <p:nvSpPr>
          <p:cNvPr id="4" name="TextBox 3">
            <a:extLst>
              <a:ext uri="{FF2B5EF4-FFF2-40B4-BE49-F238E27FC236}">
                <a16:creationId xmlns:a16="http://schemas.microsoft.com/office/drawing/2014/main" id="{DAA7F66B-3D4D-40B7-A2AA-8487AC0BCB93}"/>
              </a:ext>
            </a:extLst>
          </p:cNvPr>
          <p:cNvSpPr txBox="1"/>
          <p:nvPr/>
        </p:nvSpPr>
        <p:spPr>
          <a:xfrm>
            <a:off x="1219200" y="1258890"/>
            <a:ext cx="2384612" cy="1600438"/>
          </a:xfrm>
          <a:prstGeom prst="rect">
            <a:avLst/>
          </a:prstGeom>
          <a:noFill/>
        </p:spPr>
        <p:txBody>
          <a:bodyPr wrap="square" rtlCol="0">
            <a:spAutoFit/>
          </a:bodyPr>
          <a:lstStyle/>
          <a:p>
            <a:pPr marL="342900" indent="-342900">
              <a:buAutoNum type="arabicPeriod"/>
            </a:pPr>
            <a:r>
              <a:rPr lang="en-IN" sz="2000" dirty="0"/>
              <a:t>NumPy</a:t>
            </a:r>
          </a:p>
          <a:p>
            <a:pPr marL="342900" indent="-342900">
              <a:buAutoNum type="arabicPeriod"/>
            </a:pPr>
            <a:r>
              <a:rPr lang="en-IN" sz="2000" dirty="0"/>
              <a:t>Matplotlib</a:t>
            </a:r>
          </a:p>
          <a:p>
            <a:pPr marL="342900" indent="-342900">
              <a:buAutoNum type="arabicPeriod"/>
            </a:pPr>
            <a:r>
              <a:rPr lang="en-IN" sz="2000" dirty="0"/>
              <a:t>Seaborn</a:t>
            </a:r>
          </a:p>
          <a:p>
            <a:pPr marL="342900" indent="-342900">
              <a:buAutoNum type="arabicPeriod"/>
            </a:pPr>
            <a:r>
              <a:rPr lang="en-IN" sz="2000" dirty="0"/>
              <a:t>TensorFlow</a:t>
            </a:r>
          </a:p>
          <a:p>
            <a:pPr marL="342900" indent="-342900">
              <a:buAutoNum type="arabicPeriod"/>
            </a:pPr>
            <a:endParaRPr lang="en-IN" dirty="0"/>
          </a:p>
        </p:txBody>
      </p:sp>
      <p:sp>
        <p:nvSpPr>
          <p:cNvPr id="6" name="TextBox 5">
            <a:extLst>
              <a:ext uri="{FF2B5EF4-FFF2-40B4-BE49-F238E27FC236}">
                <a16:creationId xmlns:a16="http://schemas.microsoft.com/office/drawing/2014/main" id="{A3ED1157-DDDE-4468-B103-A816ED195661}"/>
              </a:ext>
            </a:extLst>
          </p:cNvPr>
          <p:cNvSpPr txBox="1"/>
          <p:nvPr/>
        </p:nvSpPr>
        <p:spPr>
          <a:xfrm>
            <a:off x="4150659" y="2739627"/>
            <a:ext cx="6096000" cy="461665"/>
          </a:xfrm>
          <a:prstGeom prst="rect">
            <a:avLst/>
          </a:prstGeom>
          <a:noFill/>
        </p:spPr>
        <p:txBody>
          <a:bodyPr wrap="square">
            <a:spAutoFit/>
          </a:bodyPr>
          <a:lstStyle/>
          <a:p>
            <a:r>
              <a:rPr lang="en-US" sz="2400" b="1" dirty="0"/>
              <a:t>Methodology :</a:t>
            </a:r>
            <a:endParaRPr lang="en-IN" sz="2400" dirty="0"/>
          </a:p>
        </p:txBody>
      </p:sp>
      <p:sp>
        <p:nvSpPr>
          <p:cNvPr id="8" name="TextBox 7">
            <a:extLst>
              <a:ext uri="{FF2B5EF4-FFF2-40B4-BE49-F238E27FC236}">
                <a16:creationId xmlns:a16="http://schemas.microsoft.com/office/drawing/2014/main" id="{677E4084-4954-4B45-ADC9-30C4B325430B}"/>
              </a:ext>
            </a:extLst>
          </p:cNvPr>
          <p:cNvSpPr txBox="1"/>
          <p:nvPr/>
        </p:nvSpPr>
        <p:spPr>
          <a:xfrm>
            <a:off x="5047129" y="3656709"/>
            <a:ext cx="6096000" cy="1938992"/>
          </a:xfrm>
          <a:prstGeom prst="rect">
            <a:avLst/>
          </a:prstGeom>
          <a:noFill/>
        </p:spPr>
        <p:txBody>
          <a:bodyPr wrap="square">
            <a:spAutoFit/>
          </a:bodyPr>
          <a:lstStyle/>
          <a:p>
            <a:r>
              <a:rPr lang="en-US" sz="2000" dirty="0"/>
              <a:t>The project was carried out in various phases,</a:t>
            </a:r>
          </a:p>
          <a:p>
            <a:r>
              <a:rPr lang="en-US" sz="2000" dirty="0"/>
              <a:t>                                 1.Data Collection</a:t>
            </a:r>
          </a:p>
          <a:p>
            <a:r>
              <a:rPr lang="en-US" sz="2000" dirty="0"/>
              <a:t>                                 2.Data Pre-processing</a:t>
            </a:r>
          </a:p>
          <a:p>
            <a:r>
              <a:rPr lang="en-US" sz="2000" dirty="0"/>
              <a:t>                                 3.Model Development</a:t>
            </a:r>
          </a:p>
          <a:p>
            <a:r>
              <a:rPr lang="en-US" sz="2000" dirty="0"/>
              <a:t>                                 4.Model Evaluation</a:t>
            </a:r>
          </a:p>
          <a:p>
            <a:r>
              <a:rPr lang="en-US" sz="2000" dirty="0"/>
              <a:t>                                 5.Deployment</a:t>
            </a:r>
          </a:p>
        </p:txBody>
      </p:sp>
      <p:sp>
        <p:nvSpPr>
          <p:cNvPr id="11" name="Slide Number Placeholder 10">
            <a:extLst>
              <a:ext uri="{FF2B5EF4-FFF2-40B4-BE49-F238E27FC236}">
                <a16:creationId xmlns:a16="http://schemas.microsoft.com/office/drawing/2014/main" id="{82570060-026E-410E-957C-3D3728DCC3BF}"/>
              </a:ext>
            </a:extLst>
          </p:cNvPr>
          <p:cNvSpPr>
            <a:spLocks noGrp="1"/>
          </p:cNvSpPr>
          <p:nvPr>
            <p:ph type="sldNum" sz="quarter" idx="12"/>
          </p:nvPr>
        </p:nvSpPr>
        <p:spPr/>
        <p:txBody>
          <a:bodyPr/>
          <a:lstStyle/>
          <a:p>
            <a:fld id="{06BDE871-9C56-41E5-B6E3-CA189007B912}" type="slidenum">
              <a:rPr lang="en-IN" smtClean="0"/>
              <a:t>6</a:t>
            </a:fld>
            <a:endParaRPr lang="en-IN"/>
          </a:p>
        </p:txBody>
      </p:sp>
    </p:spTree>
    <p:extLst>
      <p:ext uri="{BB962C8B-B14F-4D97-AF65-F5344CB8AC3E}">
        <p14:creationId xmlns:p14="http://schemas.microsoft.com/office/powerpoint/2010/main" val="6050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35B6EF-C0A8-4B6F-935B-61850ED20EB3}"/>
              </a:ext>
            </a:extLst>
          </p:cNvPr>
          <p:cNvSpPr txBox="1"/>
          <p:nvPr/>
        </p:nvSpPr>
        <p:spPr>
          <a:xfrm>
            <a:off x="555810" y="1490479"/>
            <a:ext cx="11465859" cy="369331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1.Data Collection :        </a:t>
            </a:r>
            <a:r>
              <a:rPr lang="en-US" dirty="0">
                <a:latin typeface="Times New Roman" panose="02020603050405020304" pitchFamily="18" charset="0"/>
                <a:cs typeface="Times New Roman" panose="02020603050405020304" pitchFamily="18" charset="0"/>
              </a:rPr>
              <a:t> JSRT Database , Small tuberculosis dataset from Shenzhen and </a:t>
            </a:r>
            <a:r>
              <a:rPr lang="en-IN" sz="1800" dirty="0">
                <a:latin typeface="Times New Roman" panose="02020603050405020304" pitchFamily="18" charset="0"/>
                <a:cs typeface="Times New Roman" panose="02020603050405020304" pitchFamily="18" charset="0"/>
              </a:rPr>
              <a:t>Montgomery.</a:t>
            </a:r>
          </a:p>
          <a:p>
            <a:endParaRPr lang="en-IN" sz="1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2.Data Pre-processing : </a:t>
            </a:r>
            <a:r>
              <a:rPr lang="en-US" b="0" i="0" dirty="0">
                <a:effectLst/>
                <a:latin typeface="Times New Roman" panose="02020603050405020304" pitchFamily="18" charset="0"/>
                <a:cs typeface="Times New Roman" panose="02020603050405020304" pitchFamily="18" charset="0"/>
              </a:rPr>
              <a:t>This step involves cleaning and preparing the dataset for model training. </a:t>
            </a:r>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ncluding   removing 		         noise and artifacts, enhancing contrast and sharpness, and resizing the images to a standard size.</a:t>
            </a:r>
          </a:p>
          <a:p>
            <a:endParaRPr lang="en-US" b="0" i="0" dirty="0">
              <a:effectLst/>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3.Model Development :  </a:t>
            </a:r>
            <a:r>
              <a:rPr lang="en-US" dirty="0">
                <a:latin typeface="Times New Roman" panose="02020603050405020304" pitchFamily="18" charset="0"/>
                <a:cs typeface="Times New Roman" panose="02020603050405020304" pitchFamily="18" charset="0"/>
              </a:rPr>
              <a:t>A convolutional neural network (CNN) is used to learn features that can differentiate between 		          different levels of pneumonia severity in CXR images.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4.Model Evaluation : </a:t>
            </a:r>
            <a:r>
              <a:rPr lang="en-US" dirty="0">
                <a:latin typeface="Times New Roman" panose="02020603050405020304" pitchFamily="18" charset="0"/>
                <a:cs typeface="Times New Roman" panose="02020603050405020304" pitchFamily="18" charset="0"/>
              </a:rPr>
              <a:t>This is done to ensure that the model can generalize well to new, unseen data, and to identify any 		      areas of the model that may need improvement.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5.Deployment : </a:t>
            </a:r>
            <a:r>
              <a:rPr lang="en-US" dirty="0">
                <a:latin typeface="Times New Roman" panose="02020603050405020304" pitchFamily="18" charset="0"/>
                <a:cs typeface="Times New Roman" panose="02020603050405020304" pitchFamily="18" charset="0"/>
              </a:rPr>
              <a:t>This phase involves making the model available for use in a practical setting, such as a hospital or clinic. </a:t>
            </a:r>
          </a:p>
          <a:p>
            <a:endParaRPr lang="en-IN"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8471969-A2E0-4634-8108-BD34EF4D8807}"/>
              </a:ext>
            </a:extLst>
          </p:cNvPr>
          <p:cNvSpPr>
            <a:spLocks noGrp="1"/>
          </p:cNvSpPr>
          <p:nvPr>
            <p:ph type="sldNum" sz="quarter" idx="12"/>
          </p:nvPr>
        </p:nvSpPr>
        <p:spPr/>
        <p:txBody>
          <a:bodyPr/>
          <a:lstStyle/>
          <a:p>
            <a:fld id="{06BDE871-9C56-41E5-B6E3-CA189007B912}" type="slidenum">
              <a:rPr lang="en-IN" smtClean="0"/>
              <a:t>7</a:t>
            </a:fld>
            <a:endParaRPr lang="en-IN"/>
          </a:p>
        </p:txBody>
      </p:sp>
    </p:spTree>
    <p:extLst>
      <p:ext uri="{BB962C8B-B14F-4D97-AF65-F5344CB8AC3E}">
        <p14:creationId xmlns:p14="http://schemas.microsoft.com/office/powerpoint/2010/main" val="428678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DB6911-9142-4D5A-BB8A-75C5D5ADCF80}"/>
              </a:ext>
            </a:extLst>
          </p:cNvPr>
          <p:cNvPicPr>
            <a:picLocks noChangeAspect="1"/>
          </p:cNvPicPr>
          <p:nvPr/>
        </p:nvPicPr>
        <p:blipFill>
          <a:blip r:embed="rId2"/>
          <a:stretch>
            <a:fillRect/>
          </a:stretch>
        </p:blipFill>
        <p:spPr>
          <a:xfrm>
            <a:off x="851647" y="4100721"/>
            <a:ext cx="9632089" cy="2236021"/>
          </a:xfrm>
          <a:prstGeom prst="rect">
            <a:avLst/>
          </a:prstGeom>
        </p:spPr>
      </p:pic>
      <p:sp>
        <p:nvSpPr>
          <p:cNvPr id="9" name="TextBox 8">
            <a:extLst>
              <a:ext uri="{FF2B5EF4-FFF2-40B4-BE49-F238E27FC236}">
                <a16:creationId xmlns:a16="http://schemas.microsoft.com/office/drawing/2014/main" id="{D19A5106-8FAB-433F-8B93-DD65C47A212E}"/>
              </a:ext>
            </a:extLst>
          </p:cNvPr>
          <p:cNvSpPr txBox="1"/>
          <p:nvPr/>
        </p:nvSpPr>
        <p:spPr>
          <a:xfrm>
            <a:off x="358588" y="448955"/>
            <a:ext cx="6096000" cy="461665"/>
          </a:xfrm>
          <a:prstGeom prst="rect">
            <a:avLst/>
          </a:prstGeom>
          <a:noFill/>
        </p:spPr>
        <p:txBody>
          <a:bodyPr wrap="square">
            <a:spAutoFit/>
          </a:bodyPr>
          <a:lstStyle/>
          <a:p>
            <a:pPr marL="0" indent="0">
              <a:buNone/>
            </a:pPr>
            <a:r>
              <a:rPr lang="en-US" sz="2400" b="1" dirty="0"/>
              <a:t>Terminology:</a:t>
            </a:r>
          </a:p>
        </p:txBody>
      </p:sp>
      <p:sp>
        <p:nvSpPr>
          <p:cNvPr id="11" name="TextBox 10">
            <a:extLst>
              <a:ext uri="{FF2B5EF4-FFF2-40B4-BE49-F238E27FC236}">
                <a16:creationId xmlns:a16="http://schemas.microsoft.com/office/drawing/2014/main" id="{901F02AE-EE5F-4A23-B8FD-980083DADEE0}"/>
              </a:ext>
            </a:extLst>
          </p:cNvPr>
          <p:cNvSpPr txBox="1"/>
          <p:nvPr/>
        </p:nvSpPr>
        <p:spPr>
          <a:xfrm>
            <a:off x="851647" y="1120676"/>
            <a:ext cx="11707906" cy="2585323"/>
          </a:xfrm>
          <a:prstGeom prst="rect">
            <a:avLst/>
          </a:prstGeom>
          <a:noFill/>
        </p:spPr>
        <p:txBody>
          <a:bodyPr wrap="square">
            <a:spAutoFit/>
          </a:bodyPr>
          <a:lstStyle/>
          <a:p>
            <a:r>
              <a:rPr lang="en-IN" b="1" dirty="0"/>
              <a:t>Brixia score:  -----   </a:t>
            </a:r>
            <a:r>
              <a:rPr lang="en-US" sz="1800" b="1" dirty="0">
                <a:latin typeface="Times New Roman" panose="02020603050405020304" pitchFamily="18" charset="0"/>
                <a:cs typeface="Times New Roman" panose="02020603050405020304" pitchFamily="18" charset="0"/>
              </a:rPr>
              <a:t>Scoring systems for severity assessment</a:t>
            </a:r>
          </a:p>
          <a:p>
            <a:endParaRPr lang="en-IN" b="1" dirty="0"/>
          </a:p>
          <a:p>
            <a:endParaRPr lang="en-IN" b="1" dirty="0"/>
          </a:p>
          <a:p>
            <a:r>
              <a:rPr lang="en-IN" dirty="0"/>
              <a:t>       According to it, lungs in antero-posterior (AP) or postero-anterior (PA) views, are subdivided into six zones, three for each lung.score 0 (no lung abnormalities)</a:t>
            </a:r>
          </a:p>
          <a:p>
            <a:endParaRPr lang="en-IN" dirty="0"/>
          </a:p>
          <a:p>
            <a:r>
              <a:rPr lang="en-IN" dirty="0"/>
              <a:t>1. (interstitial infiltrates)</a:t>
            </a:r>
          </a:p>
          <a:p>
            <a:r>
              <a:rPr lang="en-IN" dirty="0"/>
              <a:t>2 .(interstitial and alveolar infiltrates, interstitial dominant)</a:t>
            </a:r>
          </a:p>
          <a:p>
            <a:r>
              <a:rPr lang="en-IN" dirty="0"/>
              <a:t>3. (interstitial and alveolar infiltrates, alveolar dominant)</a:t>
            </a:r>
          </a:p>
        </p:txBody>
      </p:sp>
      <p:sp>
        <p:nvSpPr>
          <p:cNvPr id="12" name="Slide Number Placeholder 11">
            <a:extLst>
              <a:ext uri="{FF2B5EF4-FFF2-40B4-BE49-F238E27FC236}">
                <a16:creationId xmlns:a16="http://schemas.microsoft.com/office/drawing/2014/main" id="{F628F5B2-6C15-4CCF-8417-45940B7474F1}"/>
              </a:ext>
            </a:extLst>
          </p:cNvPr>
          <p:cNvSpPr>
            <a:spLocks noGrp="1"/>
          </p:cNvSpPr>
          <p:nvPr>
            <p:ph type="sldNum" sz="quarter" idx="12"/>
          </p:nvPr>
        </p:nvSpPr>
        <p:spPr/>
        <p:txBody>
          <a:bodyPr/>
          <a:lstStyle/>
          <a:p>
            <a:fld id="{06BDE871-9C56-41E5-B6E3-CA189007B912}" type="slidenum">
              <a:rPr lang="en-IN" smtClean="0"/>
              <a:t>8</a:t>
            </a:fld>
            <a:endParaRPr lang="en-IN"/>
          </a:p>
        </p:txBody>
      </p:sp>
    </p:spTree>
    <p:extLst>
      <p:ext uri="{BB962C8B-B14F-4D97-AF65-F5344CB8AC3E}">
        <p14:creationId xmlns:p14="http://schemas.microsoft.com/office/powerpoint/2010/main" val="214969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D117DF-AF88-4280-ADB0-5418194A9507}"/>
              </a:ext>
            </a:extLst>
          </p:cNvPr>
          <p:cNvSpPr txBox="1"/>
          <p:nvPr/>
        </p:nvSpPr>
        <p:spPr>
          <a:xfrm>
            <a:off x="466165" y="230251"/>
            <a:ext cx="11259670" cy="378565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Image segmentation: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is the process of dividing the given visual data into segments for segment-specific processing to take place . In this project, it is used so that we divide the x-ray given to us will be divided into specific levels as shown in brixia level category to identify  the infection.When the whole processing of individual parts is done, we take up a task of clustering all these divided parts of the X-ray and giving it a particular brixia score.</a:t>
            </a: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Pneumonia classification using CNN:</a:t>
            </a:r>
          </a:p>
          <a:p>
            <a:r>
              <a:rPr lang="en-IN"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Pneumonia classification using Convolutional Neural Networks (CNNs) is a common application of deep learning in medical image analysis. CNNs are a type of neural network that are particularly effective at detecting patterns in images, making them well-suited for tasks such as identifying pneumonia from chest X-rays.</a:t>
            </a:r>
          </a:p>
          <a:p>
            <a:pPr marL="0" indent="0">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B4F0AD-99AD-4F3A-9FA7-29A9F01EA0E1}"/>
              </a:ext>
            </a:extLst>
          </p:cNvPr>
          <p:cNvPicPr>
            <a:picLocks noChangeAspect="1"/>
          </p:cNvPicPr>
          <p:nvPr/>
        </p:nvPicPr>
        <p:blipFill rotWithShape="1">
          <a:blip r:embed="rId2"/>
          <a:srcRect t="14200" b="3319"/>
          <a:stretch/>
        </p:blipFill>
        <p:spPr>
          <a:xfrm>
            <a:off x="866214" y="3944470"/>
            <a:ext cx="9873503" cy="2731897"/>
          </a:xfrm>
          <a:prstGeom prst="rect">
            <a:avLst/>
          </a:prstGeom>
        </p:spPr>
      </p:pic>
      <p:sp>
        <p:nvSpPr>
          <p:cNvPr id="5" name="Slide Number Placeholder 4">
            <a:extLst>
              <a:ext uri="{FF2B5EF4-FFF2-40B4-BE49-F238E27FC236}">
                <a16:creationId xmlns:a16="http://schemas.microsoft.com/office/drawing/2014/main" id="{FE45292E-4334-4FE0-AFF9-8F01CE25CD51}"/>
              </a:ext>
            </a:extLst>
          </p:cNvPr>
          <p:cNvSpPr>
            <a:spLocks noGrp="1"/>
          </p:cNvSpPr>
          <p:nvPr>
            <p:ph type="sldNum" sz="quarter" idx="12"/>
          </p:nvPr>
        </p:nvSpPr>
        <p:spPr/>
        <p:txBody>
          <a:bodyPr/>
          <a:lstStyle/>
          <a:p>
            <a:fld id="{06BDE871-9C56-41E5-B6E3-CA189007B912}" type="slidenum">
              <a:rPr lang="en-IN" smtClean="0"/>
              <a:t>9</a:t>
            </a:fld>
            <a:endParaRPr lang="en-IN"/>
          </a:p>
        </p:txBody>
      </p:sp>
    </p:spTree>
    <p:extLst>
      <p:ext uri="{BB962C8B-B14F-4D97-AF65-F5344CB8AC3E}">
        <p14:creationId xmlns:p14="http://schemas.microsoft.com/office/powerpoint/2010/main" val="185124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401</TotalTime>
  <Words>1565</Words>
  <Application>Microsoft Office PowerPoint</Application>
  <PresentationFormat>Widescreen</PresentationFormat>
  <Paragraphs>174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Rockwell</vt:lpstr>
      <vt:lpstr>Rockwell Condensed</vt:lpstr>
      <vt:lpstr>Times New Roman</vt:lpstr>
      <vt:lpstr>Wingdings</vt:lpstr>
      <vt:lpstr>Wood Type</vt:lpstr>
      <vt:lpstr>PowerPoint Presentation</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the dataset_1 ,we implemented a confusion matrix to show the number  of correct representation of the images of covid and normal x-rays done by our model. </vt:lpstr>
      <vt:lpstr>PowerPoint Presentation</vt:lpstr>
      <vt:lpstr>For the dataset_2     we implemented a confusion matrix to show the number  of correct representation of the images of covid and normal x-rays done by our model. </vt:lpstr>
      <vt:lpstr>PowerPoint Presentation</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COVID-19 pneumonia severity on a large chest X-ray dataset</dc:title>
  <dc:creator>satya ram</dc:creator>
  <cp:lastModifiedBy>venkata sai</cp:lastModifiedBy>
  <cp:revision>37</cp:revision>
  <dcterms:created xsi:type="dcterms:W3CDTF">2023-05-02T14:31:13Z</dcterms:created>
  <dcterms:modified xsi:type="dcterms:W3CDTF">2023-05-02T21:16:32Z</dcterms:modified>
</cp:coreProperties>
</file>