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B0A14-3143-451A-83C2-9FFFA666B35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7165-2A9B-482C-AC18-7C595BCA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the Data -  https://www.kaggle.com/competitions/2023-travelers-university-competition/data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165-2A9B-482C-AC18-7C595BCAF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14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97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5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BA10-E09B-424E-8345-8D6BAF87BBF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2BBB56-5F08-47FE-A4EB-B9735BBD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55G1Ngij0hSq_heThEBRMdqVzO8DYN5?usp=sharing" TargetMode="External"/><Relationship Id="rId2" Type="http://schemas.openxmlformats.org/officeDocument/2006/relationships/hyperlink" Target="https://www.kaggle.com/competitions/2023-travelers-university-competition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EF07-1CA9-BBBC-D375-DCF04EF3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18" y="2404534"/>
            <a:ext cx="9725891" cy="1646302"/>
          </a:xfrm>
        </p:spPr>
        <p:txBody>
          <a:bodyPr/>
          <a:lstStyle/>
          <a:p>
            <a:pPr algn="ctr"/>
            <a:r>
              <a:rPr lang="en-US" dirty="0"/>
              <a:t>2023 Travelers Analytics Case Competition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3135F-2B73-546F-3AEA-847580AB2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InsNova</a:t>
            </a:r>
            <a:r>
              <a:rPr lang="en-US" sz="2800" b="1" dirty="0">
                <a:solidFill>
                  <a:schemeClr val="tx1"/>
                </a:solidFill>
              </a:rPr>
              <a:t> Auto Insurance Company Modeling Problem</a:t>
            </a:r>
          </a:p>
        </p:txBody>
      </p:sp>
    </p:spTree>
    <p:extLst>
      <p:ext uri="{BB962C8B-B14F-4D97-AF65-F5344CB8AC3E}">
        <p14:creationId xmlns:p14="http://schemas.microsoft.com/office/powerpoint/2010/main" val="232828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A14-EED0-2295-4C90-0E52959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6FE7-0149-71E4-F3B2-8CEED529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Link to the Data(Kaggle)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https://www.kaggle.com/competitions/2023-travelers-university-competition/data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Link to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https://colab.research.google.com/drive/1I55G1Ngij0hSq_heThEBRMdqVzO8DYN5?usp=sharing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6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057-87F3-5FF6-058D-E8295A2A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Manas Joshi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8EBF527-55CE-8DF6-0C9B-9BC97EB9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b="1" dirty="0"/>
              <a:t>Degree</a:t>
            </a:r>
            <a:r>
              <a:rPr lang="en-US" dirty="0"/>
              <a:t>: Masters in Business Analytics and Project Management, May 2024</a:t>
            </a:r>
          </a:p>
          <a:p>
            <a:r>
              <a:rPr lang="en-US" b="1" dirty="0"/>
              <a:t>University</a:t>
            </a:r>
            <a:r>
              <a:rPr lang="en-US" dirty="0"/>
              <a:t>: University of Connecticut </a:t>
            </a:r>
          </a:p>
          <a:p>
            <a:r>
              <a:rPr lang="en-US" b="1" dirty="0"/>
              <a:t>Team</a:t>
            </a:r>
            <a:r>
              <a:rPr lang="en-US" dirty="0"/>
              <a:t>: Data Modeler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Aspirations: </a:t>
            </a:r>
          </a:p>
          <a:p>
            <a:pPr>
              <a:buAutoNum type="arabicPeriod"/>
            </a:pPr>
            <a:r>
              <a:rPr lang="en-US" dirty="0"/>
              <a:t>Data Driven Excellence</a:t>
            </a:r>
          </a:p>
          <a:p>
            <a:pPr>
              <a:buAutoNum type="arabicPeriod"/>
            </a:pPr>
            <a:r>
              <a:rPr lang="en-US" dirty="0"/>
              <a:t>Leadership and Development </a:t>
            </a:r>
          </a:p>
        </p:txBody>
      </p:sp>
      <p:pic>
        <p:nvPicPr>
          <p:cNvPr id="5" name="Content Placeholder 4" descr="A person in a suit and tie&#10;&#10;Description automatically generated">
            <a:extLst>
              <a:ext uri="{FF2B5EF4-FFF2-40B4-BE49-F238E27FC236}">
                <a16:creationId xmlns:a16="http://schemas.microsoft.com/office/drawing/2014/main" id="{BD7115A4-5C2A-7F93-23C0-0BEA8ACB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1" y="2159000"/>
            <a:ext cx="2962228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E2-E8F0-0408-1B95-7B4157BB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and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312F-076D-E6F1-890D-BBC00B2E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Business Problem </a:t>
            </a:r>
            <a:r>
              <a:rPr lang="en-US" dirty="0"/>
              <a:t>– Addressing Competitive Challenges in </a:t>
            </a:r>
            <a:r>
              <a:rPr lang="en-US" dirty="0" err="1"/>
              <a:t>InsNova</a:t>
            </a:r>
            <a:r>
              <a:rPr lang="en-US" dirty="0"/>
              <a:t> Auto Insurance Through Enhanced Claim Prediction and Statistics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Objective</a:t>
            </a:r>
            <a:r>
              <a:rPr lang="en-US" dirty="0"/>
              <a:t> - Developing a Robust Predictive Model for Auto Insurance Claim Costs</a:t>
            </a:r>
          </a:p>
          <a:p>
            <a:pPr>
              <a:lnSpc>
                <a:spcPct val="150000"/>
              </a:lnSpc>
            </a:pPr>
            <a:r>
              <a:rPr lang="en-US" dirty="0"/>
              <a:t>1. Enhance Pricing Accuracy</a:t>
            </a:r>
          </a:p>
          <a:p>
            <a:pPr>
              <a:lnSpc>
                <a:spcPct val="150000"/>
              </a:lnSpc>
            </a:pPr>
            <a:r>
              <a:rPr lang="en-US" dirty="0"/>
              <a:t>2. Improve Risk Segmentation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3. Stay Competitive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13436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D4C1-1080-8AB7-8A5F-670400AC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244880"/>
            <a:ext cx="4512989" cy="14639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 and Sources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BC27E-296C-E840-D098-D15ECB53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522" y="452971"/>
            <a:ext cx="4485441" cy="40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8E03-F726-F83F-023A-1171FE4F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11" y="4736892"/>
            <a:ext cx="4485440" cy="1654310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Training Data consists of 22619 rows and 22 columns in which 8 columns are categorical and rest are numerical </a:t>
            </a:r>
          </a:p>
          <a:p>
            <a:r>
              <a:rPr lang="en-US" sz="1600" dirty="0"/>
              <a:t>Test Data consists of 22620 rows and 19 columns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DD517-8CF4-8627-150C-32ACD5909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89" y="1777662"/>
            <a:ext cx="5370331" cy="45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76BB-FCF4-061B-D641-EF0D1371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8D76-FF24-3FE7-94B6-54E47903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009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Descriptive Statistics(Mean, Mode, Median, Variance, SD, IQR)</a:t>
            </a:r>
          </a:p>
          <a:p>
            <a:pPr>
              <a:lnSpc>
                <a:spcPct val="150000"/>
              </a:lnSpc>
            </a:pPr>
            <a:r>
              <a:rPr lang="en-US" dirty="0"/>
              <a:t>Dealt with Missing Values, Outliers, and Duplicate Data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Transformed Categories to Numbers using </a:t>
            </a:r>
            <a:r>
              <a:rPr lang="en-US" b="1" dirty="0"/>
              <a:t>Label Encoder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Standardized Data Range with </a:t>
            </a:r>
            <a:r>
              <a:rPr lang="en-US" b="1" dirty="0"/>
              <a:t>Power 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39F3-897E-E9BE-CB87-A8E1E53C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en-US" dirty="0"/>
              <a:t>Feature Engineering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779D-6E83-0388-63A3-F97F28D0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Algorithm such as </a:t>
            </a:r>
            <a:r>
              <a:rPr lang="en-US" b="1" dirty="0" err="1"/>
              <a:t>SelectKBest</a:t>
            </a:r>
            <a:r>
              <a:rPr lang="en-US" dirty="0"/>
              <a:t> and </a:t>
            </a:r>
            <a:r>
              <a:rPr lang="en-US" b="1" dirty="0"/>
              <a:t>Permutation Importance </a:t>
            </a:r>
            <a:r>
              <a:rPr lang="en-US" dirty="0"/>
              <a:t>for Feature Selection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Exposure, Age-Category, Term Length, Time of Week Driven, Driving History Score, Engine Type, Time Driven, Gender,  and Marital Status </a:t>
            </a:r>
            <a:r>
              <a:rPr lang="en-US" dirty="0"/>
              <a:t>are the variables which explain pure premium 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 such as </a:t>
            </a:r>
            <a:r>
              <a:rPr lang="en-US" b="1" dirty="0"/>
              <a:t>Vehicle-Company, Geographical Location, Type of Claim, Vehicle-Insurance, and Annual-mileage </a:t>
            </a:r>
            <a:r>
              <a:rPr lang="en-US" dirty="0"/>
              <a:t>could be useful for predicting claim-cost</a:t>
            </a:r>
          </a:p>
        </p:txBody>
      </p:sp>
    </p:spTree>
    <p:extLst>
      <p:ext uri="{BB962C8B-B14F-4D97-AF65-F5344CB8AC3E}">
        <p14:creationId xmlns:p14="http://schemas.microsoft.com/office/powerpoint/2010/main" val="73720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975A-849E-2ACA-BDEF-03531584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B4BD-DB68-C251-8382-FCA9160F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870"/>
            <a:ext cx="8596668" cy="43921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Evaluated Linear Regression achieving an MSE of 1,630,785.13 and an R² of 0.002; also assessed regularized regressions—Elastic Net, Ridge, and Lasso—for better prediction accuracy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Investigated complex models including Decision Trees, Random Forest, SVM, Gradient Boosting, </a:t>
            </a:r>
            <a:r>
              <a:rPr lang="en-US" sz="1900" dirty="0" err="1"/>
              <a:t>LightGBM</a:t>
            </a:r>
            <a:r>
              <a:rPr lang="en-US" sz="1900" dirty="0"/>
              <a:t>, and </a:t>
            </a:r>
            <a:r>
              <a:rPr lang="en-US" sz="1900" dirty="0" err="1"/>
              <a:t>CatBoost</a:t>
            </a:r>
            <a:r>
              <a:rPr lang="en-US" sz="1900" dirty="0"/>
              <a:t> for their advanced pattern recognition potential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One concern is that linear regression assumes a linear relationship between predictors and outcome, which may not capture complex patterns. Also, it can be sensitive to outliers, which I have mitigated through robust preprocessing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3833-9449-4D1D-360F-634EB980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110E-FEE3-0A9E-8C0E-3142502E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48243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Considered several regression models. My focus on the model which could provide both accuracy and interpretability.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Linear regression was chosen due to its strong performance on preliminary tests, its ability to provide interpretable results, and its simplicity, which aids in understanding variable impact on pure premium.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was evaluated using R-squared and MSE. Cross-validation was employed to mitigate overfitting and ensure that the model generalized well to unseen data.</a:t>
            </a:r>
          </a:p>
          <a:p>
            <a:pPr>
              <a:lnSpc>
                <a:spcPct val="150000"/>
              </a:lnSpc>
            </a:pPr>
            <a:r>
              <a:rPr lang="en-US" dirty="0"/>
              <a:t>I am curious about the extent of the data's coverage, such as whether it fully captures the diversity of drivers and vehicles insured, and how comprehensively claims are reported and recorded.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7510-AEE2-32EC-242C-B715269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A dog holding a sign&#10;&#10;Description automatically generated">
            <a:extLst>
              <a:ext uri="{FF2B5EF4-FFF2-40B4-BE49-F238E27FC236}">
                <a16:creationId xmlns:a16="http://schemas.microsoft.com/office/drawing/2014/main" id="{01D313DD-BD8A-8FA9-64A4-6F45C2FF1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51" y="2160588"/>
            <a:ext cx="2697736" cy="3881437"/>
          </a:xfrm>
        </p:spPr>
      </p:pic>
    </p:spTree>
    <p:extLst>
      <p:ext uri="{BB962C8B-B14F-4D97-AF65-F5344CB8AC3E}">
        <p14:creationId xmlns:p14="http://schemas.microsoft.com/office/powerpoint/2010/main" val="2669570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20000"/>
      </a:accent1>
      <a:accent2>
        <a:srgbClr val="F20000"/>
      </a:accent2>
      <a:accent3>
        <a:srgbClr val="F20000"/>
      </a:accent3>
      <a:accent4>
        <a:srgbClr val="F20000"/>
      </a:accent4>
      <a:accent5>
        <a:srgbClr val="F20000"/>
      </a:accent5>
      <a:accent6>
        <a:srgbClr val="F20000"/>
      </a:accent6>
      <a:hlink>
        <a:srgbClr val="F20000"/>
      </a:hlink>
      <a:folHlink>
        <a:srgbClr val="F200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3092</TotalTime>
  <Words>517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2023 Travelers Analytics Case Competition </vt:lpstr>
      <vt:lpstr>Manas Joshi</vt:lpstr>
      <vt:lpstr>Business Problem and Objective </vt:lpstr>
      <vt:lpstr>Data Collection and Sources </vt:lpstr>
      <vt:lpstr>Data Preprocessing and Transformation</vt:lpstr>
      <vt:lpstr>Feature Engineering and Selection</vt:lpstr>
      <vt:lpstr>Model Development and Selection</vt:lpstr>
      <vt:lpstr>Results and Business Impact</vt:lpstr>
      <vt:lpstr>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Travelers Analytics Case Competition </dc:title>
  <dc:creator>Manas Joshi</dc:creator>
  <cp:lastModifiedBy>Manas Joshi</cp:lastModifiedBy>
  <cp:revision>3</cp:revision>
  <dcterms:created xsi:type="dcterms:W3CDTF">2023-11-25T21:52:15Z</dcterms:created>
  <dcterms:modified xsi:type="dcterms:W3CDTF">2023-11-28T01:25:02Z</dcterms:modified>
</cp:coreProperties>
</file>