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39A4-4387-FB46-B080-12CAF5D6A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3AD2B2-A283-863A-078B-A8BA79CA9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062FF-D994-23C1-6AED-4BCB1A197B47}"/>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DFB4CFA3-1BDD-4100-8B25-44E5309CD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0C6C9-5F08-F672-6362-C08B5ABE9699}"/>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17982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EC25-6845-C6F1-367E-21E03816DA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3FC2E7-3589-86F1-F1D5-5C2C2CAA9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7B6CF-CEF4-775A-2381-BCD122A79C16}"/>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EAAA9C46-12D3-E3CB-C211-363526AE1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4F597-4D28-7B6C-3099-70D8E6CF8FEA}"/>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238742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59D6B-0477-99A3-B38F-B11FE0F8F1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D6E08-1C35-9D4A-86C7-4042E5FED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D01E7-B3BF-99FE-BC37-417049F66F4C}"/>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E34D910E-01CC-B7F9-0649-300BFFE5D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0769E-BC4D-8B1A-FAFE-24C0549F8F57}"/>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20133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72F6-7130-8216-7EC2-29998D15B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8498AB-2BF3-7F24-08CF-034C35E753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88A4FF-04D0-4BE7-DFB5-FB99106CC0A6}"/>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4863A982-814B-9009-13B2-D86767C72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7A779-C208-CDD7-03C2-6EE057C6815E}"/>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343078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EC1D-FE2E-8F26-9A27-BACDF5EF4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CB003E-6497-6130-98F7-6138B2770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7A5E96-7905-0007-5D28-25B1A29A26EC}"/>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B19B84E8-851D-56DA-DF89-523E51FFA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F60D3-A7FE-4C00-B362-C55E22B22216}"/>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32804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A4B2-769F-9933-6329-BBE5F933DF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C8FE0-8B1F-8BF4-6BE2-4A0E9547A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9638C-4648-3BD8-6A1D-64DC375FD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CEF325-6DC6-DBE4-5A0E-52E679D57CD6}"/>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6" name="Footer Placeholder 5">
            <a:extLst>
              <a:ext uri="{FF2B5EF4-FFF2-40B4-BE49-F238E27FC236}">
                <a16:creationId xmlns:a16="http://schemas.microsoft.com/office/drawing/2014/main" id="{8AFEE39C-56D5-DD08-3ED2-82F23EBE64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D2B60-002B-FDB5-2B91-6DD247FABB80}"/>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282202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2D84-24D6-215A-DF29-B2A566E5EE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F0FCD-63DA-C85B-F00E-5FD00A2B4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6BE5F-175E-82D6-5FAF-A767C5A7F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985E64-68B1-894E-2881-8999729E2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C1DCB-5D99-F543-688A-296C3B320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04CED3-885F-E09E-8F2E-1EF7A3A6293F}"/>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8" name="Footer Placeholder 7">
            <a:extLst>
              <a:ext uri="{FF2B5EF4-FFF2-40B4-BE49-F238E27FC236}">
                <a16:creationId xmlns:a16="http://schemas.microsoft.com/office/drawing/2014/main" id="{7DD8990B-EB4F-0A7D-0B82-3E70E7742F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61F5B2-A582-05AE-5B70-2B534DD90588}"/>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51001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1944-3732-5FD2-C7F0-FC5E79E440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BADD7A-7066-03EA-8F62-CDD532C1FF27}"/>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4" name="Footer Placeholder 3">
            <a:extLst>
              <a:ext uri="{FF2B5EF4-FFF2-40B4-BE49-F238E27FC236}">
                <a16:creationId xmlns:a16="http://schemas.microsoft.com/office/drawing/2014/main" id="{D041988D-C4BF-4279-92FA-3D412AF7E8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865FAB-E2FF-8A62-2E17-DDB19851B5E7}"/>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254032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96E13-9CEE-2FE6-CCD1-EB2BB97576D6}"/>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3" name="Footer Placeholder 2">
            <a:extLst>
              <a:ext uri="{FF2B5EF4-FFF2-40B4-BE49-F238E27FC236}">
                <a16:creationId xmlns:a16="http://schemas.microsoft.com/office/drawing/2014/main" id="{A65D7275-6372-D6A6-DE2E-096BA9AD2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B12F7B-2C9F-528E-2AED-0B53D9CDD097}"/>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146803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3A7D-327A-B7A5-9F70-9C63E4C54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A63B9B-F976-A9E0-B934-E1632F23F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B4871F-4039-1A35-2456-029B0FE67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D380-6A7B-3BD8-9219-E592B56D2985}"/>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6" name="Footer Placeholder 5">
            <a:extLst>
              <a:ext uri="{FF2B5EF4-FFF2-40B4-BE49-F238E27FC236}">
                <a16:creationId xmlns:a16="http://schemas.microsoft.com/office/drawing/2014/main" id="{3058F939-6010-B4E5-00DD-C5DC485C6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4401A-3D6B-AC74-9B59-487EC3AE6905}"/>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44481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A4D3-8551-79B6-5BB8-E5804DBE5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187D45-51F0-A9BC-A7FE-CEE888DFD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386F83-3C74-75DC-D924-DBC883777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509F7-47A5-0E58-3DF1-BD99A646B6DD}"/>
              </a:ext>
            </a:extLst>
          </p:cNvPr>
          <p:cNvSpPr>
            <a:spLocks noGrp="1"/>
          </p:cNvSpPr>
          <p:nvPr>
            <p:ph type="dt" sz="half" idx="10"/>
          </p:nvPr>
        </p:nvSpPr>
        <p:spPr/>
        <p:txBody>
          <a:bodyPr/>
          <a:lstStyle/>
          <a:p>
            <a:fld id="{77C2C49C-1A94-45B4-B625-9A4C153189F6}" type="datetimeFigureOut">
              <a:rPr lang="en-IN" smtClean="0"/>
              <a:t>08-03-2024</a:t>
            </a:fld>
            <a:endParaRPr lang="en-IN"/>
          </a:p>
        </p:txBody>
      </p:sp>
      <p:sp>
        <p:nvSpPr>
          <p:cNvPr id="6" name="Footer Placeholder 5">
            <a:extLst>
              <a:ext uri="{FF2B5EF4-FFF2-40B4-BE49-F238E27FC236}">
                <a16:creationId xmlns:a16="http://schemas.microsoft.com/office/drawing/2014/main" id="{9A787613-650A-3AF6-9259-FC1A5C661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F2489-B6E2-63C7-148B-63271CC193EC}"/>
              </a:ext>
            </a:extLst>
          </p:cNvPr>
          <p:cNvSpPr>
            <a:spLocks noGrp="1"/>
          </p:cNvSpPr>
          <p:nvPr>
            <p:ph type="sldNum" sz="quarter" idx="12"/>
          </p:nvPr>
        </p:nvSpPr>
        <p:spPr/>
        <p:txBody>
          <a:bodyPr/>
          <a:lstStyle/>
          <a:p>
            <a:fld id="{2FE4FBAE-50F3-4C62-888E-12A5D134A411}" type="slidenum">
              <a:rPr lang="en-IN" smtClean="0"/>
              <a:t>‹#›</a:t>
            </a:fld>
            <a:endParaRPr lang="en-IN"/>
          </a:p>
        </p:txBody>
      </p:sp>
    </p:spTree>
    <p:extLst>
      <p:ext uri="{BB962C8B-B14F-4D97-AF65-F5344CB8AC3E}">
        <p14:creationId xmlns:p14="http://schemas.microsoft.com/office/powerpoint/2010/main" val="366599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F2E62-FA84-2B1E-69A7-5496C1E06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CEBBE-F3CF-206D-FEE2-6177A5CE2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2D679-87C0-3E6C-4FE7-7C4B5AFD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2C49C-1A94-45B4-B625-9A4C153189F6}" type="datetimeFigureOut">
              <a:rPr lang="en-IN" smtClean="0"/>
              <a:t>08-03-2024</a:t>
            </a:fld>
            <a:endParaRPr lang="en-IN"/>
          </a:p>
        </p:txBody>
      </p:sp>
      <p:sp>
        <p:nvSpPr>
          <p:cNvPr id="5" name="Footer Placeholder 4">
            <a:extLst>
              <a:ext uri="{FF2B5EF4-FFF2-40B4-BE49-F238E27FC236}">
                <a16:creationId xmlns:a16="http://schemas.microsoft.com/office/drawing/2014/main" id="{E6E06054-78FC-1665-3FBB-36A3EA777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D2B26E-E61A-A4EB-91C5-8A7236779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4FBAE-50F3-4C62-888E-12A5D134A411}" type="slidenum">
              <a:rPr lang="en-IN" smtClean="0"/>
              <a:t>‹#›</a:t>
            </a:fld>
            <a:endParaRPr lang="en-IN"/>
          </a:p>
        </p:txBody>
      </p:sp>
    </p:spTree>
    <p:extLst>
      <p:ext uri="{BB962C8B-B14F-4D97-AF65-F5344CB8AC3E}">
        <p14:creationId xmlns:p14="http://schemas.microsoft.com/office/powerpoint/2010/main" val="2038979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E7978-CDCD-DCF9-7AA0-4D76F5159A01}"/>
              </a:ext>
            </a:extLst>
          </p:cNvPr>
          <p:cNvSpPr>
            <a:spLocks noGrp="1"/>
          </p:cNvSpPr>
          <p:nvPr>
            <p:ph type="title"/>
          </p:nvPr>
        </p:nvSpPr>
        <p:spPr/>
        <p:txBody>
          <a:bodyPr/>
          <a:lstStyle/>
          <a:p>
            <a:r>
              <a:rPr lang="en-US" dirty="0" err="1"/>
              <a:t>Comparision</a:t>
            </a:r>
            <a:endParaRPr lang="en-IN" dirty="0"/>
          </a:p>
        </p:txBody>
      </p:sp>
      <p:sp>
        <p:nvSpPr>
          <p:cNvPr id="5" name="Text Placeholder 4">
            <a:extLst>
              <a:ext uri="{FF2B5EF4-FFF2-40B4-BE49-F238E27FC236}">
                <a16:creationId xmlns:a16="http://schemas.microsoft.com/office/drawing/2014/main" id="{CEF1DF73-7992-AC89-CD1A-07E797B9E194}"/>
              </a:ext>
            </a:extLst>
          </p:cNvPr>
          <p:cNvSpPr>
            <a:spLocks noGrp="1"/>
          </p:cNvSpPr>
          <p:nvPr>
            <p:ph type="body" idx="1"/>
          </p:nvPr>
        </p:nvSpPr>
        <p:spPr/>
        <p:txBody>
          <a:bodyPr/>
          <a:lstStyle/>
          <a:p>
            <a:r>
              <a:rPr lang="en-IN" b="1" i="0" dirty="0">
                <a:effectLst/>
                <a:latin typeface="Söhne"/>
              </a:rPr>
              <a:t>Waterfall Model</a:t>
            </a:r>
          </a:p>
          <a:p>
            <a:endParaRPr lang="en-IN" dirty="0"/>
          </a:p>
        </p:txBody>
      </p:sp>
      <p:sp>
        <p:nvSpPr>
          <p:cNvPr id="6" name="Content Placeholder 5">
            <a:extLst>
              <a:ext uri="{FF2B5EF4-FFF2-40B4-BE49-F238E27FC236}">
                <a16:creationId xmlns:a16="http://schemas.microsoft.com/office/drawing/2014/main" id="{3EEB627A-A386-6884-20B3-6775F84F6AD3}"/>
              </a:ext>
            </a:extLst>
          </p:cNvPr>
          <p:cNvSpPr>
            <a:spLocks noGrp="1"/>
          </p:cNvSpPr>
          <p:nvPr>
            <p:ph sz="half" idx="2"/>
          </p:nvPr>
        </p:nvSpPr>
        <p:spPr/>
        <p:txBody>
          <a:bodyPr>
            <a:normAutofit fontScale="77500" lnSpcReduction="20000"/>
          </a:bodyPr>
          <a:lstStyle/>
          <a:p>
            <a:pPr algn="l">
              <a:buFont typeface="Arial" panose="020B0604020202020204" pitchFamily="34" charset="0"/>
              <a:buChar char="•"/>
            </a:pPr>
            <a:r>
              <a:rPr lang="en-US" sz="2100" b="1" i="0" dirty="0">
                <a:effectLst/>
                <a:latin typeface="Söhne"/>
              </a:rPr>
              <a:t>Sequential Approach:</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Phases: Requirements, Design, Implementation, Testing, Deployment, Maintenance.</a:t>
            </a:r>
          </a:p>
          <a:p>
            <a:pPr marL="742950" lvl="1" indent="-285750" algn="l">
              <a:buFont typeface="Arial" panose="020B0604020202020204" pitchFamily="34" charset="0"/>
              <a:buChar char="•"/>
            </a:pPr>
            <a:r>
              <a:rPr lang="en-US" sz="2100" b="0" i="0" dirty="0">
                <a:effectLst/>
                <a:latin typeface="Söhne"/>
              </a:rPr>
              <a:t>Linear progression, each phase must be completed before moving to the next.</a:t>
            </a:r>
          </a:p>
          <a:p>
            <a:pPr algn="l">
              <a:buFont typeface="Arial" panose="020B0604020202020204" pitchFamily="34" charset="0"/>
              <a:buChar char="•"/>
            </a:pPr>
            <a:r>
              <a:rPr lang="en-US" sz="2100" b="1" i="0" dirty="0">
                <a:effectLst/>
                <a:latin typeface="Söhne"/>
              </a:rPr>
              <a:t>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Well-defined stages.</a:t>
            </a:r>
          </a:p>
          <a:p>
            <a:pPr marL="742950" lvl="1" indent="-285750" algn="l">
              <a:buFont typeface="Arial" panose="020B0604020202020204" pitchFamily="34" charset="0"/>
              <a:buChar char="•"/>
            </a:pPr>
            <a:r>
              <a:rPr lang="en-US" sz="2100" b="0" i="0" dirty="0">
                <a:effectLst/>
                <a:latin typeface="Söhne"/>
              </a:rPr>
              <a:t>Easy to manage and understand.</a:t>
            </a:r>
          </a:p>
          <a:p>
            <a:pPr algn="l">
              <a:buFont typeface="Arial" panose="020B0604020202020204" pitchFamily="34" charset="0"/>
              <a:buChar char="•"/>
            </a:pPr>
            <a:r>
              <a:rPr lang="en-US" sz="2100" b="1" i="0" dirty="0">
                <a:effectLst/>
                <a:latin typeface="Söhne"/>
              </a:rPr>
              <a:t>Disadvantages: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Limited flexibility.</a:t>
            </a:r>
          </a:p>
          <a:p>
            <a:pPr marL="742950" lvl="1" indent="-285750" algn="l">
              <a:buFont typeface="Arial" panose="020B0604020202020204" pitchFamily="34" charset="0"/>
              <a:buChar char="•"/>
            </a:pPr>
            <a:r>
              <a:rPr lang="en-US" sz="2100" b="0" i="0" dirty="0">
                <a:effectLst/>
                <a:latin typeface="Söhne"/>
              </a:rPr>
              <a:t>Changes difficult to implement after project initiation.</a:t>
            </a:r>
          </a:p>
          <a:p>
            <a:endParaRPr lang="en-IN" dirty="0"/>
          </a:p>
        </p:txBody>
      </p:sp>
      <p:sp>
        <p:nvSpPr>
          <p:cNvPr id="7" name="Text Placeholder 6">
            <a:extLst>
              <a:ext uri="{FF2B5EF4-FFF2-40B4-BE49-F238E27FC236}">
                <a16:creationId xmlns:a16="http://schemas.microsoft.com/office/drawing/2014/main" id="{AE692C5C-51E8-363C-0818-FFFBE6195A38}"/>
              </a:ext>
            </a:extLst>
          </p:cNvPr>
          <p:cNvSpPr>
            <a:spLocks noGrp="1"/>
          </p:cNvSpPr>
          <p:nvPr>
            <p:ph type="body" sz="quarter" idx="3"/>
          </p:nvPr>
        </p:nvSpPr>
        <p:spPr/>
        <p:txBody>
          <a:bodyPr anchor="t"/>
          <a:lstStyle/>
          <a:p>
            <a:r>
              <a:rPr lang="en-IN" b="1" i="0" dirty="0">
                <a:effectLst/>
                <a:latin typeface="Söhne"/>
              </a:rPr>
              <a:t>V Model:</a:t>
            </a:r>
          </a:p>
        </p:txBody>
      </p:sp>
      <p:sp>
        <p:nvSpPr>
          <p:cNvPr id="8" name="Content Placeholder 7">
            <a:extLst>
              <a:ext uri="{FF2B5EF4-FFF2-40B4-BE49-F238E27FC236}">
                <a16:creationId xmlns:a16="http://schemas.microsoft.com/office/drawing/2014/main" id="{F1D4B1A7-48B3-C2AE-58B5-44B21CE3517D}"/>
              </a:ext>
            </a:extLst>
          </p:cNvPr>
          <p:cNvSpPr>
            <a:spLocks noGrp="1"/>
          </p:cNvSpPr>
          <p:nvPr>
            <p:ph sz="quarter" idx="4"/>
          </p:nvPr>
        </p:nvSpPr>
        <p:spPr/>
        <p:txBody>
          <a:bodyPr>
            <a:normAutofit fontScale="77500" lnSpcReduction="20000"/>
          </a:bodyPr>
          <a:lstStyle/>
          <a:p>
            <a:pPr algn="l">
              <a:buFont typeface="Arial" panose="020B0604020202020204" pitchFamily="34" charset="0"/>
              <a:buChar char="•"/>
            </a:pPr>
            <a:r>
              <a:rPr lang="en-US" sz="2300" b="1" i="0" dirty="0">
                <a:effectLst/>
                <a:latin typeface="Söhne"/>
              </a:rPr>
              <a:t>Verification and Validation:</a:t>
            </a:r>
            <a:endParaRPr lang="en-US" sz="2300" b="0" i="0" dirty="0">
              <a:effectLst/>
              <a:latin typeface="Söhne"/>
            </a:endParaRPr>
          </a:p>
          <a:p>
            <a:pPr marL="742950" lvl="1" indent="-285750" algn="l">
              <a:buFont typeface="Arial" panose="020B0604020202020204" pitchFamily="34" charset="0"/>
              <a:buChar char="•"/>
            </a:pPr>
            <a:r>
              <a:rPr lang="en-US" sz="2300" b="0" i="0" dirty="0">
                <a:effectLst/>
                <a:latin typeface="Söhne"/>
              </a:rPr>
              <a:t>Corresponds to each development phase with its testing phase.</a:t>
            </a:r>
          </a:p>
          <a:p>
            <a:pPr marL="742950" lvl="1" indent="-285750" algn="l">
              <a:buFont typeface="Arial" panose="020B0604020202020204" pitchFamily="34" charset="0"/>
              <a:buChar char="•"/>
            </a:pPr>
            <a:r>
              <a:rPr lang="en-US" sz="2300" b="0" i="0" dirty="0">
                <a:effectLst/>
                <a:latin typeface="Söhne"/>
              </a:rPr>
              <a:t>A linear progression like the Waterfall model but emphasizes testing at each stage.</a:t>
            </a:r>
          </a:p>
          <a:p>
            <a:pPr algn="l">
              <a:buFont typeface="Arial" panose="020B0604020202020204" pitchFamily="34" charset="0"/>
              <a:buChar char="•"/>
            </a:pPr>
            <a:r>
              <a:rPr lang="en-US" sz="2300" b="1" i="0" dirty="0">
                <a:effectLst/>
                <a:latin typeface="Söhne"/>
              </a:rPr>
              <a:t>Advantages:</a:t>
            </a:r>
            <a:endParaRPr lang="en-US" sz="2300" b="0" i="0" dirty="0">
              <a:effectLst/>
              <a:latin typeface="Söhne"/>
            </a:endParaRPr>
          </a:p>
          <a:p>
            <a:pPr marL="742950" lvl="1" indent="-285750" algn="l">
              <a:buFont typeface="Arial" panose="020B0604020202020204" pitchFamily="34" charset="0"/>
              <a:buChar char="•"/>
            </a:pPr>
            <a:r>
              <a:rPr lang="en-US" sz="2300" b="0" i="0" dirty="0">
                <a:effectLst/>
                <a:latin typeface="Söhne"/>
              </a:rPr>
              <a:t>Early testing in the development lifecycle.</a:t>
            </a:r>
          </a:p>
          <a:p>
            <a:pPr marL="742950" lvl="1" indent="-285750" algn="l">
              <a:buFont typeface="Arial" panose="020B0604020202020204" pitchFamily="34" charset="0"/>
              <a:buChar char="•"/>
            </a:pPr>
            <a:r>
              <a:rPr lang="en-US" sz="2300" b="0" i="0" dirty="0">
                <a:effectLst/>
                <a:latin typeface="Söhne"/>
              </a:rPr>
              <a:t>Clear mapping between development and testing phases.</a:t>
            </a:r>
          </a:p>
          <a:p>
            <a:pPr algn="l">
              <a:buFont typeface="Arial" panose="020B0604020202020204" pitchFamily="34" charset="0"/>
              <a:buChar char="•"/>
            </a:pPr>
            <a:r>
              <a:rPr lang="en-US" sz="2300" b="1" i="0" dirty="0">
                <a:effectLst/>
                <a:latin typeface="Söhne"/>
              </a:rPr>
              <a:t>Disadvantages:</a:t>
            </a:r>
            <a:endParaRPr lang="en-US" sz="2300" b="0" i="0" dirty="0">
              <a:effectLst/>
              <a:latin typeface="Söhne"/>
            </a:endParaRPr>
          </a:p>
          <a:p>
            <a:pPr marL="742950" lvl="1" indent="-285750" algn="l">
              <a:buFont typeface="Arial" panose="020B0604020202020204" pitchFamily="34" charset="0"/>
              <a:buChar char="•"/>
            </a:pPr>
            <a:r>
              <a:rPr lang="en-US" sz="2300" b="0" i="0" dirty="0">
                <a:effectLst/>
                <a:latin typeface="Söhne"/>
              </a:rPr>
              <a:t>Changes are hard to implement once in the testing phase.</a:t>
            </a:r>
          </a:p>
          <a:p>
            <a:pPr marL="742950" lvl="1" indent="-285750" algn="l">
              <a:buFont typeface="Arial" panose="020B0604020202020204" pitchFamily="34" charset="0"/>
              <a:buChar char="•"/>
            </a:pPr>
            <a:r>
              <a:rPr lang="en-US" sz="2300" b="0" i="0" dirty="0">
                <a:effectLst/>
                <a:latin typeface="Söhne"/>
              </a:rPr>
              <a:t>Less flexibility compared to Agile.</a:t>
            </a:r>
          </a:p>
          <a:p>
            <a:endParaRPr lang="en-IN" dirty="0"/>
          </a:p>
        </p:txBody>
      </p:sp>
    </p:spTree>
    <p:extLst>
      <p:ext uri="{BB962C8B-B14F-4D97-AF65-F5344CB8AC3E}">
        <p14:creationId xmlns:p14="http://schemas.microsoft.com/office/powerpoint/2010/main" val="127651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47F871-93F7-C3F2-4449-DFC192BF2952}"/>
              </a:ext>
            </a:extLst>
          </p:cNvPr>
          <p:cNvSpPr>
            <a:spLocks noGrp="1"/>
          </p:cNvSpPr>
          <p:nvPr>
            <p:ph type="title"/>
          </p:nvPr>
        </p:nvSpPr>
        <p:spPr/>
        <p:txBody>
          <a:bodyPr/>
          <a:lstStyle/>
          <a:p>
            <a:r>
              <a:rPr lang="en-US" dirty="0" err="1"/>
              <a:t>Comparision</a:t>
            </a:r>
            <a:endParaRPr lang="en-IN" dirty="0"/>
          </a:p>
        </p:txBody>
      </p:sp>
      <p:sp>
        <p:nvSpPr>
          <p:cNvPr id="8" name="Text Placeholder 7">
            <a:extLst>
              <a:ext uri="{FF2B5EF4-FFF2-40B4-BE49-F238E27FC236}">
                <a16:creationId xmlns:a16="http://schemas.microsoft.com/office/drawing/2014/main" id="{1E53B137-CDCE-0A28-F1B9-5625F7AC3660}"/>
              </a:ext>
            </a:extLst>
          </p:cNvPr>
          <p:cNvSpPr>
            <a:spLocks noGrp="1"/>
          </p:cNvSpPr>
          <p:nvPr>
            <p:ph type="body" idx="1"/>
          </p:nvPr>
        </p:nvSpPr>
        <p:spPr/>
        <p:txBody>
          <a:bodyPr/>
          <a:lstStyle/>
          <a:p>
            <a:r>
              <a:rPr lang="en-IN" b="1" i="0" dirty="0">
                <a:effectLst/>
                <a:latin typeface="Söhne"/>
              </a:rPr>
              <a:t>Iterative Model</a:t>
            </a:r>
          </a:p>
          <a:p>
            <a:endParaRPr lang="en-IN" dirty="0"/>
          </a:p>
        </p:txBody>
      </p:sp>
      <p:sp>
        <p:nvSpPr>
          <p:cNvPr id="9" name="Content Placeholder 8">
            <a:extLst>
              <a:ext uri="{FF2B5EF4-FFF2-40B4-BE49-F238E27FC236}">
                <a16:creationId xmlns:a16="http://schemas.microsoft.com/office/drawing/2014/main" id="{A617C806-34A3-9133-8E0F-39DDA0B7815D}"/>
              </a:ext>
            </a:extLst>
          </p:cNvPr>
          <p:cNvSpPr>
            <a:spLocks noGrp="1"/>
          </p:cNvSpPr>
          <p:nvPr>
            <p:ph sz="half" idx="2"/>
          </p:nvPr>
        </p:nvSpPr>
        <p:spPr/>
        <p:txBody>
          <a:bodyPr>
            <a:normAutofit fontScale="92500" lnSpcReduction="20000"/>
          </a:bodyPr>
          <a:lstStyle/>
          <a:p>
            <a:pPr algn="l">
              <a:buFont typeface="Arial" panose="020B0604020202020204" pitchFamily="34" charset="0"/>
              <a:buChar char="•"/>
            </a:pPr>
            <a:r>
              <a:rPr lang="en-US" sz="2100" b="1" i="0" dirty="0">
                <a:effectLst/>
                <a:latin typeface="Söhne"/>
              </a:rPr>
              <a:t>Repetitive Cycles: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Development and testing occur in small iterations.</a:t>
            </a:r>
          </a:p>
          <a:p>
            <a:pPr marL="742950" lvl="1" indent="-285750" algn="l">
              <a:buFont typeface="Arial" panose="020B0604020202020204" pitchFamily="34" charset="0"/>
              <a:buChar char="•"/>
            </a:pPr>
            <a:r>
              <a:rPr lang="en-US" sz="2100" b="0" i="0" dirty="0">
                <a:effectLst/>
                <a:latin typeface="Söhne"/>
              </a:rPr>
              <a:t>Each iteration builds upon the previous one.</a:t>
            </a:r>
          </a:p>
          <a:p>
            <a:pPr algn="l">
              <a:buFont typeface="Arial" panose="020B0604020202020204" pitchFamily="34" charset="0"/>
              <a:buChar char="•"/>
            </a:pPr>
            <a:r>
              <a:rPr lang="en-US" sz="2100" b="1" i="0" dirty="0">
                <a:effectLst/>
                <a:latin typeface="Söhne"/>
              </a:rPr>
              <a:t>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Allows for feedback and improvements.</a:t>
            </a:r>
          </a:p>
          <a:p>
            <a:pPr marL="742950" lvl="1" indent="-285750" algn="l">
              <a:buFont typeface="Arial" panose="020B0604020202020204" pitchFamily="34" charset="0"/>
              <a:buChar char="•"/>
            </a:pPr>
            <a:r>
              <a:rPr lang="en-US" sz="2100" b="0" i="0" dirty="0">
                <a:effectLst/>
                <a:latin typeface="Söhne"/>
              </a:rPr>
              <a:t>Accommodates changes during development.</a:t>
            </a:r>
          </a:p>
          <a:p>
            <a:pPr algn="l">
              <a:buFont typeface="Arial" panose="020B0604020202020204" pitchFamily="34" charset="0"/>
              <a:buChar char="•"/>
            </a:pPr>
            <a:r>
              <a:rPr lang="en-US" sz="2100" b="1" i="0" dirty="0">
                <a:effectLst/>
                <a:latin typeface="Söhne"/>
              </a:rPr>
              <a:t>Disadvantages: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May lead to an extended timeline.</a:t>
            </a:r>
          </a:p>
          <a:p>
            <a:pPr marL="742950" lvl="1" indent="-285750" algn="l">
              <a:buFont typeface="Arial" panose="020B0604020202020204" pitchFamily="34" charset="0"/>
              <a:buChar char="•"/>
            </a:pPr>
            <a:r>
              <a:rPr lang="en-US" sz="2100" b="0" i="0" dirty="0">
                <a:effectLst/>
                <a:latin typeface="Söhne"/>
              </a:rPr>
              <a:t>Complex management due to multiple iterations.</a:t>
            </a:r>
          </a:p>
          <a:p>
            <a:endParaRPr lang="en-IN" dirty="0"/>
          </a:p>
        </p:txBody>
      </p:sp>
      <p:sp>
        <p:nvSpPr>
          <p:cNvPr id="10" name="Text Placeholder 9">
            <a:extLst>
              <a:ext uri="{FF2B5EF4-FFF2-40B4-BE49-F238E27FC236}">
                <a16:creationId xmlns:a16="http://schemas.microsoft.com/office/drawing/2014/main" id="{2E35D577-33E7-46E5-3BDA-0FCF3EEA050B}"/>
              </a:ext>
            </a:extLst>
          </p:cNvPr>
          <p:cNvSpPr>
            <a:spLocks noGrp="1"/>
          </p:cNvSpPr>
          <p:nvPr>
            <p:ph type="body" sz="quarter" idx="3"/>
          </p:nvPr>
        </p:nvSpPr>
        <p:spPr/>
        <p:txBody>
          <a:bodyPr/>
          <a:lstStyle/>
          <a:p>
            <a:pPr algn="l"/>
            <a:r>
              <a:rPr lang="en-IN" b="1" i="0" dirty="0">
                <a:effectLst/>
                <a:latin typeface="Söhne"/>
              </a:rPr>
              <a:t>Agile Model</a:t>
            </a:r>
          </a:p>
          <a:p>
            <a:endParaRPr lang="en-IN" dirty="0"/>
          </a:p>
        </p:txBody>
      </p:sp>
      <p:sp>
        <p:nvSpPr>
          <p:cNvPr id="11" name="Content Placeholder 10">
            <a:extLst>
              <a:ext uri="{FF2B5EF4-FFF2-40B4-BE49-F238E27FC236}">
                <a16:creationId xmlns:a16="http://schemas.microsoft.com/office/drawing/2014/main" id="{06FA0298-0503-94C7-B585-67D0B357DAC4}"/>
              </a:ext>
            </a:extLst>
          </p:cNvPr>
          <p:cNvSpPr>
            <a:spLocks noGrp="1"/>
          </p:cNvSpPr>
          <p:nvPr>
            <p:ph sz="quarter" idx="4"/>
          </p:nvPr>
        </p:nvSpPr>
        <p:spPr/>
        <p:txBody>
          <a:bodyPr>
            <a:normAutofit fontScale="92500" lnSpcReduction="20000"/>
          </a:bodyPr>
          <a:lstStyle/>
          <a:p>
            <a:pPr algn="l">
              <a:buFont typeface="Arial" panose="020B0604020202020204" pitchFamily="34" charset="0"/>
              <a:buChar char="•"/>
            </a:pPr>
            <a:r>
              <a:rPr lang="en-US" sz="2100" b="1" i="0" dirty="0">
                <a:effectLst/>
                <a:latin typeface="Söhne"/>
              </a:rPr>
              <a:t>Iterative and Incremental:</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Development and testing occur concurrently in short cycles (sprints).</a:t>
            </a:r>
          </a:p>
          <a:p>
            <a:pPr marL="742950" lvl="1" indent="-285750" algn="l">
              <a:buFont typeface="Arial" panose="020B0604020202020204" pitchFamily="34" charset="0"/>
              <a:buChar char="•"/>
            </a:pPr>
            <a:r>
              <a:rPr lang="en-US" sz="2100" b="0" i="0" dirty="0">
                <a:effectLst/>
                <a:latin typeface="Söhne"/>
              </a:rPr>
              <a:t>Emphasizes adaptability and customer feedback.</a:t>
            </a:r>
          </a:p>
          <a:p>
            <a:pPr algn="l">
              <a:buFont typeface="Arial" panose="020B0604020202020204" pitchFamily="34" charset="0"/>
              <a:buChar char="•"/>
            </a:pPr>
            <a:r>
              <a:rPr lang="en-US" sz="2100" b="1" i="0" dirty="0">
                <a:effectLst/>
                <a:latin typeface="Söhne"/>
              </a:rPr>
              <a:t>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Flexibility to adapt to changes.</a:t>
            </a:r>
          </a:p>
          <a:p>
            <a:pPr marL="742950" lvl="1" indent="-285750" algn="l">
              <a:buFont typeface="Arial" panose="020B0604020202020204" pitchFamily="34" charset="0"/>
              <a:buChar char="•"/>
            </a:pPr>
            <a:r>
              <a:rPr lang="en-US" sz="2100" b="0" i="0" dirty="0">
                <a:effectLst/>
                <a:latin typeface="Söhne"/>
              </a:rPr>
              <a:t>Customer involvement throughout the process.</a:t>
            </a:r>
          </a:p>
          <a:p>
            <a:pPr algn="l">
              <a:buFont typeface="Arial" panose="020B0604020202020204" pitchFamily="34" charset="0"/>
              <a:buChar char="•"/>
            </a:pPr>
            <a:r>
              <a:rPr lang="en-US" sz="2100" b="1" i="0" dirty="0">
                <a:effectLst/>
                <a:latin typeface="Söhne"/>
              </a:rPr>
              <a:t>Disadvantages:</a:t>
            </a:r>
            <a:endParaRPr lang="en-US" sz="2100" b="0" i="0" dirty="0">
              <a:effectLst/>
              <a:latin typeface="Söhne"/>
            </a:endParaRPr>
          </a:p>
          <a:p>
            <a:pPr marL="742950" lvl="1" indent="-285750" algn="l">
              <a:buFont typeface="Arial" panose="020B0604020202020204" pitchFamily="34" charset="0"/>
              <a:buChar char="•"/>
            </a:pPr>
            <a:r>
              <a:rPr lang="en-US" sz="2100" b="0" i="0" dirty="0">
                <a:effectLst/>
                <a:latin typeface="Söhne"/>
              </a:rPr>
              <a:t>Requires active customer involvement.</a:t>
            </a:r>
          </a:p>
          <a:p>
            <a:pPr marL="742950" lvl="1" indent="-285750" algn="l">
              <a:buFont typeface="Arial" panose="020B0604020202020204" pitchFamily="34" charset="0"/>
              <a:buChar char="•"/>
            </a:pPr>
            <a:r>
              <a:rPr lang="en-US" sz="2100" b="0" i="0" dirty="0">
                <a:effectLst/>
                <a:latin typeface="Söhne"/>
              </a:rPr>
              <a:t>May lead to scope creep without proper control.</a:t>
            </a:r>
          </a:p>
          <a:p>
            <a:endParaRPr lang="en-IN" dirty="0"/>
          </a:p>
        </p:txBody>
      </p:sp>
    </p:spTree>
    <p:extLst>
      <p:ext uri="{BB962C8B-B14F-4D97-AF65-F5344CB8AC3E}">
        <p14:creationId xmlns:p14="http://schemas.microsoft.com/office/powerpoint/2010/main" val="336004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380B49-15A7-D132-5A3C-FE51DB891513}"/>
              </a:ext>
            </a:extLst>
          </p:cNvPr>
          <p:cNvSpPr>
            <a:spLocks noGrp="1"/>
          </p:cNvSpPr>
          <p:nvPr>
            <p:ph type="title"/>
          </p:nvPr>
        </p:nvSpPr>
        <p:spPr/>
        <p:txBody>
          <a:bodyPr/>
          <a:lstStyle/>
          <a:p>
            <a:r>
              <a:rPr lang="en-IN" b="1" i="0" dirty="0">
                <a:effectLst/>
                <a:latin typeface="Söhne"/>
              </a:rPr>
              <a:t>Suitability for Ecommerce</a:t>
            </a:r>
            <a:br>
              <a:rPr lang="en-IN" b="1" i="0" dirty="0">
                <a:solidFill>
                  <a:srgbClr val="ECECEC"/>
                </a:solidFill>
                <a:effectLst/>
                <a:latin typeface="Söhne"/>
              </a:rPr>
            </a:br>
            <a:endParaRPr lang="en-IN" dirty="0"/>
          </a:p>
        </p:txBody>
      </p:sp>
      <p:sp>
        <p:nvSpPr>
          <p:cNvPr id="8" name="Content Placeholder 7">
            <a:extLst>
              <a:ext uri="{FF2B5EF4-FFF2-40B4-BE49-F238E27FC236}">
                <a16:creationId xmlns:a16="http://schemas.microsoft.com/office/drawing/2014/main" id="{FDC67D92-AB33-6BE7-E34B-18AC4987BAEA}"/>
              </a:ext>
            </a:extLst>
          </p:cNvPr>
          <p:cNvSpPr>
            <a:spLocks noGrp="1"/>
          </p:cNvSpPr>
          <p:nvPr>
            <p:ph idx="1"/>
          </p:nvPr>
        </p:nvSpPr>
        <p:spPr/>
        <p:txBody>
          <a:bodyPr>
            <a:normAutofit/>
          </a:bodyPr>
          <a:lstStyle/>
          <a:p>
            <a:pPr algn="l"/>
            <a:r>
              <a:rPr lang="en-US" sz="2400" b="0" i="0" dirty="0">
                <a:effectLst/>
                <a:latin typeface="Söhne"/>
              </a:rPr>
              <a:t>For an ecommerce project where requirements may evolve, and customer feedback is crucial, Agile is often a suitable choice. Agile allows for flexibility, quick adaptation to changes, and continuous customer involvement, which is essential in the dynamic environment of ecommerce. It supports iterative development and provides the opportunity to release features incrementally, responding promptly to market demands and user preferences.</a:t>
            </a:r>
          </a:p>
          <a:p>
            <a:pPr algn="l"/>
            <a:r>
              <a:rPr lang="en-US" sz="2400" b="0" i="0" dirty="0">
                <a:effectLst/>
                <a:latin typeface="Söhne"/>
              </a:rPr>
              <a:t>It's important to note that the choice of a testing model depends on various factors, including project size, complexity, team expertise, and client requirements. A hybrid approach may also be considered based on specific project needs.</a:t>
            </a:r>
          </a:p>
          <a:p>
            <a:endParaRPr lang="en-IN" dirty="0"/>
          </a:p>
        </p:txBody>
      </p:sp>
    </p:spTree>
    <p:extLst>
      <p:ext uri="{BB962C8B-B14F-4D97-AF65-F5344CB8AC3E}">
        <p14:creationId xmlns:p14="http://schemas.microsoft.com/office/powerpoint/2010/main" val="3767273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Widescreen</PresentationFormat>
  <Paragraphs>45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Söhne</vt:lpstr>
      <vt:lpstr>Arial</vt:lpstr>
      <vt:lpstr>Calibri</vt:lpstr>
      <vt:lpstr>Calibri Light</vt:lpstr>
      <vt:lpstr>Office Theme</vt:lpstr>
      <vt:lpstr>Comparision</vt:lpstr>
      <vt:lpstr>Comparision</vt:lpstr>
      <vt:lpstr>Suitability for Ecommerce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Comparision</dc:title>
  <dc:creator>manas tripathi</dc:creator>
  <cp:lastModifiedBy>manas tripathi</cp:lastModifiedBy>
  <cp:revision>1</cp:revision>
  <dcterms:created xsi:type="dcterms:W3CDTF">2024-03-07T21:22:46Z</dcterms:created>
  <dcterms:modified xsi:type="dcterms:W3CDTF">2024-03-07T21:23:00Z</dcterms:modified>
</cp:coreProperties>
</file>