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D6ED81-A86A-4370-B6FC-7C0D5EF9C1E6}" type="datetimeFigureOut">
              <a:rPr lang="en-IN" smtClean="0"/>
              <a:t>06-03-2024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22984BE-860D-4E93-B7F5-56071C99B10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115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6ED81-A86A-4370-B6FC-7C0D5EF9C1E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2984BE-860D-4E93-B7F5-56071C99B10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907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6ED81-A86A-4370-B6FC-7C0D5EF9C1E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2984BE-860D-4E93-B7F5-56071C99B10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616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6ED81-A86A-4370-B6FC-7C0D5EF9C1E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2984BE-860D-4E93-B7F5-56071C99B10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231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6ED81-A86A-4370-B6FC-7C0D5EF9C1E6}"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2984BE-860D-4E93-B7F5-56071C99B10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814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D6ED81-A86A-4370-B6FC-7C0D5EF9C1E6}"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2984BE-860D-4E93-B7F5-56071C99B10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109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6ED81-A86A-4370-B6FC-7C0D5EF9C1E6}" type="datetimeFigureOut">
              <a:rPr lang="en-IN" smtClean="0"/>
              <a:t>06-03-2024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2984BE-860D-4E93-B7F5-56071C99B10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680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D6ED81-A86A-4370-B6FC-7C0D5EF9C1E6}" type="datetimeFigureOut">
              <a:rPr lang="en-IN" smtClean="0"/>
              <a:t>06-03-2024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2984BE-860D-4E93-B7F5-56071C99B10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872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6ED81-A86A-4370-B6FC-7C0D5EF9C1E6}" type="datetimeFigureOut">
              <a:rPr lang="en-IN" smtClean="0"/>
              <a:t>06-03-2024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2984BE-860D-4E93-B7F5-56071C99B10E}" type="slidenum">
              <a:rPr lang="en-IN" smtClean="0"/>
              <a:t>‹#›</a:t>
            </a:fld>
            <a:endParaRPr lang="en-IN"/>
          </a:p>
        </p:txBody>
      </p:sp>
    </p:spTree>
    <p:extLst>
      <p:ext uri="{BB962C8B-B14F-4D97-AF65-F5344CB8AC3E}">
        <p14:creationId xmlns:p14="http://schemas.microsoft.com/office/powerpoint/2010/main" val="4218376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D6ED81-A86A-4370-B6FC-7C0D5EF9C1E6}"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2984BE-860D-4E93-B7F5-56071C99B10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000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CD6ED81-A86A-4370-B6FC-7C0D5EF9C1E6}" type="datetimeFigureOut">
              <a:rPr lang="en-IN" smtClean="0"/>
              <a:t>06-03-2024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22984BE-860D-4E93-B7F5-56071C99B10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344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CD6ED81-A86A-4370-B6FC-7C0D5EF9C1E6}" type="datetimeFigureOut">
              <a:rPr lang="en-IN" smtClean="0"/>
              <a:t>06-03-2024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2984BE-860D-4E93-B7F5-56071C99B10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91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E23A-ABC0-248E-C695-D7C1B6C5A96A}"/>
              </a:ext>
            </a:extLst>
          </p:cNvPr>
          <p:cNvSpPr>
            <a:spLocks noGrp="1"/>
          </p:cNvSpPr>
          <p:nvPr>
            <p:ph type="title"/>
          </p:nvPr>
        </p:nvSpPr>
        <p:spPr/>
        <p:txBody>
          <a:bodyPr>
            <a:noAutofit/>
          </a:bodyPr>
          <a:lstStyle/>
          <a:p>
            <a:r>
              <a:rPr lang="en-US" sz="8800" dirty="0"/>
              <a:t>Assignment 2</a:t>
            </a:r>
            <a:endParaRPr lang="en-IN" sz="8800" dirty="0"/>
          </a:p>
        </p:txBody>
      </p:sp>
    </p:spTree>
    <p:extLst>
      <p:ext uri="{BB962C8B-B14F-4D97-AF65-F5344CB8AC3E}">
        <p14:creationId xmlns:p14="http://schemas.microsoft.com/office/powerpoint/2010/main" val="406997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D261C-F1E4-AFEF-F9CC-D560B84D2514}"/>
              </a:ext>
            </a:extLst>
          </p:cNvPr>
          <p:cNvSpPr>
            <a:spLocks noGrp="1"/>
          </p:cNvSpPr>
          <p:nvPr>
            <p:ph type="title"/>
          </p:nvPr>
        </p:nvSpPr>
        <p:spPr/>
        <p:txBody>
          <a:bodyPr/>
          <a:lstStyle/>
          <a:p>
            <a:pPr algn="l"/>
            <a:r>
              <a:rPr lang="en-US" i="0" dirty="0">
                <a:effectLst/>
                <a:latin typeface="Söhne"/>
              </a:rPr>
              <a:t>Introduction to Functional Testing</a:t>
            </a:r>
          </a:p>
        </p:txBody>
      </p:sp>
      <p:sp>
        <p:nvSpPr>
          <p:cNvPr id="5" name="Content Placeholder 4">
            <a:extLst>
              <a:ext uri="{FF2B5EF4-FFF2-40B4-BE49-F238E27FC236}">
                <a16:creationId xmlns:a16="http://schemas.microsoft.com/office/drawing/2014/main" id="{2A04FF94-6D52-FA3E-FD13-BBD285C6567B}"/>
              </a:ext>
            </a:extLst>
          </p:cNvPr>
          <p:cNvSpPr>
            <a:spLocks noGrp="1"/>
          </p:cNvSpPr>
          <p:nvPr>
            <p:ph idx="1"/>
          </p:nvPr>
        </p:nvSpPr>
        <p:spPr/>
        <p:txBody>
          <a:bodyPr/>
          <a:lstStyle/>
          <a:p>
            <a:pPr marL="0" indent="0" algn="l">
              <a:buNone/>
            </a:pPr>
            <a:r>
              <a:rPr lang="en-US" b="1" i="0" dirty="0">
                <a:effectLst/>
                <a:latin typeface="Söhne"/>
              </a:rPr>
              <a:t>What is Functional Testing?</a:t>
            </a:r>
          </a:p>
          <a:p>
            <a:pPr algn="l"/>
            <a:r>
              <a:rPr lang="en-US" b="0" i="0" dirty="0">
                <a:effectLst/>
                <a:latin typeface="Söhne"/>
              </a:rPr>
              <a:t>Functional testing is a type of software testing where the system's functionalities are tested by feeding them input and examining the output. It verifies that the software functions as expected and meets the specified requirements.</a:t>
            </a:r>
          </a:p>
          <a:p>
            <a:r>
              <a:rPr lang="en-US" b="1" i="0" dirty="0">
                <a:effectLst/>
                <a:latin typeface="Söhne"/>
              </a:rPr>
              <a:t>Functional Testing Example: </a:t>
            </a:r>
          </a:p>
          <a:p>
            <a:pPr marL="0" indent="0">
              <a:buNone/>
            </a:pPr>
            <a:r>
              <a:rPr lang="en-US" b="1" dirty="0">
                <a:latin typeface="Söhne"/>
              </a:rPr>
              <a:t>    </a:t>
            </a:r>
            <a:r>
              <a:rPr lang="en-US" i="0" dirty="0">
                <a:effectLst/>
                <a:latin typeface="Söhne"/>
              </a:rPr>
              <a:t>Checkout Process in an E-commerce Website</a:t>
            </a:r>
          </a:p>
          <a:p>
            <a:pPr algn="l"/>
            <a:endParaRPr lang="en-US" b="0" i="0" dirty="0">
              <a:effectLst/>
              <a:latin typeface="Söhne"/>
            </a:endParaRPr>
          </a:p>
          <a:p>
            <a:endParaRPr lang="en-IN" dirty="0"/>
          </a:p>
        </p:txBody>
      </p:sp>
    </p:spTree>
    <p:extLst>
      <p:ext uri="{BB962C8B-B14F-4D97-AF65-F5344CB8AC3E}">
        <p14:creationId xmlns:p14="http://schemas.microsoft.com/office/powerpoint/2010/main" val="65151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B19C-D319-3A60-1F08-6783385083F1}"/>
              </a:ext>
            </a:extLst>
          </p:cNvPr>
          <p:cNvSpPr>
            <a:spLocks noGrp="1"/>
          </p:cNvSpPr>
          <p:nvPr>
            <p:ph type="title"/>
          </p:nvPr>
        </p:nvSpPr>
        <p:spPr/>
        <p:txBody>
          <a:bodyPr/>
          <a:lstStyle/>
          <a:p>
            <a:r>
              <a:rPr lang="en-IN" b="1" i="0" dirty="0">
                <a:effectLst/>
                <a:latin typeface="Söhne"/>
              </a:rPr>
              <a:t>Unit Testing</a:t>
            </a:r>
            <a:endParaRPr lang="en-IN" dirty="0"/>
          </a:p>
        </p:txBody>
      </p:sp>
      <p:sp>
        <p:nvSpPr>
          <p:cNvPr id="3" name="Content Placeholder 2">
            <a:extLst>
              <a:ext uri="{FF2B5EF4-FFF2-40B4-BE49-F238E27FC236}">
                <a16:creationId xmlns:a16="http://schemas.microsoft.com/office/drawing/2014/main" id="{B53584B2-42C7-1A07-0634-C2EFF7C68CFE}"/>
              </a:ext>
            </a:extLst>
          </p:cNvPr>
          <p:cNvSpPr>
            <a:spLocks noGrp="1"/>
          </p:cNvSpPr>
          <p:nvPr>
            <p:ph idx="1"/>
          </p:nvPr>
        </p:nvSpPr>
        <p:spPr/>
        <p:txBody>
          <a:bodyPr>
            <a:normAutofit fontScale="55000" lnSpcReduction="20000"/>
          </a:bodyPr>
          <a:lstStyle/>
          <a:p>
            <a:pPr marL="0" indent="0" algn="l">
              <a:buNone/>
            </a:pPr>
            <a:r>
              <a:rPr lang="en-US" sz="2200" b="1" i="0" dirty="0">
                <a:effectLst/>
                <a:latin typeface="Söhne"/>
              </a:rPr>
              <a:t>Unit Testing</a:t>
            </a:r>
            <a:r>
              <a:rPr lang="en-US" sz="2200" b="0" i="0" dirty="0">
                <a:effectLst/>
                <a:latin typeface="Söhne"/>
              </a:rPr>
              <a:t> is the testing of individual units or components of a software application in isolation. It is done during the development phase of an application.</a:t>
            </a:r>
          </a:p>
          <a:p>
            <a:pPr marL="0" indent="0" algn="l">
              <a:buNone/>
            </a:pPr>
            <a:r>
              <a:rPr lang="en-US" sz="2200" b="1" i="0" dirty="0">
                <a:effectLst/>
                <a:latin typeface="Söhne"/>
              </a:rPr>
              <a:t>Importance</a:t>
            </a:r>
          </a:p>
          <a:p>
            <a:pPr lvl="1"/>
            <a:r>
              <a:rPr lang="en-US" sz="2200" b="0" i="0" dirty="0">
                <a:effectLst/>
                <a:latin typeface="Söhne"/>
              </a:rPr>
              <a:t>Early detection of defects</a:t>
            </a:r>
          </a:p>
          <a:p>
            <a:pPr lvl="1"/>
            <a:r>
              <a:rPr lang="en-US" sz="2200" b="0" i="0" dirty="0">
                <a:effectLst/>
                <a:latin typeface="Söhne"/>
              </a:rPr>
              <a:t>Isolation of issues to specific units</a:t>
            </a:r>
          </a:p>
          <a:p>
            <a:pPr lvl="1"/>
            <a:r>
              <a:rPr lang="en-US" sz="2200" b="0" i="0" dirty="0">
                <a:effectLst/>
                <a:latin typeface="Söhne"/>
              </a:rPr>
              <a:t>Facilitates easier debugging and maintenance</a:t>
            </a:r>
          </a:p>
          <a:p>
            <a:pPr marL="0" indent="0" algn="l">
              <a:buNone/>
            </a:pPr>
            <a:r>
              <a:rPr lang="en-US" sz="2200" b="1" i="0" dirty="0">
                <a:effectLst/>
                <a:latin typeface="Söhne"/>
              </a:rPr>
              <a:t>Examples</a:t>
            </a:r>
          </a:p>
          <a:p>
            <a:pPr lvl="1">
              <a:buFont typeface="+mj-lt"/>
              <a:buAutoNum type="arabicPeriod"/>
            </a:pPr>
            <a:r>
              <a:rPr lang="en-US" sz="2200" b="1" i="0" dirty="0">
                <a:effectLst/>
                <a:latin typeface="Söhne"/>
              </a:rPr>
              <a:t>Calculator Application:</a:t>
            </a:r>
            <a:endParaRPr lang="en-US" sz="2200" b="0" i="0" dirty="0">
              <a:effectLst/>
              <a:latin typeface="Söhne"/>
            </a:endParaRPr>
          </a:p>
          <a:p>
            <a:pPr marL="1200150" lvl="2" indent="-285750">
              <a:buFont typeface="+mj-lt"/>
              <a:buAutoNum type="arabicPeriod"/>
            </a:pPr>
            <a:r>
              <a:rPr lang="en-US" sz="2200" b="0" i="0" dirty="0">
                <a:effectLst/>
                <a:latin typeface="Söhne"/>
              </a:rPr>
              <a:t>Test the addition function with various inputs.</a:t>
            </a:r>
          </a:p>
          <a:p>
            <a:pPr marL="1200150" lvl="2" indent="-285750">
              <a:buFont typeface="+mj-lt"/>
              <a:buAutoNum type="arabicPeriod"/>
            </a:pPr>
            <a:r>
              <a:rPr lang="en-US" sz="2200" b="0" i="0" dirty="0">
                <a:effectLst/>
                <a:latin typeface="Söhne"/>
              </a:rPr>
              <a:t>Verify the subtraction functionality.</a:t>
            </a:r>
          </a:p>
          <a:p>
            <a:pPr lvl="1">
              <a:buFont typeface="+mj-lt"/>
              <a:buAutoNum type="arabicPeriod"/>
            </a:pPr>
            <a:r>
              <a:rPr lang="en-US" sz="2200" b="1" i="0" dirty="0">
                <a:effectLst/>
                <a:latin typeface="Söhne"/>
              </a:rPr>
              <a:t>Login Module:</a:t>
            </a:r>
            <a:endParaRPr lang="en-US" sz="2200" b="0" i="0" dirty="0">
              <a:effectLst/>
              <a:latin typeface="Söhne"/>
            </a:endParaRPr>
          </a:p>
          <a:p>
            <a:pPr marL="1200150" lvl="2" indent="-285750">
              <a:buFont typeface="+mj-lt"/>
              <a:buAutoNum type="arabicPeriod"/>
            </a:pPr>
            <a:r>
              <a:rPr lang="en-US" sz="2200" b="0" i="0" dirty="0">
                <a:effectLst/>
                <a:latin typeface="Söhne"/>
              </a:rPr>
              <a:t>Validate user authentication.</a:t>
            </a:r>
          </a:p>
          <a:p>
            <a:pPr marL="1200150" lvl="2" indent="-285750">
              <a:buFont typeface="+mj-lt"/>
              <a:buAutoNum type="arabicPeriod"/>
            </a:pPr>
            <a:r>
              <a:rPr lang="en-US" sz="2200" b="0" i="0" dirty="0">
                <a:effectLst/>
                <a:latin typeface="Söhne"/>
              </a:rPr>
              <a:t>Test password reset functionality.</a:t>
            </a:r>
          </a:p>
          <a:p>
            <a:endParaRPr lang="en-IN" dirty="0"/>
          </a:p>
        </p:txBody>
      </p:sp>
    </p:spTree>
    <p:extLst>
      <p:ext uri="{BB962C8B-B14F-4D97-AF65-F5344CB8AC3E}">
        <p14:creationId xmlns:p14="http://schemas.microsoft.com/office/powerpoint/2010/main" val="54089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DC8F-3620-7A3E-5B9D-DBF4C20C2F3C}"/>
              </a:ext>
            </a:extLst>
          </p:cNvPr>
          <p:cNvSpPr>
            <a:spLocks noGrp="1"/>
          </p:cNvSpPr>
          <p:nvPr>
            <p:ph type="title"/>
          </p:nvPr>
        </p:nvSpPr>
        <p:spPr/>
        <p:txBody>
          <a:bodyPr/>
          <a:lstStyle/>
          <a:p>
            <a:r>
              <a:rPr lang="en-IN" b="1" i="0" dirty="0">
                <a:effectLst/>
                <a:latin typeface="Söhne"/>
              </a:rPr>
              <a:t>Integration Testing</a:t>
            </a:r>
            <a:br>
              <a:rPr lang="en-IN" b="1"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C98578CC-EB99-6F0E-0851-A11F5DD7B00E}"/>
              </a:ext>
            </a:extLst>
          </p:cNvPr>
          <p:cNvSpPr>
            <a:spLocks noGrp="1"/>
          </p:cNvSpPr>
          <p:nvPr>
            <p:ph idx="1"/>
          </p:nvPr>
        </p:nvSpPr>
        <p:spPr/>
        <p:txBody>
          <a:bodyPr>
            <a:normAutofit fontScale="77500" lnSpcReduction="20000"/>
          </a:bodyPr>
          <a:lstStyle/>
          <a:p>
            <a:pPr marL="0" indent="0" algn="l">
              <a:buNone/>
            </a:pPr>
            <a:r>
              <a:rPr lang="en-US" b="1" i="0" dirty="0">
                <a:effectLst/>
                <a:latin typeface="Söhne"/>
              </a:rPr>
              <a:t>Integration Testing</a:t>
            </a:r>
            <a:r>
              <a:rPr lang="en-US" b="0" i="0" dirty="0">
                <a:effectLst/>
                <a:latin typeface="Söhne"/>
              </a:rPr>
              <a:t> is the testing of combined components to verify the interaction between them. It focuses on detecting errors in the interfaces and interactions between integrated components.</a:t>
            </a:r>
          </a:p>
          <a:p>
            <a:pPr marL="0" indent="0" algn="l">
              <a:buNone/>
            </a:pPr>
            <a:r>
              <a:rPr lang="en-US" b="1" i="0" dirty="0">
                <a:effectLst/>
                <a:latin typeface="Söhne"/>
              </a:rPr>
              <a:t>Importance</a:t>
            </a:r>
          </a:p>
          <a:p>
            <a:pPr lvl="1"/>
            <a:r>
              <a:rPr lang="en-US" b="0" i="0" dirty="0">
                <a:effectLst/>
                <a:latin typeface="Söhne"/>
              </a:rPr>
              <a:t>Ensures proper communication and data flow between units.</a:t>
            </a:r>
          </a:p>
          <a:p>
            <a:pPr lvl="1"/>
            <a:r>
              <a:rPr lang="en-US" b="0" i="0" dirty="0">
                <a:effectLst/>
                <a:latin typeface="Söhne"/>
              </a:rPr>
              <a:t>Identifies integration issues early in the development process.</a:t>
            </a:r>
          </a:p>
          <a:p>
            <a:pPr marL="0" indent="0" algn="l">
              <a:buNone/>
            </a:pPr>
            <a:r>
              <a:rPr lang="en-US" b="1" i="0" dirty="0">
                <a:effectLst/>
                <a:latin typeface="Söhne"/>
              </a:rPr>
              <a:t>Examples</a:t>
            </a:r>
          </a:p>
          <a:p>
            <a:pPr lvl="1">
              <a:buFont typeface="+mj-lt"/>
              <a:buAutoNum type="arabicPeriod"/>
            </a:pPr>
            <a:r>
              <a:rPr lang="en-US" b="1" i="0" dirty="0">
                <a:effectLst/>
                <a:latin typeface="Söhne"/>
              </a:rPr>
              <a:t>E-commerce System:</a:t>
            </a:r>
            <a:endParaRPr lang="en-US" b="0" i="0" dirty="0">
              <a:effectLst/>
              <a:latin typeface="Söhne"/>
            </a:endParaRPr>
          </a:p>
          <a:p>
            <a:pPr marL="1200150" lvl="2" indent="-285750">
              <a:buFont typeface="+mj-lt"/>
              <a:buAutoNum type="arabicPeriod"/>
            </a:pPr>
            <a:r>
              <a:rPr lang="en-US" b="0" i="0" dirty="0">
                <a:effectLst/>
                <a:latin typeface="Söhne"/>
              </a:rPr>
              <a:t>Test the flow from product selection to checkout.</a:t>
            </a:r>
          </a:p>
          <a:p>
            <a:pPr marL="1200150" lvl="2" indent="-285750">
              <a:buFont typeface="+mj-lt"/>
              <a:buAutoNum type="arabicPeriod"/>
            </a:pPr>
            <a:r>
              <a:rPr lang="en-US" b="0" i="0" dirty="0">
                <a:effectLst/>
                <a:latin typeface="Söhne"/>
              </a:rPr>
              <a:t>Verify data consistency in the database after order placement.</a:t>
            </a:r>
          </a:p>
          <a:p>
            <a:pPr lvl="1">
              <a:buFont typeface="+mj-lt"/>
              <a:buAutoNum type="arabicPeriod"/>
            </a:pPr>
            <a:r>
              <a:rPr lang="en-US" b="1" i="0" dirty="0">
                <a:effectLst/>
                <a:latin typeface="Söhne"/>
              </a:rPr>
              <a:t>Payment Gateway Integration:</a:t>
            </a:r>
            <a:endParaRPr lang="en-US" b="0" i="0" dirty="0">
              <a:effectLst/>
              <a:latin typeface="Söhne"/>
            </a:endParaRPr>
          </a:p>
          <a:p>
            <a:pPr marL="1200150" lvl="2" indent="-285750">
              <a:buFont typeface="+mj-lt"/>
              <a:buAutoNum type="arabicPeriod"/>
            </a:pPr>
            <a:r>
              <a:rPr lang="en-US" b="0" i="0" dirty="0">
                <a:effectLst/>
                <a:latin typeface="Söhne"/>
              </a:rPr>
              <a:t>Test the integration between the application and the payment gateway.</a:t>
            </a:r>
          </a:p>
          <a:p>
            <a:pPr marL="1200150" lvl="2" indent="-285750">
              <a:buFont typeface="+mj-lt"/>
              <a:buAutoNum type="arabicPeriod"/>
            </a:pPr>
            <a:r>
              <a:rPr lang="en-US" b="0" i="0" dirty="0">
                <a:effectLst/>
                <a:latin typeface="Söhne"/>
              </a:rPr>
              <a:t>Validate the handling of successful and failed transactions.</a:t>
            </a:r>
          </a:p>
          <a:p>
            <a:endParaRPr lang="en-IN" dirty="0"/>
          </a:p>
        </p:txBody>
      </p:sp>
    </p:spTree>
    <p:extLst>
      <p:ext uri="{BB962C8B-B14F-4D97-AF65-F5344CB8AC3E}">
        <p14:creationId xmlns:p14="http://schemas.microsoft.com/office/powerpoint/2010/main" val="5047236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TotalTime>
  <Words>232</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Söhne</vt:lpstr>
      <vt:lpstr>Arial</vt:lpstr>
      <vt:lpstr>Gill Sans MT</vt:lpstr>
      <vt:lpstr>Gallery</vt:lpstr>
      <vt:lpstr>Assignment 2</vt:lpstr>
      <vt:lpstr>Introduction to Functional Testing</vt:lpstr>
      <vt:lpstr>Unit Testing</vt:lpstr>
      <vt:lpstr>Integration Testing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manas tripathi</dc:creator>
  <cp:lastModifiedBy>manas tripathi</cp:lastModifiedBy>
  <cp:revision>1</cp:revision>
  <dcterms:created xsi:type="dcterms:W3CDTF">2024-03-06T18:14:26Z</dcterms:created>
  <dcterms:modified xsi:type="dcterms:W3CDTF">2024-03-06T18:17:39Z</dcterms:modified>
</cp:coreProperties>
</file>