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8" r:id="rId4"/>
    <p:sldId id="259" r:id="rId5"/>
    <p:sldId id="260" r:id="rId6"/>
    <p:sldId id="261" r:id="rId7"/>
    <p:sldId id="272" r:id="rId8"/>
    <p:sldId id="262" r:id="rId9"/>
    <p:sldId id="263" r:id="rId10"/>
    <p:sldId id="264" r:id="rId11"/>
    <p:sldId id="265" r:id="rId12"/>
    <p:sldId id="270" r:id="rId13"/>
    <p:sldId id="271" r:id="rId14"/>
    <p:sldId id="266" r:id="rId15"/>
    <p:sldId id="267" r:id="rId16"/>
    <p:sldId id="273"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1C888FA-9CA5-48E7-86F9-D7564C1DFA4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61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E653E8-D6C1-4288-99AB-4273A2A5C957}"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888FA-9CA5-48E7-86F9-D7564C1DFA42}" type="slidenum">
              <a:rPr lang="en-IN" smtClean="0"/>
              <a:t>‹#›</a:t>
            </a:fld>
            <a:endParaRPr lang="en-IN"/>
          </a:p>
        </p:txBody>
      </p:sp>
    </p:spTree>
    <p:extLst>
      <p:ext uri="{BB962C8B-B14F-4D97-AF65-F5344CB8AC3E}">
        <p14:creationId xmlns:p14="http://schemas.microsoft.com/office/powerpoint/2010/main" val="41644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03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391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spTree>
    <p:extLst>
      <p:ext uri="{BB962C8B-B14F-4D97-AF65-F5344CB8AC3E}">
        <p14:creationId xmlns:p14="http://schemas.microsoft.com/office/powerpoint/2010/main" val="510295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874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9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63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5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spTree>
    <p:extLst>
      <p:ext uri="{BB962C8B-B14F-4D97-AF65-F5344CB8AC3E}">
        <p14:creationId xmlns:p14="http://schemas.microsoft.com/office/powerpoint/2010/main" val="366331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653E8-D6C1-4288-99AB-4273A2A5C957}"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888FA-9CA5-48E7-86F9-D7564C1DFA4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95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653E8-D6C1-4288-99AB-4273A2A5C957}"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888FA-9CA5-48E7-86F9-D7564C1DFA42}" type="slidenum">
              <a:rPr lang="en-IN" smtClean="0"/>
              <a:t>‹#›</a:t>
            </a:fld>
            <a:endParaRPr lang="en-IN"/>
          </a:p>
        </p:txBody>
      </p:sp>
    </p:spTree>
    <p:extLst>
      <p:ext uri="{BB962C8B-B14F-4D97-AF65-F5344CB8AC3E}">
        <p14:creationId xmlns:p14="http://schemas.microsoft.com/office/powerpoint/2010/main" val="292878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653E8-D6C1-4288-99AB-4273A2A5C957}" type="datetimeFigureOut">
              <a:rPr lang="en-IN" smtClean="0"/>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C888FA-9CA5-48E7-86F9-D7564C1DFA4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67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653E8-D6C1-4288-99AB-4273A2A5C957}"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C888FA-9CA5-48E7-86F9-D7564C1DFA4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42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653E8-D6C1-4288-99AB-4273A2A5C957}" type="datetimeFigureOut">
              <a:rPr lang="en-IN" smtClean="0"/>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C888FA-9CA5-48E7-86F9-D7564C1DFA42}" type="slidenum">
              <a:rPr lang="en-IN" smtClean="0"/>
              <a:t>‹#›</a:t>
            </a:fld>
            <a:endParaRPr lang="en-IN"/>
          </a:p>
        </p:txBody>
      </p:sp>
    </p:spTree>
    <p:extLst>
      <p:ext uri="{BB962C8B-B14F-4D97-AF65-F5344CB8AC3E}">
        <p14:creationId xmlns:p14="http://schemas.microsoft.com/office/powerpoint/2010/main" val="126593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E653E8-D6C1-4288-99AB-4273A2A5C957}"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888FA-9CA5-48E7-86F9-D7564C1DFA4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08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E653E8-D6C1-4288-99AB-4273A2A5C957}"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888FA-9CA5-48E7-86F9-D7564C1DFA42}" type="slidenum">
              <a:rPr lang="en-IN" smtClean="0"/>
              <a:t>‹#›</a:t>
            </a:fld>
            <a:endParaRPr lang="en-IN"/>
          </a:p>
        </p:txBody>
      </p:sp>
    </p:spTree>
    <p:extLst>
      <p:ext uri="{BB962C8B-B14F-4D97-AF65-F5344CB8AC3E}">
        <p14:creationId xmlns:p14="http://schemas.microsoft.com/office/powerpoint/2010/main" val="21083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E653E8-D6C1-4288-99AB-4273A2A5C957}" type="datetimeFigureOut">
              <a:rPr lang="en-IN" smtClean="0"/>
              <a:t>31-01-2023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C888FA-9CA5-48E7-86F9-D7564C1DFA42}" type="slidenum">
              <a:rPr lang="en-IN" smtClean="0"/>
              <a:t>‹#›</a:t>
            </a:fld>
            <a:endParaRPr lang="en-IN"/>
          </a:p>
        </p:txBody>
      </p:sp>
    </p:spTree>
    <p:extLst>
      <p:ext uri="{BB962C8B-B14F-4D97-AF65-F5344CB8AC3E}">
        <p14:creationId xmlns:p14="http://schemas.microsoft.com/office/powerpoint/2010/main" val="37222054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2D3D-28B8-FAAD-E8E9-F1F64DFF839A}"/>
              </a:ext>
            </a:extLst>
          </p:cNvPr>
          <p:cNvSpPr>
            <a:spLocks noGrp="1"/>
          </p:cNvSpPr>
          <p:nvPr>
            <p:ph type="ctrTitle"/>
          </p:nvPr>
        </p:nvSpPr>
        <p:spPr>
          <a:xfrm>
            <a:off x="4105835" y="1829696"/>
            <a:ext cx="4845438" cy="1817729"/>
          </a:xfrm>
        </p:spPr>
        <p:txBody>
          <a:bodyPr>
            <a:normAutofit/>
          </a:bodyPr>
          <a:lstStyle/>
          <a:p>
            <a:r>
              <a:rPr lang="en-IN" dirty="0"/>
              <a:t>AQUA TRASH</a:t>
            </a:r>
            <a:br>
              <a:rPr lang="en-IN" dirty="0"/>
            </a:br>
            <a:r>
              <a:rPr lang="en-IN" dirty="0"/>
              <a:t>COLLECTOR</a:t>
            </a:r>
          </a:p>
        </p:txBody>
      </p:sp>
    </p:spTree>
    <p:extLst>
      <p:ext uri="{BB962C8B-B14F-4D97-AF65-F5344CB8AC3E}">
        <p14:creationId xmlns:p14="http://schemas.microsoft.com/office/powerpoint/2010/main" val="189887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B09F-34FB-ABBB-A89D-B91BB56427AC}"/>
              </a:ext>
            </a:extLst>
          </p:cNvPr>
          <p:cNvSpPr>
            <a:spLocks noGrp="1"/>
          </p:cNvSpPr>
          <p:nvPr>
            <p:ph type="title"/>
          </p:nvPr>
        </p:nvSpPr>
        <p:spPr>
          <a:xfrm>
            <a:off x="1483661" y="587685"/>
            <a:ext cx="9601196" cy="1303867"/>
          </a:xfrm>
        </p:spPr>
        <p:txBody>
          <a:bodyPr/>
          <a:lstStyle/>
          <a:p>
            <a:r>
              <a:rPr lang="en-IN" dirty="0">
                <a:solidFill>
                  <a:srgbClr val="C00000"/>
                </a:solidFill>
              </a:rPr>
              <a:t>PROPOSED SOLUTION</a:t>
            </a:r>
          </a:p>
        </p:txBody>
      </p:sp>
      <p:sp>
        <p:nvSpPr>
          <p:cNvPr id="3" name="Content Placeholder 2">
            <a:extLst>
              <a:ext uri="{FF2B5EF4-FFF2-40B4-BE49-F238E27FC236}">
                <a16:creationId xmlns:a16="http://schemas.microsoft.com/office/drawing/2014/main" id="{C321C2DD-53B9-831D-F7B4-EC0EB74E7133}"/>
              </a:ext>
            </a:extLst>
          </p:cNvPr>
          <p:cNvSpPr>
            <a:spLocks noGrp="1"/>
          </p:cNvSpPr>
          <p:nvPr>
            <p:ph idx="1"/>
          </p:nvPr>
        </p:nvSpPr>
        <p:spPr>
          <a:xfrm>
            <a:off x="986118" y="1667435"/>
            <a:ext cx="9910479" cy="4500283"/>
          </a:xfrm>
        </p:spPr>
        <p:txBody>
          <a:bodyPr>
            <a:normAutofit fontScale="92500" lnSpcReduction="10000"/>
          </a:bodyPr>
          <a:lstStyle/>
          <a:p>
            <a:r>
              <a:rPr lang="en-IN" sz="1900" dirty="0"/>
              <a:t>We had come up with a solution which is used for removing the wastages from the rivers and lakes.</a:t>
            </a:r>
          </a:p>
          <a:p>
            <a:r>
              <a:rPr lang="en-IN" sz="1900" dirty="0"/>
              <a:t>It is called as the Aqua cleaning machine in order to over come the drawbacks of the existing solutions.</a:t>
            </a:r>
          </a:p>
          <a:p>
            <a:r>
              <a:rPr lang="en-IN" sz="1900" dirty="0"/>
              <a:t>We are using solar panel to work machine for the long time.</a:t>
            </a:r>
          </a:p>
          <a:p>
            <a:r>
              <a:rPr lang="en-IN" sz="1900" dirty="0"/>
              <a:t>In order to over come existing solution draw back that is not portable we are making our project which can be portable.</a:t>
            </a:r>
          </a:p>
          <a:p>
            <a:r>
              <a:rPr lang="en-IN" sz="1900" dirty="0"/>
              <a:t>We are using conveyer belt instead of using the mesh like structure to remove the waste materials on the water.</a:t>
            </a:r>
          </a:p>
          <a:p>
            <a:r>
              <a:rPr lang="en-IN" sz="1900" dirty="0"/>
              <a:t>We can implement this project with the help of mobile app which is interconnected with the help of the Bluetooth module and the conveyor belt.</a:t>
            </a:r>
          </a:p>
          <a:p>
            <a:r>
              <a:rPr lang="en-IN" sz="1900" dirty="0"/>
              <a:t>4 motors has been used two are at the wheels for moving and two are at the conveyor.</a:t>
            </a:r>
          </a:p>
          <a:p>
            <a:r>
              <a:rPr lang="en-IN" sz="1900" dirty="0"/>
              <a:t>PVC pipes are used so that it will float on the water.</a:t>
            </a:r>
          </a:p>
          <a:p>
            <a:r>
              <a:rPr lang="en-IN" sz="1900" dirty="0"/>
              <a:t>PVC pipes are also used at the conveyor belt to collect the waste materials.</a:t>
            </a:r>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3417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C38A-5B0C-EDC6-96FF-2DAD5FC11B05}"/>
              </a:ext>
            </a:extLst>
          </p:cNvPr>
          <p:cNvSpPr>
            <a:spLocks noGrp="1"/>
          </p:cNvSpPr>
          <p:nvPr>
            <p:ph type="title"/>
          </p:nvPr>
        </p:nvSpPr>
        <p:spPr>
          <a:xfrm>
            <a:off x="1295401" y="677332"/>
            <a:ext cx="9601196" cy="1303867"/>
          </a:xfrm>
        </p:spPr>
        <p:txBody>
          <a:bodyPr/>
          <a:lstStyle/>
          <a:p>
            <a:pPr algn="l"/>
            <a:r>
              <a:rPr lang="en-IN" dirty="0">
                <a:solidFill>
                  <a:srgbClr val="002060"/>
                </a:solidFill>
              </a:rPr>
              <a:t>COMPONENTS REQUIRED:</a:t>
            </a:r>
          </a:p>
        </p:txBody>
      </p:sp>
      <p:sp>
        <p:nvSpPr>
          <p:cNvPr id="3" name="Content Placeholder 2">
            <a:extLst>
              <a:ext uri="{FF2B5EF4-FFF2-40B4-BE49-F238E27FC236}">
                <a16:creationId xmlns:a16="http://schemas.microsoft.com/office/drawing/2014/main" id="{07ACBF37-C340-6924-B43B-890E8CF7A6DA}"/>
              </a:ext>
            </a:extLst>
          </p:cNvPr>
          <p:cNvSpPr>
            <a:spLocks noGrp="1"/>
          </p:cNvSpPr>
          <p:nvPr>
            <p:ph idx="1"/>
          </p:nvPr>
        </p:nvSpPr>
        <p:spPr>
          <a:xfrm>
            <a:off x="1295401" y="1622612"/>
            <a:ext cx="9601196" cy="5235388"/>
          </a:xfrm>
        </p:spPr>
        <p:txBody>
          <a:bodyPr>
            <a:normAutofit fontScale="25000" lnSpcReduction="20000"/>
          </a:bodyPr>
          <a:lstStyle/>
          <a:p>
            <a:pPr marL="0" indent="0">
              <a:buNone/>
            </a:pPr>
            <a:r>
              <a:rPr lang="en-IN" sz="6400" dirty="0"/>
              <a:t>Bo motors (4)</a:t>
            </a:r>
          </a:p>
          <a:p>
            <a:pPr marL="0" indent="0">
              <a:buNone/>
            </a:pPr>
            <a:r>
              <a:rPr lang="en-IN" sz="6400" dirty="0"/>
              <a:t>Conveyor belt</a:t>
            </a:r>
          </a:p>
          <a:p>
            <a:pPr marL="0" indent="0">
              <a:buNone/>
            </a:pPr>
            <a:r>
              <a:rPr lang="en-IN" sz="6400" dirty="0"/>
              <a:t>Foam sheets</a:t>
            </a:r>
          </a:p>
          <a:p>
            <a:pPr marL="0" indent="0">
              <a:buNone/>
            </a:pPr>
            <a:r>
              <a:rPr lang="en-IN" sz="6400" dirty="0"/>
              <a:t>Arduino Uno</a:t>
            </a:r>
          </a:p>
          <a:p>
            <a:pPr marL="0" indent="0">
              <a:buNone/>
            </a:pPr>
            <a:r>
              <a:rPr lang="en-IN" sz="6400" dirty="0"/>
              <a:t>Jumper wires</a:t>
            </a:r>
          </a:p>
          <a:p>
            <a:pPr marL="0" indent="0">
              <a:buNone/>
            </a:pPr>
            <a:r>
              <a:rPr lang="en-IN" sz="6400" dirty="0"/>
              <a:t>Collecting box</a:t>
            </a:r>
          </a:p>
          <a:p>
            <a:pPr marL="0" indent="0">
              <a:buNone/>
            </a:pPr>
            <a:r>
              <a:rPr lang="en-IN" sz="6400" dirty="0"/>
              <a:t>PVC pipes</a:t>
            </a:r>
          </a:p>
          <a:p>
            <a:pPr marL="0" indent="0">
              <a:buNone/>
            </a:pPr>
            <a:r>
              <a:rPr lang="en-IN" sz="6400" dirty="0"/>
              <a:t>L298N Motor drive</a:t>
            </a:r>
          </a:p>
          <a:p>
            <a:pPr marL="0" indent="0">
              <a:buNone/>
            </a:pPr>
            <a:r>
              <a:rPr lang="en-IN" sz="6400" dirty="0"/>
              <a:t>Bluetooth module</a:t>
            </a:r>
          </a:p>
          <a:p>
            <a:pPr marL="0" indent="0">
              <a:buNone/>
            </a:pPr>
            <a:r>
              <a:rPr lang="en-IN" sz="6400" dirty="0"/>
              <a:t>Wheels</a:t>
            </a:r>
          </a:p>
          <a:p>
            <a:pPr marL="0" indent="0">
              <a:buNone/>
            </a:pPr>
            <a:r>
              <a:rPr lang="en-IN" sz="6400" dirty="0"/>
              <a:t>Mobile app</a:t>
            </a:r>
          </a:p>
          <a:p>
            <a:pPr marL="0" indent="0">
              <a:buNone/>
            </a:pPr>
            <a:r>
              <a:rPr lang="en-IN" sz="6400" dirty="0"/>
              <a:t>Switch</a:t>
            </a:r>
          </a:p>
          <a:p>
            <a:pPr marL="0" indent="0">
              <a:buNone/>
            </a:pPr>
            <a:r>
              <a:rPr lang="en-IN" sz="6400" dirty="0"/>
              <a:t>Solar panel(1.3W)</a:t>
            </a:r>
          </a:p>
          <a:p>
            <a:pPr marL="0" indent="0">
              <a:buNone/>
            </a:pPr>
            <a:r>
              <a:rPr lang="en-IN" sz="6400" dirty="0"/>
              <a:t>3000mAh batteries</a:t>
            </a:r>
          </a:p>
          <a:p>
            <a:pPr marL="0" indent="0">
              <a:buNone/>
            </a:pPr>
            <a:r>
              <a:rPr lang="en-IN" sz="6400" dirty="0"/>
              <a:t>Cycle Tyre</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24093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6FBC-678F-809B-602C-78E79C58B125}"/>
              </a:ext>
            </a:extLst>
          </p:cNvPr>
          <p:cNvSpPr>
            <a:spLocks noGrp="1"/>
          </p:cNvSpPr>
          <p:nvPr>
            <p:ph type="title"/>
          </p:nvPr>
        </p:nvSpPr>
        <p:spPr>
          <a:xfrm>
            <a:off x="1295402" y="480108"/>
            <a:ext cx="9601196" cy="1303867"/>
          </a:xfrm>
        </p:spPr>
        <p:txBody>
          <a:bodyPr/>
          <a:lstStyle/>
          <a:p>
            <a:r>
              <a:rPr lang="en-IN" dirty="0">
                <a:solidFill>
                  <a:srgbClr val="002060"/>
                </a:solidFill>
              </a:rPr>
              <a:t>BLOCK DIAGRAM</a:t>
            </a:r>
          </a:p>
        </p:txBody>
      </p:sp>
      <p:pic>
        <p:nvPicPr>
          <p:cNvPr id="7" name="Content Placeholder 6">
            <a:extLst>
              <a:ext uri="{FF2B5EF4-FFF2-40B4-BE49-F238E27FC236}">
                <a16:creationId xmlns:a16="http://schemas.microsoft.com/office/drawing/2014/main" id="{78CE1CCE-EA56-D7C1-5405-56B35DD45B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941" y="1434353"/>
            <a:ext cx="8289141" cy="4717740"/>
          </a:xfrm>
        </p:spPr>
      </p:pic>
    </p:spTree>
    <p:extLst>
      <p:ext uri="{BB962C8B-B14F-4D97-AF65-F5344CB8AC3E}">
        <p14:creationId xmlns:p14="http://schemas.microsoft.com/office/powerpoint/2010/main" val="366597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CDF5-89CC-7B93-25A1-A30581AB7F9E}"/>
              </a:ext>
            </a:extLst>
          </p:cNvPr>
          <p:cNvSpPr>
            <a:spLocks noGrp="1"/>
          </p:cNvSpPr>
          <p:nvPr>
            <p:ph type="title"/>
          </p:nvPr>
        </p:nvSpPr>
        <p:spPr/>
        <p:txBody>
          <a:bodyPr/>
          <a:lstStyle/>
          <a:p>
            <a:r>
              <a:rPr lang="en-IN" dirty="0">
                <a:solidFill>
                  <a:schemeClr val="tx1"/>
                </a:solidFill>
              </a:rPr>
              <a:t>CIRCUIT</a:t>
            </a:r>
            <a:r>
              <a:rPr lang="en-IN" dirty="0"/>
              <a:t> </a:t>
            </a:r>
            <a:r>
              <a:rPr lang="en-IN" dirty="0">
                <a:solidFill>
                  <a:schemeClr val="tx1"/>
                </a:solidFill>
              </a:rPr>
              <a:t>DIAGRAM</a:t>
            </a:r>
          </a:p>
        </p:txBody>
      </p:sp>
      <p:pic>
        <p:nvPicPr>
          <p:cNvPr id="5" name="Content Placeholder 4">
            <a:extLst>
              <a:ext uri="{FF2B5EF4-FFF2-40B4-BE49-F238E27FC236}">
                <a16:creationId xmlns:a16="http://schemas.microsoft.com/office/drawing/2014/main" id="{25C715CA-A510-B6B8-7273-461E2FEF45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32676" y="2070445"/>
            <a:ext cx="6900332" cy="3774047"/>
          </a:xfrm>
        </p:spPr>
      </p:pic>
    </p:spTree>
    <p:extLst>
      <p:ext uri="{BB962C8B-B14F-4D97-AF65-F5344CB8AC3E}">
        <p14:creationId xmlns:p14="http://schemas.microsoft.com/office/powerpoint/2010/main" val="197070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CDB9-E073-B045-BB67-BB05F4625648}"/>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ABEFCD3F-A0DA-F2C8-C9F8-2D703EA872FE}"/>
              </a:ext>
            </a:extLst>
          </p:cNvPr>
          <p:cNvSpPr>
            <a:spLocks noGrp="1"/>
          </p:cNvSpPr>
          <p:nvPr>
            <p:ph idx="1"/>
          </p:nvPr>
        </p:nvSpPr>
        <p:spPr/>
        <p:txBody>
          <a:bodyPr/>
          <a:lstStyle/>
          <a:p>
            <a:r>
              <a:rPr lang="en-IN" dirty="0"/>
              <a:t>This project is used to clean the surface of water.</a:t>
            </a:r>
          </a:p>
          <a:p>
            <a:r>
              <a:rPr lang="en-IN" dirty="0"/>
              <a:t>This project is used even to clean the pools in restaurants and apartments.</a:t>
            </a:r>
          </a:p>
          <a:p>
            <a:r>
              <a:rPr lang="en-IN" dirty="0"/>
              <a:t>By using this aqua cleaning machine we can clean the nearby water bodies and prevent the water pollutions from harmful plastic bags and bottles.</a:t>
            </a:r>
          </a:p>
          <a:p>
            <a:r>
              <a:rPr lang="en-IN" dirty="0"/>
              <a:t>This machine is very easily portable.</a:t>
            </a:r>
          </a:p>
          <a:p>
            <a:endParaRPr lang="en-IN" dirty="0"/>
          </a:p>
        </p:txBody>
      </p:sp>
    </p:spTree>
    <p:extLst>
      <p:ext uri="{BB962C8B-B14F-4D97-AF65-F5344CB8AC3E}">
        <p14:creationId xmlns:p14="http://schemas.microsoft.com/office/powerpoint/2010/main" val="136332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C331-5443-1BF2-9176-6F66258F8703}"/>
              </a:ext>
            </a:extLst>
          </p:cNvPr>
          <p:cNvSpPr>
            <a:spLocks noGrp="1"/>
          </p:cNvSpPr>
          <p:nvPr>
            <p:ph type="title"/>
          </p:nvPr>
        </p:nvSpPr>
        <p:spPr/>
        <p:txBody>
          <a:bodyPr/>
          <a:lstStyle/>
          <a:p>
            <a:r>
              <a:rPr lang="en-IN" dirty="0">
                <a:solidFill>
                  <a:schemeClr val="accent2">
                    <a:lumMod val="60000"/>
                    <a:lumOff val="40000"/>
                  </a:schemeClr>
                </a:solidFill>
              </a:rPr>
              <a:t>ADVANTAGES</a:t>
            </a:r>
          </a:p>
        </p:txBody>
      </p:sp>
      <p:sp>
        <p:nvSpPr>
          <p:cNvPr id="3" name="Content Placeholder 2">
            <a:extLst>
              <a:ext uri="{FF2B5EF4-FFF2-40B4-BE49-F238E27FC236}">
                <a16:creationId xmlns:a16="http://schemas.microsoft.com/office/drawing/2014/main" id="{C79A382D-0BBE-115F-7DF7-96F7FC3E6C46}"/>
              </a:ext>
            </a:extLst>
          </p:cNvPr>
          <p:cNvSpPr>
            <a:spLocks noGrp="1"/>
          </p:cNvSpPr>
          <p:nvPr>
            <p:ph idx="1"/>
          </p:nvPr>
        </p:nvSpPr>
        <p:spPr/>
        <p:txBody>
          <a:bodyPr>
            <a:normAutofit fontScale="77500" lnSpcReduction="20000"/>
          </a:bodyPr>
          <a:lstStyle/>
          <a:p>
            <a:r>
              <a:rPr lang="en-IN" dirty="0"/>
              <a:t>This model can be easily portable.</a:t>
            </a:r>
          </a:p>
          <a:p>
            <a:r>
              <a:rPr lang="en-IN" dirty="0"/>
              <a:t>No need of the labour working for cleaning the water bodies.</a:t>
            </a:r>
          </a:p>
          <a:p>
            <a:r>
              <a:rPr lang="en-IN" dirty="0"/>
              <a:t>One man control machine instead of many working labours.</a:t>
            </a:r>
          </a:p>
          <a:p>
            <a:r>
              <a:rPr lang="en-IN" dirty="0"/>
              <a:t>Low cost.</a:t>
            </a:r>
          </a:p>
          <a:p>
            <a:r>
              <a:rPr lang="en-IN" dirty="0"/>
              <a:t>Even we can use this project model for cleaning small lakes in the villages that are used for watering for the agriculture.</a:t>
            </a:r>
          </a:p>
          <a:p>
            <a:r>
              <a:rPr lang="en-IN" dirty="0"/>
              <a:t>This project can also be used in the night times.</a:t>
            </a:r>
          </a:p>
          <a:p>
            <a:r>
              <a:rPr lang="en-IN" dirty="0"/>
              <a:t>There is harmful to the aquatic animals.</a:t>
            </a:r>
          </a:p>
          <a:p>
            <a:r>
              <a:rPr lang="en-IN" dirty="0"/>
              <a:t>This can also be used with the help of remote controllers or with the help of </a:t>
            </a:r>
            <a:r>
              <a:rPr lang="en-IN" dirty="0" err="1"/>
              <a:t>Bluecontrol</a:t>
            </a:r>
            <a:r>
              <a:rPr lang="en-IN" dirty="0"/>
              <a:t> system.</a:t>
            </a:r>
          </a:p>
        </p:txBody>
      </p:sp>
    </p:spTree>
    <p:extLst>
      <p:ext uri="{BB962C8B-B14F-4D97-AF65-F5344CB8AC3E}">
        <p14:creationId xmlns:p14="http://schemas.microsoft.com/office/powerpoint/2010/main" val="240137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27BF-3D1B-6FBA-C834-42CA55754CF2}"/>
              </a:ext>
            </a:extLst>
          </p:cNvPr>
          <p:cNvSpPr>
            <a:spLocks noGrp="1"/>
          </p:cNvSpPr>
          <p:nvPr>
            <p:ph type="title"/>
          </p:nvPr>
        </p:nvSpPr>
        <p:spPr/>
        <p:txBody>
          <a:bodyPr/>
          <a:lstStyle/>
          <a:p>
            <a:r>
              <a:rPr lang="en-IN" dirty="0">
                <a:solidFill>
                  <a:schemeClr val="accent4">
                    <a:lumMod val="75000"/>
                  </a:schemeClr>
                </a:solidFill>
              </a:rPr>
              <a:t>LIMITATIONS</a:t>
            </a:r>
          </a:p>
        </p:txBody>
      </p:sp>
      <p:sp>
        <p:nvSpPr>
          <p:cNvPr id="3" name="Content Placeholder 2">
            <a:extLst>
              <a:ext uri="{FF2B5EF4-FFF2-40B4-BE49-F238E27FC236}">
                <a16:creationId xmlns:a16="http://schemas.microsoft.com/office/drawing/2014/main" id="{488FAA74-BD00-4E7A-214B-3355A6E8F00B}"/>
              </a:ext>
            </a:extLst>
          </p:cNvPr>
          <p:cNvSpPr>
            <a:spLocks noGrp="1"/>
          </p:cNvSpPr>
          <p:nvPr>
            <p:ph idx="1"/>
          </p:nvPr>
        </p:nvSpPr>
        <p:spPr/>
        <p:txBody>
          <a:bodyPr/>
          <a:lstStyle/>
          <a:p>
            <a:r>
              <a:rPr lang="en-IN" dirty="0"/>
              <a:t>The limitations in our project is that at least one individual is required to operate the entire system.</a:t>
            </a:r>
          </a:p>
          <a:p>
            <a:r>
              <a:rPr lang="en-IN" dirty="0"/>
              <a:t>To operate the model they should at least know the basic instructions like giving left , right, forward and backward</a:t>
            </a:r>
          </a:p>
          <a:p>
            <a:r>
              <a:rPr lang="en-IN" dirty="0"/>
              <a:t>It collects only for the minimum range of water surface .</a:t>
            </a:r>
          </a:p>
          <a:p>
            <a:r>
              <a:rPr lang="en-IN" dirty="0"/>
              <a:t>All connections must be carefully handled as they are made to collect the trash from the surface of the water.</a:t>
            </a:r>
          </a:p>
        </p:txBody>
      </p:sp>
    </p:spTree>
    <p:extLst>
      <p:ext uri="{BB962C8B-B14F-4D97-AF65-F5344CB8AC3E}">
        <p14:creationId xmlns:p14="http://schemas.microsoft.com/office/powerpoint/2010/main" val="318657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3B22-329B-B084-5065-4AACD24259A1}"/>
              </a:ext>
            </a:extLst>
          </p:cNvPr>
          <p:cNvSpPr>
            <a:spLocks noGrp="1"/>
          </p:cNvSpPr>
          <p:nvPr>
            <p:ph type="title"/>
          </p:nvPr>
        </p:nvSpPr>
        <p:spPr/>
        <p:txBody>
          <a:bodyPr/>
          <a:lstStyle/>
          <a:p>
            <a:r>
              <a:rPr lang="en-IN" dirty="0">
                <a:solidFill>
                  <a:srgbClr val="00B0F0"/>
                </a:solidFill>
              </a:rPr>
              <a:t>CONCLUSION</a:t>
            </a:r>
          </a:p>
        </p:txBody>
      </p:sp>
      <p:sp>
        <p:nvSpPr>
          <p:cNvPr id="3" name="Content Placeholder 2">
            <a:extLst>
              <a:ext uri="{FF2B5EF4-FFF2-40B4-BE49-F238E27FC236}">
                <a16:creationId xmlns:a16="http://schemas.microsoft.com/office/drawing/2014/main" id="{D51B28BC-9953-EEB2-5D61-263027C13CEC}"/>
              </a:ext>
            </a:extLst>
          </p:cNvPr>
          <p:cNvSpPr>
            <a:spLocks noGrp="1"/>
          </p:cNvSpPr>
          <p:nvPr>
            <p:ph idx="1"/>
          </p:nvPr>
        </p:nvSpPr>
        <p:spPr/>
        <p:txBody>
          <a:bodyPr/>
          <a:lstStyle/>
          <a:p>
            <a:r>
              <a:rPr lang="en-IN" dirty="0"/>
              <a:t>Our project model is made to clean the small rivers and lakes and to over come the limitations in the existing solutions . The main aim is to clean the plastic materials by running the machine only by a single individual person by operating in the mobile app which is interconnected with the help of the Arduino and uno and Bluetooth module.</a:t>
            </a:r>
          </a:p>
        </p:txBody>
      </p:sp>
    </p:spTree>
    <p:extLst>
      <p:ext uri="{BB962C8B-B14F-4D97-AF65-F5344CB8AC3E}">
        <p14:creationId xmlns:p14="http://schemas.microsoft.com/office/powerpoint/2010/main" val="249968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2D09-3925-12AC-4B0C-DB39BE3A7230}"/>
              </a:ext>
            </a:extLst>
          </p:cNvPr>
          <p:cNvSpPr>
            <a:spLocks noGrp="1"/>
          </p:cNvSpPr>
          <p:nvPr>
            <p:ph type="title"/>
          </p:nvPr>
        </p:nvSpPr>
        <p:spPr>
          <a:xfrm>
            <a:off x="201708" y="3196414"/>
            <a:ext cx="9601196" cy="1303867"/>
          </a:xfrm>
        </p:spPr>
        <p:txBody>
          <a:bodyPr/>
          <a:lstStyle/>
          <a:p>
            <a:r>
              <a:rPr lang="en-IN" dirty="0">
                <a:solidFill>
                  <a:schemeClr val="accent6">
                    <a:lumMod val="75000"/>
                  </a:schemeClr>
                </a:solidFill>
              </a:rPr>
              <a:t>                 THANK YOU</a:t>
            </a:r>
          </a:p>
        </p:txBody>
      </p:sp>
    </p:spTree>
    <p:extLst>
      <p:ext uri="{BB962C8B-B14F-4D97-AF65-F5344CB8AC3E}">
        <p14:creationId xmlns:p14="http://schemas.microsoft.com/office/powerpoint/2010/main" val="152850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F7E6-70D1-06DA-0F92-C90038FABF0D}"/>
              </a:ext>
            </a:extLst>
          </p:cNvPr>
          <p:cNvSpPr>
            <a:spLocks noGrp="1"/>
          </p:cNvSpPr>
          <p:nvPr>
            <p:ph type="title"/>
          </p:nvPr>
        </p:nvSpPr>
        <p:spPr>
          <a:xfrm>
            <a:off x="677333" y="2043953"/>
            <a:ext cx="8735607" cy="753034"/>
          </a:xfrm>
        </p:spPr>
        <p:txBody>
          <a:bodyPr>
            <a:normAutofit fontScale="90000"/>
          </a:bodyPr>
          <a:lstStyle/>
          <a:p>
            <a:r>
              <a:rPr lang="en-IN" dirty="0"/>
              <a:t>FACULTY DETAILS:</a:t>
            </a:r>
            <a:br>
              <a:rPr lang="en-IN" dirty="0"/>
            </a:br>
            <a:r>
              <a:rPr lang="en-IN" sz="2000" dirty="0">
                <a:solidFill>
                  <a:schemeClr val="tx1"/>
                </a:solidFill>
              </a:rPr>
              <a:t>Md . Asma(assistant professor)</a:t>
            </a:r>
            <a:br>
              <a:rPr lang="en-IN" sz="2000" dirty="0">
                <a:solidFill>
                  <a:schemeClr val="tx1"/>
                </a:solidFill>
              </a:rPr>
            </a:br>
            <a:r>
              <a:rPr lang="en-IN" sz="2000" dirty="0">
                <a:solidFill>
                  <a:schemeClr val="tx1"/>
                </a:solidFill>
              </a:rPr>
              <a:t>B . Bala Krishna(assistant professor)</a:t>
            </a:r>
            <a:br>
              <a:rPr lang="en-IN" sz="2000" dirty="0">
                <a:solidFill>
                  <a:schemeClr val="tx1"/>
                </a:solidFill>
              </a:rPr>
            </a:br>
            <a:r>
              <a:rPr lang="en-IN" sz="2000" dirty="0">
                <a:solidFill>
                  <a:schemeClr val="tx1"/>
                </a:solidFill>
              </a:rPr>
              <a:t>B . Kondalu(assistant professor)</a:t>
            </a:r>
            <a:br>
              <a:rPr lang="en-IN" sz="2000" dirty="0">
                <a:solidFill>
                  <a:schemeClr val="tx1"/>
                </a:solidFill>
              </a:rPr>
            </a:br>
            <a:br>
              <a:rPr lang="en-IN" sz="2000" dirty="0"/>
            </a:br>
            <a:r>
              <a:rPr lang="en-IN" dirty="0"/>
              <a:t>TEAM DETAILS:</a:t>
            </a:r>
            <a:br>
              <a:rPr lang="en-IN" dirty="0"/>
            </a:br>
            <a:br>
              <a:rPr lang="en-IN" dirty="0"/>
            </a:br>
            <a:endParaRPr lang="en-IN" dirty="0"/>
          </a:p>
        </p:txBody>
      </p:sp>
      <p:sp>
        <p:nvSpPr>
          <p:cNvPr id="3" name="Content Placeholder 2">
            <a:extLst>
              <a:ext uri="{FF2B5EF4-FFF2-40B4-BE49-F238E27FC236}">
                <a16:creationId xmlns:a16="http://schemas.microsoft.com/office/drawing/2014/main" id="{6B2A9614-F5E3-6A8A-D113-57AD1D0BB213}"/>
              </a:ext>
            </a:extLst>
          </p:cNvPr>
          <p:cNvSpPr>
            <a:spLocks noGrp="1"/>
          </p:cNvSpPr>
          <p:nvPr>
            <p:ph idx="1"/>
          </p:nvPr>
        </p:nvSpPr>
        <p:spPr>
          <a:xfrm>
            <a:off x="770964" y="3083858"/>
            <a:ext cx="8503037" cy="2957503"/>
          </a:xfrm>
        </p:spPr>
        <p:txBody>
          <a:bodyPr>
            <a:normAutofit lnSpcReduction="10000"/>
          </a:bodyPr>
          <a:lstStyle/>
          <a:p>
            <a:r>
              <a:rPr lang="en-IN" dirty="0"/>
              <a:t>21H51A05C8-T.AKHILA</a:t>
            </a:r>
          </a:p>
          <a:p>
            <a:r>
              <a:rPr lang="en-IN" dirty="0"/>
              <a:t>21H51A0581-G.AKHILA</a:t>
            </a:r>
          </a:p>
          <a:p>
            <a:r>
              <a:rPr lang="en-IN" dirty="0"/>
              <a:t>21H51A05D2-B.VINITHA</a:t>
            </a:r>
          </a:p>
          <a:p>
            <a:r>
              <a:rPr lang="en-IN" dirty="0"/>
              <a:t>21H51A0512-MANAS CHHATWAL</a:t>
            </a:r>
          </a:p>
          <a:p>
            <a:r>
              <a:rPr lang="en-IN" dirty="0"/>
              <a:t>21H51A0532-HARI CHARAN</a:t>
            </a:r>
          </a:p>
          <a:p>
            <a:r>
              <a:rPr lang="en-IN" dirty="0"/>
              <a:t>21H51A0566-K.SHAILESH</a:t>
            </a:r>
          </a:p>
        </p:txBody>
      </p:sp>
    </p:spTree>
    <p:extLst>
      <p:ext uri="{BB962C8B-B14F-4D97-AF65-F5344CB8AC3E}">
        <p14:creationId xmlns:p14="http://schemas.microsoft.com/office/powerpoint/2010/main" val="417274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E40D-7F54-12D4-C8FA-FF8B709B45B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6EDE869-412A-7627-3ECC-4CFB2F77AE54}"/>
              </a:ext>
            </a:extLst>
          </p:cNvPr>
          <p:cNvSpPr>
            <a:spLocks noGrp="1"/>
          </p:cNvSpPr>
          <p:nvPr>
            <p:ph idx="1"/>
          </p:nvPr>
        </p:nvSpPr>
        <p:spPr>
          <a:xfrm>
            <a:off x="1376083" y="2572871"/>
            <a:ext cx="9601196" cy="3428503"/>
          </a:xfrm>
        </p:spPr>
        <p:txBody>
          <a:bodyPr>
            <a:normAutofit fontScale="85000" lnSpcReduction="20000"/>
          </a:bodyPr>
          <a:lstStyle/>
          <a:p>
            <a:r>
              <a:rPr lang="en-IN" sz="2100" dirty="0"/>
              <a:t>Rivers are important part of human lives . But unfortunately , only few are aware of its importance . The proof : tons of trash in our rivers and creeks , making it look and smell like a dumpsite . The garbage in rivers is more than just an eyesore because it can possibly contaminate our drinking water and threaten nature , our lives . Even a piece of litter thrown on the street may contribute to piling garbage in our rivers and lakes . Rivers remain an important role in the drinking water for many areas .  The water is purified is purified before it reaches to our taps.</a:t>
            </a:r>
          </a:p>
          <a:p>
            <a:r>
              <a:rPr lang="en-IN" sz="2100" dirty="0"/>
              <a:t>Now a days we use many water purifying system in India .But we are not stopping the contamination of rivers and lakes . By keeping this situation in mind we have come up with a solution called as the Aqua cleaning machine .By using this machine we can easily clean the rivers and lakes and this machine is portable. We are using the Solar panel instead of using many batteries . Because using of many batteries it may be difficult so we use solar panel because in the day time it will works on the solar energy and in the night time it use the stored energy for moving . We use propellers  to move and float on the water without sinking in the water . We are using </a:t>
            </a:r>
            <a:r>
              <a:rPr lang="en-IN" sz="2100" dirty="0" err="1"/>
              <a:t>coveyor</a:t>
            </a:r>
            <a:r>
              <a:rPr lang="en-IN" sz="2100" dirty="0"/>
              <a:t> belt to catch the plastic and any water bottles which are thrown into the rivers and lakes. </a:t>
            </a:r>
          </a:p>
          <a:p>
            <a:endParaRPr lang="en-IN" dirty="0"/>
          </a:p>
        </p:txBody>
      </p:sp>
    </p:spTree>
    <p:extLst>
      <p:ext uri="{BB962C8B-B14F-4D97-AF65-F5344CB8AC3E}">
        <p14:creationId xmlns:p14="http://schemas.microsoft.com/office/powerpoint/2010/main" val="376740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FB46-7ED5-D63E-C08E-D545D867BB6D}"/>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FAF782C2-0458-5624-B77C-2DEB46CA0638}"/>
              </a:ext>
            </a:extLst>
          </p:cNvPr>
          <p:cNvSpPr>
            <a:spLocks noGrp="1"/>
          </p:cNvSpPr>
          <p:nvPr>
            <p:ph idx="1"/>
          </p:nvPr>
        </p:nvSpPr>
        <p:spPr>
          <a:xfrm>
            <a:off x="1295401" y="2556931"/>
            <a:ext cx="9601196" cy="3574927"/>
          </a:xfrm>
        </p:spPr>
        <p:txBody>
          <a:bodyPr>
            <a:normAutofit fontScale="47500" lnSpcReduction="20000"/>
          </a:bodyPr>
          <a:lstStyle/>
          <a:p>
            <a:r>
              <a:rPr lang="en-IN" sz="2900" dirty="0"/>
              <a:t>Sharma ; Dec (2011) “universal reverence to water” have stated that , </a:t>
            </a:r>
            <a:r>
              <a:rPr lang="en-IN" sz="2900" dirty="0" err="1"/>
              <a:t>i</a:t>
            </a:r>
            <a:r>
              <a:rPr lang="en-IN" sz="2900" dirty="0"/>
              <a:t> many religions of the world water is used to celebrate the occasion which causes pollution of water . This is hazardous for aquatic lives and make the water </a:t>
            </a:r>
            <a:r>
              <a:rPr lang="en-IN" sz="2900" dirty="0" err="1"/>
              <a:t>unsual</a:t>
            </a:r>
            <a:r>
              <a:rPr lang="en-IN" sz="2900" dirty="0"/>
              <a:t> . Due to which the concept of removing waste from water is arrived</a:t>
            </a:r>
          </a:p>
          <a:p>
            <a:r>
              <a:rPr lang="en-IN" sz="2900" dirty="0"/>
              <a:t>H . Larsen , N . H. Ipsen and L . </a:t>
            </a:r>
            <a:r>
              <a:rPr lang="en-IN" sz="2900" dirty="0" err="1"/>
              <a:t>Ulmgrem</a:t>
            </a:r>
            <a:r>
              <a:rPr lang="en-IN" sz="2900" dirty="0"/>
              <a:t>  : In many countries , one of the many reasons the major reason behind water pollution is use of fertilizers in agricultures.</a:t>
            </a:r>
          </a:p>
          <a:p>
            <a:r>
              <a:rPr lang="en-IN" sz="2900" dirty="0"/>
              <a:t>     To make the country pollution free the principle instead implemented is “best environmental practice”</a:t>
            </a:r>
          </a:p>
          <a:p>
            <a:r>
              <a:rPr lang="en-IN" sz="2900" dirty="0"/>
              <a:t>     The capability of people to make choice for corrective action implementation is mentioned.</a:t>
            </a:r>
          </a:p>
          <a:p>
            <a:r>
              <a:rPr lang="en-IN" sz="2900" dirty="0"/>
              <a:t>S . </a:t>
            </a:r>
            <a:r>
              <a:rPr lang="en-IN" sz="2900" dirty="0" err="1"/>
              <a:t>Veenstra</a:t>
            </a:r>
            <a:r>
              <a:rPr lang="en-IN" sz="2900" dirty="0"/>
              <a:t>, G . J. </a:t>
            </a:r>
            <a:r>
              <a:rPr lang="en-IN" sz="2900" dirty="0" err="1"/>
              <a:t>Alaerts</a:t>
            </a:r>
            <a:r>
              <a:rPr lang="en-IN" sz="2900" dirty="0"/>
              <a:t> and M . </a:t>
            </a:r>
            <a:r>
              <a:rPr lang="en-IN" sz="2900" dirty="0" err="1"/>
              <a:t>Bijlma</a:t>
            </a:r>
            <a:r>
              <a:rPr lang="en-IN" sz="2900" dirty="0"/>
              <a:t> ICWE in the International Conference on Water and Environment in the year January 1992,have stated that , in the newly industrializing cities economic growth is the very basic factor of consideration.    </a:t>
            </a:r>
          </a:p>
          <a:p>
            <a:r>
              <a:rPr lang="en-IN" sz="2900" dirty="0"/>
              <a:t>       More  attention on pollution carrying capacity of environment is preferred . Basic west water treatment plant transferred 1ml of west water in to 1-2lit of concentrated sludge.</a:t>
            </a:r>
          </a:p>
          <a:p>
            <a:r>
              <a:rPr lang="en-IN" sz="2900" dirty="0"/>
              <a:t>Ganesh U L, et.al.[1] Showed the usage of mechanical drainage cleaner to replace the manual work required for drainage cleaning system . Drainage pipes are very dirty . Sometimes it is harmful for human life while it is need for cleaning system. To overcome this problem , they implemented mechanical semi-automatic drainage water cleaner .                                                                      </a:t>
            </a:r>
          </a:p>
          <a:p>
            <a:endParaRPr lang="en-IN" dirty="0"/>
          </a:p>
        </p:txBody>
      </p:sp>
    </p:spTree>
    <p:extLst>
      <p:ext uri="{BB962C8B-B14F-4D97-AF65-F5344CB8AC3E}">
        <p14:creationId xmlns:p14="http://schemas.microsoft.com/office/powerpoint/2010/main" val="309190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B57E-1282-1F68-758A-76999B530079}"/>
              </a:ext>
            </a:extLst>
          </p:cNvPr>
          <p:cNvSpPr>
            <a:spLocks noGrp="1"/>
          </p:cNvSpPr>
          <p:nvPr>
            <p:ph type="title"/>
          </p:nvPr>
        </p:nvSpPr>
        <p:spPr/>
        <p:txBody>
          <a:bodyPr/>
          <a:lstStyle/>
          <a:p>
            <a:r>
              <a:rPr lang="en-IN" dirty="0">
                <a:solidFill>
                  <a:srgbClr val="C00000"/>
                </a:solidFill>
              </a:rPr>
              <a:t>NEED STATEMENT</a:t>
            </a:r>
          </a:p>
        </p:txBody>
      </p:sp>
      <p:sp>
        <p:nvSpPr>
          <p:cNvPr id="3" name="Content Placeholder 2">
            <a:extLst>
              <a:ext uri="{FF2B5EF4-FFF2-40B4-BE49-F238E27FC236}">
                <a16:creationId xmlns:a16="http://schemas.microsoft.com/office/drawing/2014/main" id="{213027CD-E6C1-D68A-1161-F7747239E8C7}"/>
              </a:ext>
            </a:extLst>
          </p:cNvPr>
          <p:cNvSpPr>
            <a:spLocks noGrp="1"/>
          </p:cNvSpPr>
          <p:nvPr>
            <p:ph idx="1"/>
          </p:nvPr>
        </p:nvSpPr>
        <p:spPr/>
        <p:txBody>
          <a:bodyPr/>
          <a:lstStyle/>
          <a:p>
            <a:r>
              <a:rPr lang="en-IN" dirty="0"/>
              <a:t>To remove the waste materials like plastic bags and bottles in the rivers and lakes and make them clean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7593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CB3-1558-8C36-4831-1E5682E8FB01}"/>
              </a:ext>
            </a:extLst>
          </p:cNvPr>
          <p:cNvSpPr>
            <a:spLocks noGrp="1"/>
          </p:cNvSpPr>
          <p:nvPr>
            <p:ph type="title"/>
          </p:nvPr>
        </p:nvSpPr>
        <p:spPr/>
        <p:txBody>
          <a:bodyPr/>
          <a:lstStyle/>
          <a:p>
            <a:r>
              <a:rPr lang="en-IN" dirty="0">
                <a:solidFill>
                  <a:srgbClr val="7030A0"/>
                </a:solidFill>
              </a:rPr>
              <a:t>EXISTING SOLUTIONS</a:t>
            </a:r>
          </a:p>
        </p:txBody>
      </p:sp>
      <p:sp>
        <p:nvSpPr>
          <p:cNvPr id="3" name="Content Placeholder 2">
            <a:extLst>
              <a:ext uri="{FF2B5EF4-FFF2-40B4-BE49-F238E27FC236}">
                <a16:creationId xmlns:a16="http://schemas.microsoft.com/office/drawing/2014/main" id="{7E06E078-76FC-2210-289F-1903C0F1BD45}"/>
              </a:ext>
            </a:extLst>
          </p:cNvPr>
          <p:cNvSpPr>
            <a:spLocks noGrp="1"/>
          </p:cNvSpPr>
          <p:nvPr>
            <p:ph idx="1"/>
          </p:nvPr>
        </p:nvSpPr>
        <p:spPr/>
        <p:txBody>
          <a:bodyPr>
            <a:normAutofit fontScale="92500" lnSpcReduction="10000"/>
          </a:bodyPr>
          <a:lstStyle/>
          <a:p>
            <a:r>
              <a:rPr lang="en-IN" dirty="0"/>
              <a:t>RC River cleaning machine is the first existing solution for river water cleaning system.</a:t>
            </a:r>
          </a:p>
          <a:p>
            <a:r>
              <a:rPr lang="en-IN" dirty="0"/>
              <a:t>In this existing project they have used the container like structure to collect the waste materials.</a:t>
            </a:r>
          </a:p>
          <a:p>
            <a:r>
              <a:rPr lang="en-IN" dirty="0"/>
              <a:t>This project works with the RC that is remote controller.</a:t>
            </a:r>
          </a:p>
          <a:p>
            <a:r>
              <a:rPr lang="en-IN" dirty="0"/>
              <a:t>In the existing solution they have used only  5 to 6 12v batteries to run.</a:t>
            </a:r>
          </a:p>
          <a:p>
            <a:r>
              <a:rPr lang="en-IN" dirty="0"/>
              <a:t>This project is widely used in the rivers and pools also.</a:t>
            </a:r>
          </a:p>
          <a:p>
            <a:pPr marL="0" indent="0">
              <a:buNone/>
            </a:pPr>
            <a:r>
              <a:rPr lang="en-IN" dirty="0"/>
              <a:t> </a:t>
            </a:r>
          </a:p>
        </p:txBody>
      </p:sp>
    </p:spTree>
    <p:extLst>
      <p:ext uri="{BB962C8B-B14F-4D97-AF65-F5344CB8AC3E}">
        <p14:creationId xmlns:p14="http://schemas.microsoft.com/office/powerpoint/2010/main" val="204470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4671-AAD8-6873-91BB-379289056AD7}"/>
              </a:ext>
            </a:extLst>
          </p:cNvPr>
          <p:cNvSpPr>
            <a:spLocks noGrp="1"/>
          </p:cNvSpPr>
          <p:nvPr>
            <p:ph type="title"/>
          </p:nvPr>
        </p:nvSpPr>
        <p:spPr/>
        <p:txBody>
          <a:bodyPr/>
          <a:lstStyle/>
          <a:p>
            <a:r>
              <a:rPr lang="en-IN" dirty="0">
                <a:solidFill>
                  <a:schemeClr val="tx1"/>
                </a:solidFill>
              </a:rPr>
              <a:t>SDG GOALS</a:t>
            </a:r>
          </a:p>
        </p:txBody>
      </p:sp>
      <p:sp>
        <p:nvSpPr>
          <p:cNvPr id="3" name="Content Placeholder 2">
            <a:extLst>
              <a:ext uri="{FF2B5EF4-FFF2-40B4-BE49-F238E27FC236}">
                <a16:creationId xmlns:a16="http://schemas.microsoft.com/office/drawing/2014/main" id="{99832017-AE23-5C8D-DDB7-72758C6056FF}"/>
              </a:ext>
            </a:extLst>
          </p:cNvPr>
          <p:cNvSpPr>
            <a:spLocks noGrp="1"/>
          </p:cNvSpPr>
          <p:nvPr>
            <p:ph idx="1"/>
          </p:nvPr>
        </p:nvSpPr>
        <p:spPr/>
        <p:txBody>
          <a:bodyPr/>
          <a:lstStyle/>
          <a:p>
            <a:r>
              <a:rPr lang="en-IN" sz="2000" u="sng" dirty="0">
                <a:latin typeface="Times New Roman" panose="02020603050405020304" pitchFamily="18" charset="0"/>
                <a:cs typeface="Times New Roman" panose="02020603050405020304" pitchFamily="18" charset="0"/>
              </a:rPr>
              <a:t>CLEAN WATER :</a:t>
            </a:r>
          </a:p>
          <a:p>
            <a:r>
              <a:rPr lang="en-IN" sz="2000" u="sng" dirty="0">
                <a:latin typeface="Times New Roman" panose="02020603050405020304" pitchFamily="18" charset="0"/>
                <a:cs typeface="Times New Roman" panose="02020603050405020304" pitchFamily="18" charset="0"/>
              </a:rPr>
              <a:t>We need to ensure access to clean water .</a:t>
            </a:r>
          </a:p>
          <a:p>
            <a:r>
              <a:rPr lang="en-IN" sz="2000" u="sng" dirty="0">
                <a:latin typeface="Times New Roman" panose="02020603050405020304" pitchFamily="18" charset="0"/>
                <a:cs typeface="Times New Roman" panose="02020603050405020304" pitchFamily="18" charset="0"/>
              </a:rPr>
              <a:t>Advocate water security through needed investments.</a:t>
            </a:r>
          </a:p>
          <a:p>
            <a:r>
              <a:rPr lang="en-IN" sz="2000" u="sng" dirty="0">
                <a:latin typeface="Times New Roman" panose="02020603050405020304" pitchFamily="18" charset="0"/>
                <a:cs typeface="Times New Roman" panose="02020603050405020304" pitchFamily="18" charset="0"/>
              </a:rPr>
              <a:t>Its main aim to remove the wastage from rivers and lakes.</a:t>
            </a:r>
          </a:p>
          <a:p>
            <a:endParaRPr lang="en-IN" dirty="0"/>
          </a:p>
        </p:txBody>
      </p:sp>
    </p:spTree>
    <p:extLst>
      <p:ext uri="{BB962C8B-B14F-4D97-AF65-F5344CB8AC3E}">
        <p14:creationId xmlns:p14="http://schemas.microsoft.com/office/powerpoint/2010/main" val="86813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379B-357D-FB1B-0B1D-1AE8DC799441}"/>
              </a:ext>
            </a:extLst>
          </p:cNvPr>
          <p:cNvSpPr>
            <a:spLocks noGrp="1"/>
          </p:cNvSpPr>
          <p:nvPr>
            <p:ph type="title"/>
          </p:nvPr>
        </p:nvSpPr>
        <p:spPr/>
        <p:txBody>
          <a:bodyPr/>
          <a:lstStyle/>
          <a:p>
            <a:r>
              <a:rPr lang="en-IN" dirty="0">
                <a:solidFill>
                  <a:schemeClr val="accent1"/>
                </a:solidFill>
              </a:rPr>
              <a:t>EXISTING SOLUTION PHOTOS</a:t>
            </a:r>
          </a:p>
        </p:txBody>
      </p:sp>
      <p:pic>
        <p:nvPicPr>
          <p:cNvPr id="6" name="Content Placeholder 5">
            <a:extLst>
              <a:ext uri="{FF2B5EF4-FFF2-40B4-BE49-F238E27FC236}">
                <a16:creationId xmlns:a16="http://schemas.microsoft.com/office/drawing/2014/main" id="{2F911499-E20B-96E6-9CA2-7B6618385F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57258" y="2560638"/>
            <a:ext cx="4600684" cy="3309937"/>
          </a:xfrm>
        </p:spPr>
      </p:pic>
      <p:pic>
        <p:nvPicPr>
          <p:cNvPr id="8" name="Content Placeholder 7">
            <a:extLst>
              <a:ext uri="{FF2B5EF4-FFF2-40B4-BE49-F238E27FC236}">
                <a16:creationId xmlns:a16="http://schemas.microsoft.com/office/drawing/2014/main" id="{22985F0E-F5A2-9F90-FA0F-DC8D5D82232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790362"/>
            <a:ext cx="4718050" cy="2850488"/>
          </a:xfrm>
        </p:spPr>
      </p:pic>
    </p:spTree>
    <p:extLst>
      <p:ext uri="{BB962C8B-B14F-4D97-AF65-F5344CB8AC3E}">
        <p14:creationId xmlns:p14="http://schemas.microsoft.com/office/powerpoint/2010/main" val="398135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621A-043F-E741-2096-0EE8D4A53E0D}"/>
              </a:ext>
            </a:extLst>
          </p:cNvPr>
          <p:cNvSpPr>
            <a:spLocks noGrp="1"/>
          </p:cNvSpPr>
          <p:nvPr>
            <p:ph type="title"/>
          </p:nvPr>
        </p:nvSpPr>
        <p:spPr/>
        <p:txBody>
          <a:bodyPr>
            <a:normAutofit fontScale="90000"/>
          </a:bodyPr>
          <a:lstStyle/>
          <a:p>
            <a:r>
              <a:rPr lang="en-IN" dirty="0">
                <a:solidFill>
                  <a:schemeClr val="accent2">
                    <a:lumMod val="60000"/>
                    <a:lumOff val="40000"/>
                  </a:schemeClr>
                </a:solidFill>
              </a:rPr>
              <a:t>DRAWBACKS OF THE </a:t>
            </a:r>
            <a:br>
              <a:rPr lang="en-IN" dirty="0">
                <a:solidFill>
                  <a:schemeClr val="accent2">
                    <a:lumMod val="60000"/>
                    <a:lumOff val="40000"/>
                  </a:schemeClr>
                </a:solidFill>
              </a:rPr>
            </a:br>
            <a:r>
              <a:rPr lang="en-IN" dirty="0">
                <a:solidFill>
                  <a:schemeClr val="accent2">
                    <a:lumMod val="60000"/>
                    <a:lumOff val="40000"/>
                  </a:schemeClr>
                </a:solidFill>
              </a:rPr>
              <a:t>EXISTING SOLUTION</a:t>
            </a:r>
          </a:p>
        </p:txBody>
      </p:sp>
      <p:sp>
        <p:nvSpPr>
          <p:cNvPr id="3" name="Content Placeholder 2">
            <a:extLst>
              <a:ext uri="{FF2B5EF4-FFF2-40B4-BE49-F238E27FC236}">
                <a16:creationId xmlns:a16="http://schemas.microsoft.com/office/drawing/2014/main" id="{30E1FED2-010E-CF8B-44F8-EFE89F121531}"/>
              </a:ext>
            </a:extLst>
          </p:cNvPr>
          <p:cNvSpPr>
            <a:spLocks noGrp="1"/>
          </p:cNvSpPr>
          <p:nvPr>
            <p:ph idx="1"/>
          </p:nvPr>
        </p:nvSpPr>
        <p:spPr/>
        <p:txBody>
          <a:bodyPr>
            <a:normAutofit fontScale="92500" lnSpcReduction="10000"/>
          </a:bodyPr>
          <a:lstStyle/>
          <a:p>
            <a:r>
              <a:rPr lang="en-IN" dirty="0"/>
              <a:t>The existing solution is very expensive.</a:t>
            </a:r>
          </a:p>
          <a:p>
            <a:r>
              <a:rPr lang="en-IN" dirty="0"/>
              <a:t>The existing solution is not portable.</a:t>
            </a:r>
          </a:p>
          <a:p>
            <a:r>
              <a:rPr lang="en-IN" dirty="0"/>
              <a:t>The existing solution uses the Remote controller which is sometimes difficult to operate.  </a:t>
            </a:r>
          </a:p>
          <a:p>
            <a:r>
              <a:rPr lang="en-IN" dirty="0"/>
              <a:t>In the existing solution more metal has been used which very difficult to float on water even with the propellers.</a:t>
            </a:r>
          </a:p>
          <a:p>
            <a:r>
              <a:rPr lang="en-IN" dirty="0"/>
              <a:t>In the existing solution aquatic animals have very much risk.</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2246877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1074</TotalTime>
  <Words>1290</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AQUA TRASH COLLECTOR</vt:lpstr>
      <vt:lpstr>FACULTY DETAILS: Md . Asma(assistant professor) B . Bala Krishna(assistant professor) B . Kondalu(assistant professor)  TEAM DETAILS:  </vt:lpstr>
      <vt:lpstr>ABSTRACT</vt:lpstr>
      <vt:lpstr>LITERATURE SURVEY</vt:lpstr>
      <vt:lpstr>NEED STATEMENT</vt:lpstr>
      <vt:lpstr>EXISTING SOLUTIONS</vt:lpstr>
      <vt:lpstr>SDG GOALS</vt:lpstr>
      <vt:lpstr>EXISTING SOLUTION PHOTOS</vt:lpstr>
      <vt:lpstr>DRAWBACKS OF THE  EXISTING SOLUTION</vt:lpstr>
      <vt:lpstr>PROPOSED SOLUTION</vt:lpstr>
      <vt:lpstr>COMPONENTS REQUIRED:</vt:lpstr>
      <vt:lpstr>BLOCK DIAGRAM</vt:lpstr>
      <vt:lpstr>CIRCUIT DIAGRAM</vt:lpstr>
      <vt:lpstr>APPLICATIONS</vt:lpstr>
      <vt:lpstr>ADVANTAGES</vt:lpstr>
      <vt:lpstr>LIMITATIONS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 CLEANING MACHINE</dc:title>
  <dc:creator>akhila thatikonda</dc:creator>
  <cp:lastModifiedBy>Manas Chhatwal</cp:lastModifiedBy>
  <cp:revision>7</cp:revision>
  <dcterms:created xsi:type="dcterms:W3CDTF">2022-12-11T09:39:02Z</dcterms:created>
  <dcterms:modified xsi:type="dcterms:W3CDTF">2023-01-30T19:50:01Z</dcterms:modified>
</cp:coreProperties>
</file>