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87" r:id="rId4"/>
    <p:sldId id="260" r:id="rId5"/>
    <p:sldId id="261" r:id="rId6"/>
    <p:sldId id="269" r:id="rId7"/>
    <p:sldId id="277" r:id="rId8"/>
    <p:sldId id="284" r:id="rId9"/>
    <p:sldId id="271" r:id="rId10"/>
    <p:sldId id="272" r:id="rId11"/>
    <p:sldId id="273" r:id="rId12"/>
    <p:sldId id="274" r:id="rId13"/>
    <p:sldId id="275" r:id="rId14"/>
    <p:sldId id="276" r:id="rId15"/>
    <p:sldId id="285" r:id="rId16"/>
    <p:sldId id="283" r:id="rId17"/>
    <p:sldId id="262" r:id="rId18"/>
    <p:sldId id="278" r:id="rId19"/>
    <p:sldId id="279" r:id="rId20"/>
    <p:sldId id="280" r:id="rId21"/>
    <p:sldId id="281" r:id="rId22"/>
    <p:sldId id="265" r:id="rId23"/>
    <p:sldId id="266"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30E166-1574-4F57-88A0-D27FC059D838}" v="28" dt="2024-07-22T19:22:06.8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67" d="100"/>
          <a:sy n="67" d="100"/>
        </p:scale>
        <p:origin x="65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s R Das" userId="b42f865a-a0c4-4dda-9111-2d342e9f0182" providerId="ADAL" clId="{8D30E166-1574-4F57-88A0-D27FC059D838}"/>
    <pc:docChg chg="modSld">
      <pc:chgData name="Manas R Das" userId="b42f865a-a0c4-4dda-9111-2d342e9f0182" providerId="ADAL" clId="{8D30E166-1574-4F57-88A0-D27FC059D838}" dt="2024-07-22T19:22:06.863" v="27" actId="20577"/>
      <pc:docMkLst>
        <pc:docMk/>
      </pc:docMkLst>
      <pc:sldChg chg="modSp">
        <pc:chgData name="Manas R Das" userId="b42f865a-a0c4-4dda-9111-2d342e9f0182" providerId="ADAL" clId="{8D30E166-1574-4F57-88A0-D27FC059D838}" dt="2024-07-22T19:22:06.863" v="27" actId="20577"/>
        <pc:sldMkLst>
          <pc:docMk/>
          <pc:sldMk cId="2472833375" sldId="265"/>
        </pc:sldMkLst>
        <pc:graphicFrameChg chg="mod">
          <ac:chgData name="Manas R Das" userId="b42f865a-a0c4-4dda-9111-2d342e9f0182" providerId="ADAL" clId="{8D30E166-1574-4F57-88A0-D27FC059D838}" dt="2024-07-22T19:22:06.863" v="27" actId="20577"/>
          <ac:graphicFrameMkLst>
            <pc:docMk/>
            <pc:sldMk cId="2472833375" sldId="265"/>
            <ac:graphicFrameMk id="106" creationId="{C9FE51FC-0E74-F38B-DCDD-4EADB2C73D9C}"/>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24DBFD-281C-46B2-9D84-2FFCD7B2F696}" type="doc">
      <dgm:prSet loTypeId="urn:microsoft.com/office/officeart/2018/2/layout/IconLabelDescriptionList" loCatId="icon" qsTypeId="urn:microsoft.com/office/officeart/2005/8/quickstyle/simple1" qsCatId="simple" csTypeId="urn:microsoft.com/office/officeart/2018/5/colors/Iconchunking_neutralbg_accent4_2" csCatId="accent4" phldr="1"/>
      <dgm:spPr/>
      <dgm:t>
        <a:bodyPr/>
        <a:lstStyle/>
        <a:p>
          <a:endParaRPr lang="en-US"/>
        </a:p>
      </dgm:t>
    </dgm:pt>
    <dgm:pt modelId="{5C7C403F-9553-497C-9D2B-1B58D2087AF4}">
      <dgm:prSet/>
      <dgm:spPr/>
      <dgm:t>
        <a:bodyPr/>
        <a:lstStyle/>
        <a:p>
          <a:pPr>
            <a:defRPr b="1"/>
          </a:pPr>
          <a:r>
            <a:rPr lang="en-US"/>
            <a:t>We have categorized our results under 2 categories</a:t>
          </a:r>
        </a:p>
      </dgm:t>
    </dgm:pt>
    <dgm:pt modelId="{8094000F-095D-4C16-90D3-2146C38837A5}" type="parTrans" cxnId="{1B6378BB-F1EE-4B88-B790-7AFFCD03B46D}">
      <dgm:prSet/>
      <dgm:spPr/>
      <dgm:t>
        <a:bodyPr/>
        <a:lstStyle/>
        <a:p>
          <a:endParaRPr lang="en-US"/>
        </a:p>
      </dgm:t>
    </dgm:pt>
    <dgm:pt modelId="{7938D5F5-DC5E-476D-A860-37F7850F4687}" type="sibTrans" cxnId="{1B6378BB-F1EE-4B88-B790-7AFFCD03B46D}">
      <dgm:prSet/>
      <dgm:spPr/>
      <dgm:t>
        <a:bodyPr/>
        <a:lstStyle/>
        <a:p>
          <a:endParaRPr lang="en-US"/>
        </a:p>
      </dgm:t>
    </dgm:pt>
    <dgm:pt modelId="{FD30D39B-E9B7-49F3-AB2E-A8B26CBFF924}">
      <dgm:prSet/>
      <dgm:spPr/>
      <dgm:t>
        <a:bodyPr/>
        <a:lstStyle/>
        <a:p>
          <a:r>
            <a:rPr lang="en-US" dirty="0"/>
            <a:t>The Consumer/loan Attributes showing lesser impact to the trend of loan default</a:t>
          </a:r>
        </a:p>
      </dgm:t>
    </dgm:pt>
    <dgm:pt modelId="{EB3786C6-4A49-4DD5-A2D3-545FE75AD668}" type="parTrans" cxnId="{4B504C13-5D00-4BC8-B2AA-3D176A9DF287}">
      <dgm:prSet/>
      <dgm:spPr/>
      <dgm:t>
        <a:bodyPr/>
        <a:lstStyle/>
        <a:p>
          <a:endParaRPr lang="en-US"/>
        </a:p>
      </dgm:t>
    </dgm:pt>
    <dgm:pt modelId="{E809FF73-85E2-49CA-9F3E-C3775E0E5FF0}" type="sibTrans" cxnId="{4B504C13-5D00-4BC8-B2AA-3D176A9DF287}">
      <dgm:prSet/>
      <dgm:spPr/>
      <dgm:t>
        <a:bodyPr/>
        <a:lstStyle/>
        <a:p>
          <a:endParaRPr lang="en-US"/>
        </a:p>
      </dgm:t>
    </dgm:pt>
    <dgm:pt modelId="{29226CD7-C2A9-4675-8A61-CA48587AFE21}">
      <dgm:prSet/>
      <dgm:spPr/>
      <dgm:t>
        <a:bodyPr/>
        <a:lstStyle/>
        <a:p>
          <a:r>
            <a:rPr lang="en-US" dirty="0"/>
            <a:t>The Consumer/Loan Attributes showing higher impact to the trend of loan default</a:t>
          </a:r>
        </a:p>
      </dgm:t>
    </dgm:pt>
    <dgm:pt modelId="{22336A15-8BBC-4456-AC7E-1459448B1E99}" type="parTrans" cxnId="{FA43FB81-7F3E-41A5-9673-58BF635F0295}">
      <dgm:prSet/>
      <dgm:spPr/>
      <dgm:t>
        <a:bodyPr/>
        <a:lstStyle/>
        <a:p>
          <a:endParaRPr lang="en-US"/>
        </a:p>
      </dgm:t>
    </dgm:pt>
    <dgm:pt modelId="{361AB28B-2500-4E54-AFC0-54B13DB9B0D7}" type="sibTrans" cxnId="{FA43FB81-7F3E-41A5-9673-58BF635F0295}">
      <dgm:prSet/>
      <dgm:spPr/>
      <dgm:t>
        <a:bodyPr/>
        <a:lstStyle/>
        <a:p>
          <a:endParaRPr lang="en-US"/>
        </a:p>
      </dgm:t>
    </dgm:pt>
    <dgm:pt modelId="{9526B495-5950-435E-B77A-AFC41CBE2DC6}">
      <dgm:prSet/>
      <dgm:spPr/>
      <dgm:t>
        <a:bodyPr/>
        <a:lstStyle/>
        <a:p>
          <a:pPr>
            <a:defRPr b="1"/>
          </a:pPr>
          <a:r>
            <a:rPr lang="en-US" b="1" u="sng"/>
            <a:t>Lesser impact</a:t>
          </a:r>
          <a:endParaRPr lang="en-US"/>
        </a:p>
      </dgm:t>
    </dgm:pt>
    <dgm:pt modelId="{1FF37D8D-26E3-41A3-923E-DE23C757E1B7}" type="parTrans" cxnId="{669FB1EB-A64E-4A8F-97B7-C4EDEB14153B}">
      <dgm:prSet/>
      <dgm:spPr/>
      <dgm:t>
        <a:bodyPr/>
        <a:lstStyle/>
        <a:p>
          <a:endParaRPr lang="en-US"/>
        </a:p>
      </dgm:t>
    </dgm:pt>
    <dgm:pt modelId="{5494025C-295F-4719-B6B5-456042D9E2B3}" type="sibTrans" cxnId="{669FB1EB-A64E-4A8F-97B7-C4EDEB14153B}">
      <dgm:prSet/>
      <dgm:spPr/>
      <dgm:t>
        <a:bodyPr/>
        <a:lstStyle/>
        <a:p>
          <a:endParaRPr lang="en-US"/>
        </a:p>
      </dgm:t>
    </dgm:pt>
    <dgm:pt modelId="{02543506-5F67-4551-A17A-BECA0307CA7C}">
      <dgm:prSet/>
      <dgm:spPr/>
      <dgm:t>
        <a:bodyPr/>
        <a:lstStyle/>
        <a:p>
          <a:r>
            <a:rPr lang="en-US" dirty="0"/>
            <a:t>Lower annual income (below around 37000)</a:t>
          </a:r>
        </a:p>
      </dgm:t>
    </dgm:pt>
    <dgm:pt modelId="{6E6FCBB1-9592-44B1-B387-627D8248B79D}" type="parTrans" cxnId="{A2CF7134-A71B-430C-B439-4EE73BDC2061}">
      <dgm:prSet/>
      <dgm:spPr/>
      <dgm:t>
        <a:bodyPr/>
        <a:lstStyle/>
        <a:p>
          <a:endParaRPr lang="en-US"/>
        </a:p>
      </dgm:t>
    </dgm:pt>
    <dgm:pt modelId="{61B7D395-B0CB-4795-A3E2-673234D38C02}" type="sibTrans" cxnId="{A2CF7134-A71B-430C-B439-4EE73BDC2061}">
      <dgm:prSet/>
      <dgm:spPr/>
      <dgm:t>
        <a:bodyPr/>
        <a:lstStyle/>
        <a:p>
          <a:endParaRPr lang="en-US"/>
        </a:p>
      </dgm:t>
    </dgm:pt>
    <dgm:pt modelId="{0AE4CC0E-1ECE-460D-AB81-19E7210928FD}">
      <dgm:prSet/>
      <dgm:spPr/>
      <dgm:t>
        <a:bodyPr/>
        <a:lstStyle/>
        <a:p>
          <a:r>
            <a:rPr lang="en-US" dirty="0"/>
            <a:t>Higher loan amount (above around 16000)</a:t>
          </a:r>
        </a:p>
      </dgm:t>
    </dgm:pt>
    <dgm:pt modelId="{8451E720-BF71-4962-86CB-FEFD181DF66A}" type="parTrans" cxnId="{393EB155-0A8C-4E53-B35D-05325EEF938C}">
      <dgm:prSet/>
      <dgm:spPr/>
      <dgm:t>
        <a:bodyPr/>
        <a:lstStyle/>
        <a:p>
          <a:endParaRPr lang="en-US"/>
        </a:p>
      </dgm:t>
    </dgm:pt>
    <dgm:pt modelId="{C899196D-E546-46C4-94AF-2B6CA0D7B8A5}" type="sibTrans" cxnId="{393EB155-0A8C-4E53-B35D-05325EEF938C}">
      <dgm:prSet/>
      <dgm:spPr/>
      <dgm:t>
        <a:bodyPr/>
        <a:lstStyle/>
        <a:p>
          <a:endParaRPr lang="en-US"/>
        </a:p>
      </dgm:t>
    </dgm:pt>
    <dgm:pt modelId="{BB21DDCF-3296-4038-B262-3218265B0A80}">
      <dgm:prSet/>
      <dgm:spPr/>
      <dgm:t>
        <a:bodyPr/>
        <a:lstStyle/>
        <a:p>
          <a:r>
            <a:rPr lang="en-US" dirty="0"/>
            <a:t>Higher debt to income ratio (above 15%)</a:t>
          </a:r>
        </a:p>
      </dgm:t>
    </dgm:pt>
    <dgm:pt modelId="{A7756D38-D4FA-4642-B186-BE3C19044439}" type="parTrans" cxnId="{A6527872-B691-461A-B54C-5E39AB7F1AEC}">
      <dgm:prSet/>
      <dgm:spPr/>
      <dgm:t>
        <a:bodyPr/>
        <a:lstStyle/>
        <a:p>
          <a:endParaRPr lang="en-US"/>
        </a:p>
      </dgm:t>
    </dgm:pt>
    <dgm:pt modelId="{051E67E3-5235-4536-9197-163E4C715225}" type="sibTrans" cxnId="{A6527872-B691-461A-B54C-5E39AB7F1AEC}">
      <dgm:prSet/>
      <dgm:spPr/>
      <dgm:t>
        <a:bodyPr/>
        <a:lstStyle/>
        <a:p>
          <a:endParaRPr lang="en-US"/>
        </a:p>
      </dgm:t>
    </dgm:pt>
    <dgm:pt modelId="{DE3AD9DA-DCB5-4827-908C-E978F2D98244}">
      <dgm:prSet/>
      <dgm:spPr/>
      <dgm:t>
        <a:bodyPr/>
        <a:lstStyle/>
        <a:p>
          <a:r>
            <a:rPr lang="en-US" dirty="0"/>
            <a:t>Higher instalment amount (above 327)</a:t>
          </a:r>
        </a:p>
      </dgm:t>
    </dgm:pt>
    <dgm:pt modelId="{FF8EC76C-2532-4D10-9E5D-33897A15C8FB}" type="parTrans" cxnId="{2FD4A1DB-C830-43AB-97F6-A743124EFEC6}">
      <dgm:prSet/>
      <dgm:spPr/>
      <dgm:t>
        <a:bodyPr/>
        <a:lstStyle/>
        <a:p>
          <a:endParaRPr lang="en-US"/>
        </a:p>
      </dgm:t>
    </dgm:pt>
    <dgm:pt modelId="{FCD686B8-9434-4054-8922-4935351693B7}" type="sibTrans" cxnId="{2FD4A1DB-C830-43AB-97F6-A743124EFEC6}">
      <dgm:prSet/>
      <dgm:spPr/>
      <dgm:t>
        <a:bodyPr/>
        <a:lstStyle/>
        <a:p>
          <a:endParaRPr lang="en-US"/>
        </a:p>
      </dgm:t>
    </dgm:pt>
    <dgm:pt modelId="{D9A86061-A024-4BBB-A0C1-4E6E70E42A08}">
      <dgm:prSet/>
      <dgm:spPr/>
      <dgm:t>
        <a:bodyPr/>
        <a:lstStyle/>
        <a:p>
          <a:r>
            <a:rPr lang="en-US" dirty="0"/>
            <a:t>Loan issue month (Dec, May)</a:t>
          </a:r>
        </a:p>
      </dgm:t>
    </dgm:pt>
    <dgm:pt modelId="{C061FD20-7016-4381-BE70-9C3B065AB261}" type="parTrans" cxnId="{AC97CB5E-2F54-4044-BCC9-DBC6ED747DC8}">
      <dgm:prSet/>
      <dgm:spPr/>
      <dgm:t>
        <a:bodyPr/>
        <a:lstStyle/>
        <a:p>
          <a:endParaRPr lang="en-US"/>
        </a:p>
      </dgm:t>
    </dgm:pt>
    <dgm:pt modelId="{DFBF8C4E-FD3F-403D-9761-2CDC8A9E4658}" type="sibTrans" cxnId="{AC97CB5E-2F54-4044-BCC9-DBC6ED747DC8}">
      <dgm:prSet/>
      <dgm:spPr/>
      <dgm:t>
        <a:bodyPr/>
        <a:lstStyle/>
        <a:p>
          <a:endParaRPr lang="en-US"/>
        </a:p>
      </dgm:t>
    </dgm:pt>
    <dgm:pt modelId="{B741921A-255F-4D46-B238-E09B79410493}">
      <dgm:prSet/>
      <dgm:spPr/>
      <dgm:t>
        <a:bodyPr/>
        <a:lstStyle/>
        <a:p>
          <a:r>
            <a:rPr lang="en-US" dirty="0"/>
            <a:t>Applicant’s address state (NV, SD, AK, FL)</a:t>
          </a:r>
        </a:p>
      </dgm:t>
    </dgm:pt>
    <dgm:pt modelId="{719BB13A-DF70-4E9D-AF68-2A88889FA8D1}" type="parTrans" cxnId="{765452C3-885E-4A7D-9DDA-23223212291A}">
      <dgm:prSet/>
      <dgm:spPr/>
      <dgm:t>
        <a:bodyPr/>
        <a:lstStyle/>
        <a:p>
          <a:endParaRPr lang="en-US"/>
        </a:p>
      </dgm:t>
    </dgm:pt>
    <dgm:pt modelId="{A0E57E07-671A-47A4-A163-1317B46273F4}" type="sibTrans" cxnId="{765452C3-885E-4A7D-9DDA-23223212291A}">
      <dgm:prSet/>
      <dgm:spPr/>
      <dgm:t>
        <a:bodyPr/>
        <a:lstStyle/>
        <a:p>
          <a:endParaRPr lang="en-US"/>
        </a:p>
      </dgm:t>
    </dgm:pt>
    <dgm:pt modelId="{22F79DE8-D168-478C-B731-BBAA2A3A68C3}">
      <dgm:prSet/>
      <dgm:spPr/>
      <dgm:t>
        <a:bodyPr/>
        <a:lstStyle/>
        <a:p>
          <a:pPr>
            <a:defRPr b="1"/>
          </a:pPr>
          <a:r>
            <a:rPr lang="en-US" b="1" u="sng"/>
            <a:t>Higher impact</a:t>
          </a:r>
          <a:endParaRPr lang="en-US"/>
        </a:p>
      </dgm:t>
    </dgm:pt>
    <dgm:pt modelId="{93C1BAB8-9E27-45CC-9004-F982D3EB877E}" type="parTrans" cxnId="{9AFBBDBC-3F20-4BD7-819C-AF8A86EF7663}">
      <dgm:prSet/>
      <dgm:spPr/>
      <dgm:t>
        <a:bodyPr/>
        <a:lstStyle/>
        <a:p>
          <a:endParaRPr lang="en-US"/>
        </a:p>
      </dgm:t>
    </dgm:pt>
    <dgm:pt modelId="{0904D68F-2D36-4476-8525-1940FA8394F3}" type="sibTrans" cxnId="{9AFBBDBC-3F20-4BD7-819C-AF8A86EF7663}">
      <dgm:prSet/>
      <dgm:spPr/>
      <dgm:t>
        <a:bodyPr/>
        <a:lstStyle/>
        <a:p>
          <a:endParaRPr lang="en-US"/>
        </a:p>
      </dgm:t>
    </dgm:pt>
    <dgm:pt modelId="{DAFBD64D-638B-4A62-9AC8-CA68A653CA83}">
      <dgm:prSet/>
      <dgm:spPr/>
      <dgm:t>
        <a:bodyPr/>
        <a:lstStyle/>
        <a:p>
          <a:r>
            <a:rPr lang="en-US" dirty="0"/>
            <a:t>Higher interest rate (above 13%)</a:t>
          </a:r>
        </a:p>
      </dgm:t>
    </dgm:pt>
    <dgm:pt modelId="{6B76900D-DA50-4562-8771-2C4D7EF68CC1}" type="parTrans" cxnId="{989AC03B-7725-4EB6-9F85-EF744FFA8B15}">
      <dgm:prSet/>
      <dgm:spPr/>
      <dgm:t>
        <a:bodyPr/>
        <a:lstStyle/>
        <a:p>
          <a:endParaRPr lang="en-US"/>
        </a:p>
      </dgm:t>
    </dgm:pt>
    <dgm:pt modelId="{66492EFD-18BA-4D3F-8E29-23C25B566A07}" type="sibTrans" cxnId="{989AC03B-7725-4EB6-9F85-EF744FFA8B15}">
      <dgm:prSet/>
      <dgm:spPr/>
      <dgm:t>
        <a:bodyPr/>
        <a:lstStyle/>
        <a:p>
          <a:endParaRPr lang="en-US"/>
        </a:p>
      </dgm:t>
    </dgm:pt>
    <dgm:pt modelId="{33243D5D-2A43-4588-820C-B285ED159E2E}">
      <dgm:prSet/>
      <dgm:spPr/>
      <dgm:t>
        <a:bodyPr/>
        <a:lstStyle/>
        <a:p>
          <a:r>
            <a:rPr lang="en-US" dirty="0"/>
            <a:t>Repayment term (5 years)</a:t>
          </a:r>
        </a:p>
      </dgm:t>
    </dgm:pt>
    <dgm:pt modelId="{65D195EC-71CD-41C8-8F45-D78A68D17B13}" type="parTrans" cxnId="{39C4B26E-FEA1-41DB-BAF9-B645C8A14412}">
      <dgm:prSet/>
      <dgm:spPr/>
      <dgm:t>
        <a:bodyPr/>
        <a:lstStyle/>
        <a:p>
          <a:endParaRPr lang="en-US"/>
        </a:p>
      </dgm:t>
    </dgm:pt>
    <dgm:pt modelId="{71DC5760-7211-44B3-ADD4-182EFC3A03C4}" type="sibTrans" cxnId="{39C4B26E-FEA1-41DB-BAF9-B645C8A14412}">
      <dgm:prSet/>
      <dgm:spPr/>
      <dgm:t>
        <a:bodyPr/>
        <a:lstStyle/>
        <a:p>
          <a:endParaRPr lang="en-US"/>
        </a:p>
      </dgm:t>
    </dgm:pt>
    <dgm:pt modelId="{65EBBAFF-A74B-4C5E-BF86-9D8432D1626E}">
      <dgm:prSet/>
      <dgm:spPr/>
      <dgm:t>
        <a:bodyPr/>
        <a:lstStyle/>
        <a:p>
          <a:r>
            <a:rPr lang="en-US" dirty="0"/>
            <a:t>Loan purpose (small business, renewable energy, educational)</a:t>
          </a:r>
        </a:p>
      </dgm:t>
    </dgm:pt>
    <dgm:pt modelId="{03C56541-96FF-4E28-839A-2FF19C34F71B}" type="parTrans" cxnId="{41561283-3F6C-437D-80A7-F31DEB6069AA}">
      <dgm:prSet/>
      <dgm:spPr/>
      <dgm:t>
        <a:bodyPr/>
        <a:lstStyle/>
        <a:p>
          <a:endParaRPr lang="en-US"/>
        </a:p>
      </dgm:t>
    </dgm:pt>
    <dgm:pt modelId="{03FAC0C8-CFA6-45A9-91AA-3D7CE049ECB4}" type="sibTrans" cxnId="{41561283-3F6C-437D-80A7-F31DEB6069AA}">
      <dgm:prSet/>
      <dgm:spPr/>
      <dgm:t>
        <a:bodyPr/>
        <a:lstStyle/>
        <a:p>
          <a:endParaRPr lang="en-US"/>
        </a:p>
      </dgm:t>
    </dgm:pt>
    <dgm:pt modelId="{A40DA9C1-BFC7-4D43-8E73-211875517E1C}">
      <dgm:prSet/>
      <dgm:spPr/>
      <dgm:t>
        <a:bodyPr/>
        <a:lstStyle/>
        <a:p>
          <a:r>
            <a:rPr lang="en-US" dirty="0"/>
            <a:t>Higher revolving line utilization rate (above 58%)</a:t>
          </a:r>
        </a:p>
      </dgm:t>
    </dgm:pt>
    <dgm:pt modelId="{1463CDAA-C331-4CF3-9CD8-EF0F69939FCE}" type="parTrans" cxnId="{351D55E1-53B7-47C4-A216-B9F4C966DCD3}">
      <dgm:prSet/>
      <dgm:spPr/>
      <dgm:t>
        <a:bodyPr/>
        <a:lstStyle/>
        <a:p>
          <a:endParaRPr lang="en-US"/>
        </a:p>
      </dgm:t>
    </dgm:pt>
    <dgm:pt modelId="{49DC20CC-F4DC-44C8-A9A6-FE771CB2F452}" type="sibTrans" cxnId="{351D55E1-53B7-47C4-A216-B9F4C966DCD3}">
      <dgm:prSet/>
      <dgm:spPr/>
      <dgm:t>
        <a:bodyPr/>
        <a:lstStyle/>
        <a:p>
          <a:endParaRPr lang="en-US"/>
        </a:p>
      </dgm:t>
    </dgm:pt>
    <dgm:pt modelId="{EE59169E-FB7F-4200-B9B8-DB1F7F460E10}">
      <dgm:prSet/>
      <dgm:spPr/>
      <dgm:t>
        <a:bodyPr/>
        <a:lstStyle/>
        <a:p>
          <a:r>
            <a:rPr lang="en-US" dirty="0"/>
            <a:t>Loan grade &amp; sub-grade (D to G)</a:t>
          </a:r>
        </a:p>
      </dgm:t>
    </dgm:pt>
    <dgm:pt modelId="{FF781EF3-49BE-4181-A628-15838C49FF5A}" type="parTrans" cxnId="{35CF4186-6BBE-4DB9-8987-7F6A8DE680BF}">
      <dgm:prSet/>
      <dgm:spPr/>
      <dgm:t>
        <a:bodyPr/>
        <a:lstStyle/>
        <a:p>
          <a:endParaRPr lang="en-US"/>
        </a:p>
      </dgm:t>
    </dgm:pt>
    <dgm:pt modelId="{257BF0C4-C78E-4D88-BF77-03481EDE7B4D}" type="sibTrans" cxnId="{35CF4186-6BBE-4DB9-8987-7F6A8DE680BF}">
      <dgm:prSet/>
      <dgm:spPr/>
      <dgm:t>
        <a:bodyPr/>
        <a:lstStyle/>
        <a:p>
          <a:endParaRPr lang="en-US"/>
        </a:p>
      </dgm:t>
    </dgm:pt>
    <dgm:pt modelId="{3F9439EA-2B02-46E4-9383-A27DF5F21C0D}">
      <dgm:prSet/>
      <dgm:spPr/>
      <dgm:t>
        <a:bodyPr/>
        <a:lstStyle/>
        <a:p>
          <a:r>
            <a:rPr lang="en-US"/>
            <a:t>Public bankruptcy records (1 or 2)</a:t>
          </a:r>
        </a:p>
      </dgm:t>
    </dgm:pt>
    <dgm:pt modelId="{6E122407-EFAA-45FB-9A52-6B898CCB6A16}" type="parTrans" cxnId="{DD1A6445-046D-402F-A6F9-9B6709939A61}">
      <dgm:prSet/>
      <dgm:spPr/>
      <dgm:t>
        <a:bodyPr/>
        <a:lstStyle/>
        <a:p>
          <a:endParaRPr lang="en-US"/>
        </a:p>
      </dgm:t>
    </dgm:pt>
    <dgm:pt modelId="{75C7647F-6337-4349-8B4C-D9E0ACF3138C}" type="sibTrans" cxnId="{DD1A6445-046D-402F-A6F9-9B6709939A61}">
      <dgm:prSet/>
      <dgm:spPr/>
      <dgm:t>
        <a:bodyPr/>
        <a:lstStyle/>
        <a:p>
          <a:endParaRPr lang="en-US"/>
        </a:p>
      </dgm:t>
    </dgm:pt>
    <dgm:pt modelId="{BC90AC2D-93F5-4E16-9C0C-2A04FB80502A}">
      <dgm:prSet/>
      <dgm:spPr/>
      <dgm:t>
        <a:bodyPr/>
        <a:lstStyle/>
        <a:p>
          <a:r>
            <a:rPr lang="en-US"/>
            <a:t>Derogatory public records (1 or 2)</a:t>
          </a:r>
        </a:p>
      </dgm:t>
    </dgm:pt>
    <dgm:pt modelId="{FB06B40D-463E-447F-A72D-04DFD1FD32A8}" type="parTrans" cxnId="{BFF29871-0059-486E-937B-B8C20528A303}">
      <dgm:prSet/>
      <dgm:spPr/>
      <dgm:t>
        <a:bodyPr/>
        <a:lstStyle/>
        <a:p>
          <a:endParaRPr lang="en-US"/>
        </a:p>
      </dgm:t>
    </dgm:pt>
    <dgm:pt modelId="{E25EC988-11CD-4524-B8AB-7557583EA89B}" type="sibTrans" cxnId="{BFF29871-0059-486E-937B-B8C20528A303}">
      <dgm:prSet/>
      <dgm:spPr/>
      <dgm:t>
        <a:bodyPr/>
        <a:lstStyle/>
        <a:p>
          <a:endParaRPr lang="en-US"/>
        </a:p>
      </dgm:t>
    </dgm:pt>
    <dgm:pt modelId="{8341B6B9-6689-4B6F-8F28-54E7B82B3A62}">
      <dgm:prSet/>
      <dgm:spPr/>
      <dgm:t>
        <a:bodyPr/>
        <a:lstStyle/>
        <a:p>
          <a:r>
            <a:rPr lang="en-US"/>
            <a:t>Missing employment record</a:t>
          </a:r>
        </a:p>
      </dgm:t>
    </dgm:pt>
    <dgm:pt modelId="{887E5BBE-045F-49C0-9327-C41F8E00CF29}" type="parTrans" cxnId="{AC0844A4-C473-4040-ACF9-0136169C2705}">
      <dgm:prSet/>
      <dgm:spPr/>
      <dgm:t>
        <a:bodyPr/>
        <a:lstStyle/>
        <a:p>
          <a:endParaRPr lang="en-US"/>
        </a:p>
      </dgm:t>
    </dgm:pt>
    <dgm:pt modelId="{6246BC6F-F5AF-4346-8A37-2FEC89ECB81A}" type="sibTrans" cxnId="{AC0844A4-C473-4040-ACF9-0136169C2705}">
      <dgm:prSet/>
      <dgm:spPr/>
      <dgm:t>
        <a:bodyPr/>
        <a:lstStyle/>
        <a:p>
          <a:endParaRPr lang="en-US"/>
        </a:p>
      </dgm:t>
    </dgm:pt>
    <dgm:pt modelId="{E6EF8863-CC3C-40A2-9EF4-EA8D52F4E611}" type="pres">
      <dgm:prSet presAssocID="{F524DBFD-281C-46B2-9D84-2FFCD7B2F696}" presName="root" presStyleCnt="0">
        <dgm:presLayoutVars>
          <dgm:dir/>
          <dgm:resizeHandles val="exact"/>
        </dgm:presLayoutVars>
      </dgm:prSet>
      <dgm:spPr/>
    </dgm:pt>
    <dgm:pt modelId="{6E8435A4-B8B3-4ACC-B35E-ADDFF3C0114C}" type="pres">
      <dgm:prSet presAssocID="{5C7C403F-9553-497C-9D2B-1B58D2087AF4}" presName="compNode" presStyleCnt="0"/>
      <dgm:spPr/>
    </dgm:pt>
    <dgm:pt modelId="{D60A20F7-A2BE-4066-9EF0-F677BFA5104A}" type="pres">
      <dgm:prSet presAssocID="{5C7C403F-9553-497C-9D2B-1B58D2087AF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2855A830-55D7-4245-A2FB-A2E62D0ACFFE}" type="pres">
      <dgm:prSet presAssocID="{5C7C403F-9553-497C-9D2B-1B58D2087AF4}" presName="iconSpace" presStyleCnt="0"/>
      <dgm:spPr/>
    </dgm:pt>
    <dgm:pt modelId="{475216F4-14F9-4DE6-B18A-B88EBD8EE878}" type="pres">
      <dgm:prSet presAssocID="{5C7C403F-9553-497C-9D2B-1B58D2087AF4}" presName="parTx" presStyleLbl="revTx" presStyleIdx="0" presStyleCnt="6">
        <dgm:presLayoutVars>
          <dgm:chMax val="0"/>
          <dgm:chPref val="0"/>
        </dgm:presLayoutVars>
      </dgm:prSet>
      <dgm:spPr/>
    </dgm:pt>
    <dgm:pt modelId="{D18AE679-BDBE-41D9-A765-113E65C55554}" type="pres">
      <dgm:prSet presAssocID="{5C7C403F-9553-497C-9D2B-1B58D2087AF4}" presName="txSpace" presStyleCnt="0"/>
      <dgm:spPr/>
    </dgm:pt>
    <dgm:pt modelId="{797A968B-1371-4487-8E4E-0A1ADAC29F84}" type="pres">
      <dgm:prSet presAssocID="{5C7C403F-9553-497C-9D2B-1B58D2087AF4}" presName="desTx" presStyleLbl="revTx" presStyleIdx="1" presStyleCnt="6">
        <dgm:presLayoutVars/>
      </dgm:prSet>
      <dgm:spPr/>
    </dgm:pt>
    <dgm:pt modelId="{FF3D065A-305F-4BFD-A2AA-546514C10101}" type="pres">
      <dgm:prSet presAssocID="{7938D5F5-DC5E-476D-A860-37F7850F4687}" presName="sibTrans" presStyleCnt="0"/>
      <dgm:spPr/>
    </dgm:pt>
    <dgm:pt modelId="{2E7A1CA1-BF7A-4F7D-8B2D-6F0D0A74BA0F}" type="pres">
      <dgm:prSet presAssocID="{9526B495-5950-435E-B77A-AFC41CBE2DC6}" presName="compNode" presStyleCnt="0"/>
      <dgm:spPr/>
    </dgm:pt>
    <dgm:pt modelId="{6DA0F79A-3121-438D-85A1-C343193056F6}" type="pres">
      <dgm:prSet presAssocID="{9526B495-5950-435E-B77A-AFC41CBE2DC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34EB3C73-4021-43E9-9A76-38657A629002}" type="pres">
      <dgm:prSet presAssocID="{9526B495-5950-435E-B77A-AFC41CBE2DC6}" presName="iconSpace" presStyleCnt="0"/>
      <dgm:spPr/>
    </dgm:pt>
    <dgm:pt modelId="{D39A02D0-722C-4981-8036-C3B30DF3591E}" type="pres">
      <dgm:prSet presAssocID="{9526B495-5950-435E-B77A-AFC41CBE2DC6}" presName="parTx" presStyleLbl="revTx" presStyleIdx="2" presStyleCnt="6">
        <dgm:presLayoutVars>
          <dgm:chMax val="0"/>
          <dgm:chPref val="0"/>
        </dgm:presLayoutVars>
      </dgm:prSet>
      <dgm:spPr/>
    </dgm:pt>
    <dgm:pt modelId="{8D79424B-9E05-4E09-9096-C9252AC19B58}" type="pres">
      <dgm:prSet presAssocID="{9526B495-5950-435E-B77A-AFC41CBE2DC6}" presName="txSpace" presStyleCnt="0"/>
      <dgm:spPr/>
    </dgm:pt>
    <dgm:pt modelId="{CF472594-68F5-46D7-8665-0AE903393DFA}" type="pres">
      <dgm:prSet presAssocID="{9526B495-5950-435E-B77A-AFC41CBE2DC6}" presName="desTx" presStyleLbl="revTx" presStyleIdx="3" presStyleCnt="6">
        <dgm:presLayoutVars/>
      </dgm:prSet>
      <dgm:spPr/>
    </dgm:pt>
    <dgm:pt modelId="{16117185-39B1-43BC-977E-C87BE029A346}" type="pres">
      <dgm:prSet presAssocID="{5494025C-295F-4719-B6B5-456042D9E2B3}" presName="sibTrans" presStyleCnt="0"/>
      <dgm:spPr/>
    </dgm:pt>
    <dgm:pt modelId="{514BDF48-01DC-47BE-BB89-2AE68EC6E13E}" type="pres">
      <dgm:prSet presAssocID="{22F79DE8-D168-478C-B731-BBAA2A3A68C3}" presName="compNode" presStyleCnt="0"/>
      <dgm:spPr/>
    </dgm:pt>
    <dgm:pt modelId="{64FFA771-F464-47F8-878F-7B00688C47C5}" type="pres">
      <dgm:prSet presAssocID="{22F79DE8-D168-478C-B731-BBAA2A3A68C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21997077-07F7-454B-B336-4C5199FED8F4}" type="pres">
      <dgm:prSet presAssocID="{22F79DE8-D168-478C-B731-BBAA2A3A68C3}" presName="iconSpace" presStyleCnt="0"/>
      <dgm:spPr/>
    </dgm:pt>
    <dgm:pt modelId="{015803FD-E770-4150-96ED-B59795B88497}" type="pres">
      <dgm:prSet presAssocID="{22F79DE8-D168-478C-B731-BBAA2A3A68C3}" presName="parTx" presStyleLbl="revTx" presStyleIdx="4" presStyleCnt="6">
        <dgm:presLayoutVars>
          <dgm:chMax val="0"/>
          <dgm:chPref val="0"/>
        </dgm:presLayoutVars>
      </dgm:prSet>
      <dgm:spPr/>
    </dgm:pt>
    <dgm:pt modelId="{F48D9738-9AA9-42E5-90DA-CAA67420EF57}" type="pres">
      <dgm:prSet presAssocID="{22F79DE8-D168-478C-B731-BBAA2A3A68C3}" presName="txSpace" presStyleCnt="0"/>
      <dgm:spPr/>
    </dgm:pt>
    <dgm:pt modelId="{00E433D1-69CE-4543-928A-46E9EAC24844}" type="pres">
      <dgm:prSet presAssocID="{22F79DE8-D168-478C-B731-BBAA2A3A68C3}" presName="desTx" presStyleLbl="revTx" presStyleIdx="5" presStyleCnt="6">
        <dgm:presLayoutVars/>
      </dgm:prSet>
      <dgm:spPr/>
    </dgm:pt>
  </dgm:ptLst>
  <dgm:cxnLst>
    <dgm:cxn modelId="{9E67630D-1AE5-451E-B9C1-770E2B92C697}" type="presOf" srcId="{65EBBAFF-A74B-4C5E-BF86-9D8432D1626E}" destId="{00E433D1-69CE-4543-928A-46E9EAC24844}" srcOrd="0" destOrd="2" presId="urn:microsoft.com/office/officeart/2018/2/layout/IconLabelDescriptionList"/>
    <dgm:cxn modelId="{4B504C13-5D00-4BC8-B2AA-3D176A9DF287}" srcId="{5C7C403F-9553-497C-9D2B-1B58D2087AF4}" destId="{FD30D39B-E9B7-49F3-AB2E-A8B26CBFF924}" srcOrd="0" destOrd="0" parTransId="{EB3786C6-4A49-4DD5-A2D3-545FE75AD668}" sibTransId="{E809FF73-85E2-49CA-9F3E-C3775E0E5FF0}"/>
    <dgm:cxn modelId="{7FB0A619-B875-45A3-A760-5ED45602A9D2}" type="presOf" srcId="{DAFBD64D-638B-4A62-9AC8-CA68A653CA83}" destId="{00E433D1-69CE-4543-928A-46E9EAC24844}" srcOrd="0" destOrd="0" presId="urn:microsoft.com/office/officeart/2018/2/layout/IconLabelDescriptionList"/>
    <dgm:cxn modelId="{BB3A261D-32C0-45B4-BB2A-C4FFB2488A34}" type="presOf" srcId="{22F79DE8-D168-478C-B731-BBAA2A3A68C3}" destId="{015803FD-E770-4150-96ED-B59795B88497}" srcOrd="0" destOrd="0" presId="urn:microsoft.com/office/officeart/2018/2/layout/IconLabelDescriptionList"/>
    <dgm:cxn modelId="{3A64CE1E-A28D-4CCA-BFFF-5A5BA69A6339}" type="presOf" srcId="{D9A86061-A024-4BBB-A0C1-4E6E70E42A08}" destId="{CF472594-68F5-46D7-8665-0AE903393DFA}" srcOrd="0" destOrd="4" presId="urn:microsoft.com/office/officeart/2018/2/layout/IconLabelDescriptionList"/>
    <dgm:cxn modelId="{37B5422E-9925-4B2D-A6D4-D23390F8E278}" type="presOf" srcId="{29226CD7-C2A9-4675-8A61-CA48587AFE21}" destId="{797A968B-1371-4487-8E4E-0A1ADAC29F84}" srcOrd="0" destOrd="1" presId="urn:microsoft.com/office/officeart/2018/2/layout/IconLabelDescriptionList"/>
    <dgm:cxn modelId="{A2CF7134-A71B-430C-B439-4EE73BDC2061}" srcId="{9526B495-5950-435E-B77A-AFC41CBE2DC6}" destId="{02543506-5F67-4551-A17A-BECA0307CA7C}" srcOrd="0" destOrd="0" parTransId="{6E6FCBB1-9592-44B1-B387-627D8248B79D}" sibTransId="{61B7D395-B0CB-4795-A3E2-673234D38C02}"/>
    <dgm:cxn modelId="{ADD1E234-9DAD-4E8A-BC0A-41575161A3FF}" type="presOf" srcId="{5C7C403F-9553-497C-9D2B-1B58D2087AF4}" destId="{475216F4-14F9-4DE6-B18A-B88EBD8EE878}" srcOrd="0" destOrd="0" presId="urn:microsoft.com/office/officeart/2018/2/layout/IconLabelDescriptionList"/>
    <dgm:cxn modelId="{380FA038-1598-4F9D-819A-C99A781F85E7}" type="presOf" srcId="{B741921A-255F-4D46-B238-E09B79410493}" destId="{CF472594-68F5-46D7-8665-0AE903393DFA}" srcOrd="0" destOrd="5" presId="urn:microsoft.com/office/officeart/2018/2/layout/IconLabelDescriptionList"/>
    <dgm:cxn modelId="{989AC03B-7725-4EB6-9F85-EF744FFA8B15}" srcId="{22F79DE8-D168-478C-B731-BBAA2A3A68C3}" destId="{DAFBD64D-638B-4A62-9AC8-CA68A653CA83}" srcOrd="0" destOrd="0" parTransId="{6B76900D-DA50-4562-8771-2C4D7EF68CC1}" sibTransId="{66492EFD-18BA-4D3F-8E29-23C25B566A07}"/>
    <dgm:cxn modelId="{AC97CB5E-2F54-4044-BCC9-DBC6ED747DC8}" srcId="{9526B495-5950-435E-B77A-AFC41CBE2DC6}" destId="{D9A86061-A024-4BBB-A0C1-4E6E70E42A08}" srcOrd="4" destOrd="0" parTransId="{C061FD20-7016-4381-BE70-9C3B065AB261}" sibTransId="{DFBF8C4E-FD3F-403D-9761-2CDC8A9E4658}"/>
    <dgm:cxn modelId="{DD1A6445-046D-402F-A6F9-9B6709939A61}" srcId="{22F79DE8-D168-478C-B731-BBAA2A3A68C3}" destId="{3F9439EA-2B02-46E4-9383-A27DF5F21C0D}" srcOrd="5" destOrd="0" parTransId="{6E122407-EFAA-45FB-9A52-6B898CCB6A16}" sibTransId="{75C7647F-6337-4349-8B4C-D9E0ACF3138C}"/>
    <dgm:cxn modelId="{4E852447-E8E3-40A8-8895-26AFE0389589}" type="presOf" srcId="{0AE4CC0E-1ECE-460D-AB81-19E7210928FD}" destId="{CF472594-68F5-46D7-8665-0AE903393DFA}" srcOrd="0" destOrd="1" presId="urn:microsoft.com/office/officeart/2018/2/layout/IconLabelDescriptionList"/>
    <dgm:cxn modelId="{F0979D67-6CA3-42BA-85D3-E4D4884E8C9A}" type="presOf" srcId="{F524DBFD-281C-46B2-9D84-2FFCD7B2F696}" destId="{E6EF8863-CC3C-40A2-9EF4-EA8D52F4E611}" srcOrd="0" destOrd="0" presId="urn:microsoft.com/office/officeart/2018/2/layout/IconLabelDescriptionList"/>
    <dgm:cxn modelId="{71B6326E-FBE9-423E-BB21-AA5BA8D648D4}" type="presOf" srcId="{02543506-5F67-4551-A17A-BECA0307CA7C}" destId="{CF472594-68F5-46D7-8665-0AE903393DFA}" srcOrd="0" destOrd="0" presId="urn:microsoft.com/office/officeart/2018/2/layout/IconLabelDescriptionList"/>
    <dgm:cxn modelId="{39C4B26E-FEA1-41DB-BAF9-B645C8A14412}" srcId="{22F79DE8-D168-478C-B731-BBAA2A3A68C3}" destId="{33243D5D-2A43-4588-820C-B285ED159E2E}" srcOrd="1" destOrd="0" parTransId="{65D195EC-71CD-41C8-8F45-D78A68D17B13}" sibTransId="{71DC5760-7211-44B3-ADD4-182EFC3A03C4}"/>
    <dgm:cxn modelId="{BFF29871-0059-486E-937B-B8C20528A303}" srcId="{22F79DE8-D168-478C-B731-BBAA2A3A68C3}" destId="{BC90AC2D-93F5-4E16-9C0C-2A04FB80502A}" srcOrd="6" destOrd="0" parTransId="{FB06B40D-463E-447F-A72D-04DFD1FD32A8}" sibTransId="{E25EC988-11CD-4524-B8AB-7557583EA89B}"/>
    <dgm:cxn modelId="{A6527872-B691-461A-B54C-5E39AB7F1AEC}" srcId="{9526B495-5950-435E-B77A-AFC41CBE2DC6}" destId="{BB21DDCF-3296-4038-B262-3218265B0A80}" srcOrd="2" destOrd="0" parTransId="{A7756D38-D4FA-4642-B186-BE3C19044439}" sibTransId="{051E67E3-5235-4536-9197-163E4C715225}"/>
    <dgm:cxn modelId="{8BADDE52-AEFA-4C8B-9EF6-1C9C9F6E74AB}" type="presOf" srcId="{EE59169E-FB7F-4200-B9B8-DB1F7F460E10}" destId="{00E433D1-69CE-4543-928A-46E9EAC24844}" srcOrd="0" destOrd="4" presId="urn:microsoft.com/office/officeart/2018/2/layout/IconLabelDescriptionList"/>
    <dgm:cxn modelId="{65FD6A55-C7A7-442D-99BA-2EEE979DBB1A}" type="presOf" srcId="{A40DA9C1-BFC7-4D43-8E73-211875517E1C}" destId="{00E433D1-69CE-4543-928A-46E9EAC24844}" srcOrd="0" destOrd="3" presId="urn:microsoft.com/office/officeart/2018/2/layout/IconLabelDescriptionList"/>
    <dgm:cxn modelId="{393EB155-0A8C-4E53-B35D-05325EEF938C}" srcId="{9526B495-5950-435E-B77A-AFC41CBE2DC6}" destId="{0AE4CC0E-1ECE-460D-AB81-19E7210928FD}" srcOrd="1" destOrd="0" parTransId="{8451E720-BF71-4962-86CB-FEFD181DF66A}" sibTransId="{C899196D-E546-46C4-94AF-2B6CA0D7B8A5}"/>
    <dgm:cxn modelId="{04CE7258-14D7-478A-A6A2-E11B2DC31A35}" type="presOf" srcId="{DE3AD9DA-DCB5-4827-908C-E978F2D98244}" destId="{CF472594-68F5-46D7-8665-0AE903393DFA}" srcOrd="0" destOrd="3" presId="urn:microsoft.com/office/officeart/2018/2/layout/IconLabelDescriptionList"/>
    <dgm:cxn modelId="{FA43FB81-7F3E-41A5-9673-58BF635F0295}" srcId="{5C7C403F-9553-497C-9D2B-1B58D2087AF4}" destId="{29226CD7-C2A9-4675-8A61-CA48587AFE21}" srcOrd="1" destOrd="0" parTransId="{22336A15-8BBC-4456-AC7E-1459448B1E99}" sibTransId="{361AB28B-2500-4E54-AFC0-54B13DB9B0D7}"/>
    <dgm:cxn modelId="{41561283-3F6C-437D-80A7-F31DEB6069AA}" srcId="{22F79DE8-D168-478C-B731-BBAA2A3A68C3}" destId="{65EBBAFF-A74B-4C5E-BF86-9D8432D1626E}" srcOrd="2" destOrd="0" parTransId="{03C56541-96FF-4E28-839A-2FF19C34F71B}" sibTransId="{03FAC0C8-CFA6-45A9-91AA-3D7CE049ECB4}"/>
    <dgm:cxn modelId="{35CF4186-6BBE-4DB9-8987-7F6A8DE680BF}" srcId="{22F79DE8-D168-478C-B731-BBAA2A3A68C3}" destId="{EE59169E-FB7F-4200-B9B8-DB1F7F460E10}" srcOrd="4" destOrd="0" parTransId="{FF781EF3-49BE-4181-A628-15838C49FF5A}" sibTransId="{257BF0C4-C78E-4D88-BF77-03481EDE7B4D}"/>
    <dgm:cxn modelId="{434D27A0-BE26-4E84-BB32-8539727C09AB}" type="presOf" srcId="{BC90AC2D-93F5-4E16-9C0C-2A04FB80502A}" destId="{00E433D1-69CE-4543-928A-46E9EAC24844}" srcOrd="0" destOrd="6" presId="urn:microsoft.com/office/officeart/2018/2/layout/IconLabelDescriptionList"/>
    <dgm:cxn modelId="{AC0844A4-C473-4040-ACF9-0136169C2705}" srcId="{22F79DE8-D168-478C-B731-BBAA2A3A68C3}" destId="{8341B6B9-6689-4B6F-8F28-54E7B82B3A62}" srcOrd="7" destOrd="0" parTransId="{887E5BBE-045F-49C0-9327-C41F8E00CF29}" sibTransId="{6246BC6F-F5AF-4346-8A37-2FEC89ECB81A}"/>
    <dgm:cxn modelId="{62E4EFAE-2B94-426C-99FE-A8FB851BC1C5}" type="presOf" srcId="{33243D5D-2A43-4588-820C-B285ED159E2E}" destId="{00E433D1-69CE-4543-928A-46E9EAC24844}" srcOrd="0" destOrd="1" presId="urn:microsoft.com/office/officeart/2018/2/layout/IconLabelDescriptionList"/>
    <dgm:cxn modelId="{2AED2EB9-E6A5-4AFE-B9A9-7492C42A1410}" type="presOf" srcId="{FD30D39B-E9B7-49F3-AB2E-A8B26CBFF924}" destId="{797A968B-1371-4487-8E4E-0A1ADAC29F84}" srcOrd="0" destOrd="0" presId="urn:microsoft.com/office/officeart/2018/2/layout/IconLabelDescriptionList"/>
    <dgm:cxn modelId="{1B6378BB-F1EE-4B88-B790-7AFFCD03B46D}" srcId="{F524DBFD-281C-46B2-9D84-2FFCD7B2F696}" destId="{5C7C403F-9553-497C-9D2B-1B58D2087AF4}" srcOrd="0" destOrd="0" parTransId="{8094000F-095D-4C16-90D3-2146C38837A5}" sibTransId="{7938D5F5-DC5E-476D-A860-37F7850F4687}"/>
    <dgm:cxn modelId="{68D134BC-3893-4452-AF48-CFB71FE6D154}" type="presOf" srcId="{9526B495-5950-435E-B77A-AFC41CBE2DC6}" destId="{D39A02D0-722C-4981-8036-C3B30DF3591E}" srcOrd="0" destOrd="0" presId="urn:microsoft.com/office/officeart/2018/2/layout/IconLabelDescriptionList"/>
    <dgm:cxn modelId="{9AFBBDBC-3F20-4BD7-819C-AF8A86EF7663}" srcId="{F524DBFD-281C-46B2-9D84-2FFCD7B2F696}" destId="{22F79DE8-D168-478C-B731-BBAA2A3A68C3}" srcOrd="2" destOrd="0" parTransId="{93C1BAB8-9E27-45CC-9004-F982D3EB877E}" sibTransId="{0904D68F-2D36-4476-8525-1940FA8394F3}"/>
    <dgm:cxn modelId="{765452C3-885E-4A7D-9DDA-23223212291A}" srcId="{9526B495-5950-435E-B77A-AFC41CBE2DC6}" destId="{B741921A-255F-4D46-B238-E09B79410493}" srcOrd="5" destOrd="0" parTransId="{719BB13A-DF70-4E9D-AF68-2A88889FA8D1}" sibTransId="{A0E57E07-671A-47A4-A163-1317B46273F4}"/>
    <dgm:cxn modelId="{35A414C7-6CF1-4FB0-9B32-0694EA6574FD}" type="presOf" srcId="{8341B6B9-6689-4B6F-8F28-54E7B82B3A62}" destId="{00E433D1-69CE-4543-928A-46E9EAC24844}" srcOrd="0" destOrd="7" presId="urn:microsoft.com/office/officeart/2018/2/layout/IconLabelDescriptionList"/>
    <dgm:cxn modelId="{9A49B6D1-AA9D-4853-8BCA-CBC5D6719FCE}" type="presOf" srcId="{BB21DDCF-3296-4038-B262-3218265B0A80}" destId="{CF472594-68F5-46D7-8665-0AE903393DFA}" srcOrd="0" destOrd="2" presId="urn:microsoft.com/office/officeart/2018/2/layout/IconLabelDescriptionList"/>
    <dgm:cxn modelId="{2FD4A1DB-C830-43AB-97F6-A743124EFEC6}" srcId="{9526B495-5950-435E-B77A-AFC41CBE2DC6}" destId="{DE3AD9DA-DCB5-4827-908C-E978F2D98244}" srcOrd="3" destOrd="0" parTransId="{FF8EC76C-2532-4D10-9E5D-33897A15C8FB}" sibTransId="{FCD686B8-9434-4054-8922-4935351693B7}"/>
    <dgm:cxn modelId="{351D55E1-53B7-47C4-A216-B9F4C966DCD3}" srcId="{22F79DE8-D168-478C-B731-BBAA2A3A68C3}" destId="{A40DA9C1-BFC7-4D43-8E73-211875517E1C}" srcOrd="3" destOrd="0" parTransId="{1463CDAA-C331-4CF3-9CD8-EF0F69939FCE}" sibTransId="{49DC20CC-F4DC-44C8-A9A6-FE771CB2F452}"/>
    <dgm:cxn modelId="{669FB1EB-A64E-4A8F-97B7-C4EDEB14153B}" srcId="{F524DBFD-281C-46B2-9D84-2FFCD7B2F696}" destId="{9526B495-5950-435E-B77A-AFC41CBE2DC6}" srcOrd="1" destOrd="0" parTransId="{1FF37D8D-26E3-41A3-923E-DE23C757E1B7}" sibTransId="{5494025C-295F-4719-B6B5-456042D9E2B3}"/>
    <dgm:cxn modelId="{AF683EF1-7E0E-48CD-9F78-06DB3CCF8DB1}" type="presOf" srcId="{3F9439EA-2B02-46E4-9383-A27DF5F21C0D}" destId="{00E433D1-69CE-4543-928A-46E9EAC24844}" srcOrd="0" destOrd="5" presId="urn:microsoft.com/office/officeart/2018/2/layout/IconLabelDescriptionList"/>
    <dgm:cxn modelId="{3EEE4B6E-EEE0-4A4A-80D3-CE6BC9A2D702}" type="presParOf" srcId="{E6EF8863-CC3C-40A2-9EF4-EA8D52F4E611}" destId="{6E8435A4-B8B3-4ACC-B35E-ADDFF3C0114C}" srcOrd="0" destOrd="0" presId="urn:microsoft.com/office/officeart/2018/2/layout/IconLabelDescriptionList"/>
    <dgm:cxn modelId="{E40706EE-13D0-426C-BBF7-F545EDA8CF66}" type="presParOf" srcId="{6E8435A4-B8B3-4ACC-B35E-ADDFF3C0114C}" destId="{D60A20F7-A2BE-4066-9EF0-F677BFA5104A}" srcOrd="0" destOrd="0" presId="urn:microsoft.com/office/officeart/2018/2/layout/IconLabelDescriptionList"/>
    <dgm:cxn modelId="{9E7437BA-BA4A-468C-AE1A-B04E472DC361}" type="presParOf" srcId="{6E8435A4-B8B3-4ACC-B35E-ADDFF3C0114C}" destId="{2855A830-55D7-4245-A2FB-A2E62D0ACFFE}" srcOrd="1" destOrd="0" presId="urn:microsoft.com/office/officeart/2018/2/layout/IconLabelDescriptionList"/>
    <dgm:cxn modelId="{6CF13A99-F64B-4E26-8127-B5390E8C177C}" type="presParOf" srcId="{6E8435A4-B8B3-4ACC-B35E-ADDFF3C0114C}" destId="{475216F4-14F9-4DE6-B18A-B88EBD8EE878}" srcOrd="2" destOrd="0" presId="urn:microsoft.com/office/officeart/2018/2/layout/IconLabelDescriptionList"/>
    <dgm:cxn modelId="{437D595A-F9E4-44FB-B2D0-2DB35B4BD53C}" type="presParOf" srcId="{6E8435A4-B8B3-4ACC-B35E-ADDFF3C0114C}" destId="{D18AE679-BDBE-41D9-A765-113E65C55554}" srcOrd="3" destOrd="0" presId="urn:microsoft.com/office/officeart/2018/2/layout/IconLabelDescriptionList"/>
    <dgm:cxn modelId="{87DA573D-EFEA-4E63-9BF9-928EF3285D92}" type="presParOf" srcId="{6E8435A4-B8B3-4ACC-B35E-ADDFF3C0114C}" destId="{797A968B-1371-4487-8E4E-0A1ADAC29F84}" srcOrd="4" destOrd="0" presId="urn:microsoft.com/office/officeart/2018/2/layout/IconLabelDescriptionList"/>
    <dgm:cxn modelId="{E67F775F-59DA-4D36-9AB5-EB28B9D0C952}" type="presParOf" srcId="{E6EF8863-CC3C-40A2-9EF4-EA8D52F4E611}" destId="{FF3D065A-305F-4BFD-A2AA-546514C10101}" srcOrd="1" destOrd="0" presId="urn:microsoft.com/office/officeart/2018/2/layout/IconLabelDescriptionList"/>
    <dgm:cxn modelId="{E5E7B58B-CB40-4E02-A60F-876CC7D12B5E}" type="presParOf" srcId="{E6EF8863-CC3C-40A2-9EF4-EA8D52F4E611}" destId="{2E7A1CA1-BF7A-4F7D-8B2D-6F0D0A74BA0F}" srcOrd="2" destOrd="0" presId="urn:microsoft.com/office/officeart/2018/2/layout/IconLabelDescriptionList"/>
    <dgm:cxn modelId="{63DE199D-1B2E-488B-8A5B-6E55D3376000}" type="presParOf" srcId="{2E7A1CA1-BF7A-4F7D-8B2D-6F0D0A74BA0F}" destId="{6DA0F79A-3121-438D-85A1-C343193056F6}" srcOrd="0" destOrd="0" presId="urn:microsoft.com/office/officeart/2018/2/layout/IconLabelDescriptionList"/>
    <dgm:cxn modelId="{F79CDDE8-2193-4763-8567-DA06DC7DF3ED}" type="presParOf" srcId="{2E7A1CA1-BF7A-4F7D-8B2D-6F0D0A74BA0F}" destId="{34EB3C73-4021-43E9-9A76-38657A629002}" srcOrd="1" destOrd="0" presId="urn:microsoft.com/office/officeart/2018/2/layout/IconLabelDescriptionList"/>
    <dgm:cxn modelId="{81A5B93C-19BB-4089-BCF5-458ECB412590}" type="presParOf" srcId="{2E7A1CA1-BF7A-4F7D-8B2D-6F0D0A74BA0F}" destId="{D39A02D0-722C-4981-8036-C3B30DF3591E}" srcOrd="2" destOrd="0" presId="urn:microsoft.com/office/officeart/2018/2/layout/IconLabelDescriptionList"/>
    <dgm:cxn modelId="{3747E394-8FFC-4AEC-BDF1-149A09B1E5AF}" type="presParOf" srcId="{2E7A1CA1-BF7A-4F7D-8B2D-6F0D0A74BA0F}" destId="{8D79424B-9E05-4E09-9096-C9252AC19B58}" srcOrd="3" destOrd="0" presId="urn:microsoft.com/office/officeart/2018/2/layout/IconLabelDescriptionList"/>
    <dgm:cxn modelId="{F5107454-06EF-4072-964C-61316D83B6DD}" type="presParOf" srcId="{2E7A1CA1-BF7A-4F7D-8B2D-6F0D0A74BA0F}" destId="{CF472594-68F5-46D7-8665-0AE903393DFA}" srcOrd="4" destOrd="0" presId="urn:microsoft.com/office/officeart/2018/2/layout/IconLabelDescriptionList"/>
    <dgm:cxn modelId="{94B6A0D6-887B-406E-96C5-CC074CCF42A5}" type="presParOf" srcId="{E6EF8863-CC3C-40A2-9EF4-EA8D52F4E611}" destId="{16117185-39B1-43BC-977E-C87BE029A346}" srcOrd="3" destOrd="0" presId="urn:microsoft.com/office/officeart/2018/2/layout/IconLabelDescriptionList"/>
    <dgm:cxn modelId="{B659C7DB-1F32-41D6-8506-4F30FB169F68}" type="presParOf" srcId="{E6EF8863-CC3C-40A2-9EF4-EA8D52F4E611}" destId="{514BDF48-01DC-47BE-BB89-2AE68EC6E13E}" srcOrd="4" destOrd="0" presId="urn:microsoft.com/office/officeart/2018/2/layout/IconLabelDescriptionList"/>
    <dgm:cxn modelId="{72540C57-E969-4AA7-8AA2-91BA63530E81}" type="presParOf" srcId="{514BDF48-01DC-47BE-BB89-2AE68EC6E13E}" destId="{64FFA771-F464-47F8-878F-7B00688C47C5}" srcOrd="0" destOrd="0" presId="urn:microsoft.com/office/officeart/2018/2/layout/IconLabelDescriptionList"/>
    <dgm:cxn modelId="{E559F99C-9BE1-4548-9EC8-3462582F8BBC}" type="presParOf" srcId="{514BDF48-01DC-47BE-BB89-2AE68EC6E13E}" destId="{21997077-07F7-454B-B336-4C5199FED8F4}" srcOrd="1" destOrd="0" presId="urn:microsoft.com/office/officeart/2018/2/layout/IconLabelDescriptionList"/>
    <dgm:cxn modelId="{1763F155-FA51-4E34-9DD0-0F7517A7C8DE}" type="presParOf" srcId="{514BDF48-01DC-47BE-BB89-2AE68EC6E13E}" destId="{015803FD-E770-4150-96ED-B59795B88497}" srcOrd="2" destOrd="0" presId="urn:microsoft.com/office/officeart/2018/2/layout/IconLabelDescriptionList"/>
    <dgm:cxn modelId="{F7E7D464-332A-4B70-8444-4E4FE935C0D1}" type="presParOf" srcId="{514BDF48-01DC-47BE-BB89-2AE68EC6E13E}" destId="{F48D9738-9AA9-42E5-90DA-CAA67420EF57}" srcOrd="3" destOrd="0" presId="urn:microsoft.com/office/officeart/2018/2/layout/IconLabelDescriptionList"/>
    <dgm:cxn modelId="{CDF52646-355E-4D8D-91F0-303325B9E6E7}" type="presParOf" srcId="{514BDF48-01DC-47BE-BB89-2AE68EC6E13E}" destId="{00E433D1-69CE-4543-928A-46E9EAC24844}"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0A20F7-A2BE-4066-9EF0-F677BFA5104A}">
      <dsp:nvSpPr>
        <dsp:cNvPr id="0" name=""/>
        <dsp:cNvSpPr/>
      </dsp:nvSpPr>
      <dsp:spPr>
        <a:xfrm>
          <a:off x="5527" y="291122"/>
          <a:ext cx="1097489" cy="10974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5216F4-14F9-4DE6-B18A-B88EBD8EE878}">
      <dsp:nvSpPr>
        <dsp:cNvPr id="0" name=""/>
        <dsp:cNvSpPr/>
      </dsp:nvSpPr>
      <dsp:spPr>
        <a:xfrm>
          <a:off x="5527" y="1550735"/>
          <a:ext cx="3135684" cy="47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defRPr b="1"/>
          </a:pPr>
          <a:r>
            <a:rPr lang="en-US" sz="1600" kern="1200"/>
            <a:t>We have categorized our results under 2 categories</a:t>
          </a:r>
        </a:p>
      </dsp:txBody>
      <dsp:txXfrm>
        <a:off x="5527" y="1550735"/>
        <a:ext cx="3135684" cy="470352"/>
      </dsp:txXfrm>
    </dsp:sp>
    <dsp:sp modelId="{797A968B-1371-4487-8E4E-0A1ADAC29F84}">
      <dsp:nvSpPr>
        <dsp:cNvPr id="0" name=""/>
        <dsp:cNvSpPr/>
      </dsp:nvSpPr>
      <dsp:spPr>
        <a:xfrm>
          <a:off x="5527" y="2096494"/>
          <a:ext cx="3135684" cy="1964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kern="1200" dirty="0"/>
            <a:t>The Consumer/loan Attributes showing lesser impact to the trend of loan default</a:t>
          </a:r>
        </a:p>
        <a:p>
          <a:pPr marL="0" lvl="0" indent="0" algn="l" defTabSz="533400">
            <a:lnSpc>
              <a:spcPct val="90000"/>
            </a:lnSpc>
            <a:spcBef>
              <a:spcPct val="0"/>
            </a:spcBef>
            <a:spcAft>
              <a:spcPct val="35000"/>
            </a:spcAft>
            <a:buNone/>
          </a:pPr>
          <a:r>
            <a:rPr lang="en-US" sz="1200" kern="1200" dirty="0"/>
            <a:t>The Consumer/Loan Attributes showing higher impact to the trend of loan default</a:t>
          </a:r>
        </a:p>
      </dsp:txBody>
      <dsp:txXfrm>
        <a:off x="5527" y="2096494"/>
        <a:ext cx="3135684" cy="1964926"/>
      </dsp:txXfrm>
    </dsp:sp>
    <dsp:sp modelId="{6DA0F79A-3121-438D-85A1-C343193056F6}">
      <dsp:nvSpPr>
        <dsp:cNvPr id="0" name=""/>
        <dsp:cNvSpPr/>
      </dsp:nvSpPr>
      <dsp:spPr>
        <a:xfrm>
          <a:off x="3689957" y="291122"/>
          <a:ext cx="1097489" cy="10974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9A02D0-722C-4981-8036-C3B30DF3591E}">
      <dsp:nvSpPr>
        <dsp:cNvPr id="0" name=""/>
        <dsp:cNvSpPr/>
      </dsp:nvSpPr>
      <dsp:spPr>
        <a:xfrm>
          <a:off x="3689957" y="1550735"/>
          <a:ext cx="3135684" cy="47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defRPr b="1"/>
          </a:pPr>
          <a:r>
            <a:rPr lang="en-US" sz="1600" b="1" u="sng" kern="1200"/>
            <a:t>Lesser impact</a:t>
          </a:r>
          <a:endParaRPr lang="en-US" sz="1600" kern="1200"/>
        </a:p>
      </dsp:txBody>
      <dsp:txXfrm>
        <a:off x="3689957" y="1550735"/>
        <a:ext cx="3135684" cy="470352"/>
      </dsp:txXfrm>
    </dsp:sp>
    <dsp:sp modelId="{CF472594-68F5-46D7-8665-0AE903393DFA}">
      <dsp:nvSpPr>
        <dsp:cNvPr id="0" name=""/>
        <dsp:cNvSpPr/>
      </dsp:nvSpPr>
      <dsp:spPr>
        <a:xfrm>
          <a:off x="3689957" y="2096494"/>
          <a:ext cx="3135684" cy="1964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kern="1200" dirty="0"/>
            <a:t>Lower annual income (below around 37000)</a:t>
          </a:r>
        </a:p>
        <a:p>
          <a:pPr marL="0" lvl="0" indent="0" algn="l" defTabSz="533400">
            <a:lnSpc>
              <a:spcPct val="90000"/>
            </a:lnSpc>
            <a:spcBef>
              <a:spcPct val="0"/>
            </a:spcBef>
            <a:spcAft>
              <a:spcPct val="35000"/>
            </a:spcAft>
            <a:buNone/>
          </a:pPr>
          <a:r>
            <a:rPr lang="en-US" sz="1200" kern="1200" dirty="0"/>
            <a:t>Higher loan amount (above around 16000)</a:t>
          </a:r>
        </a:p>
        <a:p>
          <a:pPr marL="0" lvl="0" indent="0" algn="l" defTabSz="533400">
            <a:lnSpc>
              <a:spcPct val="90000"/>
            </a:lnSpc>
            <a:spcBef>
              <a:spcPct val="0"/>
            </a:spcBef>
            <a:spcAft>
              <a:spcPct val="35000"/>
            </a:spcAft>
            <a:buNone/>
          </a:pPr>
          <a:r>
            <a:rPr lang="en-US" sz="1200" kern="1200" dirty="0"/>
            <a:t>Higher debt to income ratio (above 15%)</a:t>
          </a:r>
        </a:p>
        <a:p>
          <a:pPr marL="0" lvl="0" indent="0" algn="l" defTabSz="533400">
            <a:lnSpc>
              <a:spcPct val="90000"/>
            </a:lnSpc>
            <a:spcBef>
              <a:spcPct val="0"/>
            </a:spcBef>
            <a:spcAft>
              <a:spcPct val="35000"/>
            </a:spcAft>
            <a:buNone/>
          </a:pPr>
          <a:r>
            <a:rPr lang="en-US" sz="1200" kern="1200" dirty="0"/>
            <a:t>Higher instalment amount (above 327)</a:t>
          </a:r>
        </a:p>
        <a:p>
          <a:pPr marL="0" lvl="0" indent="0" algn="l" defTabSz="533400">
            <a:lnSpc>
              <a:spcPct val="90000"/>
            </a:lnSpc>
            <a:spcBef>
              <a:spcPct val="0"/>
            </a:spcBef>
            <a:spcAft>
              <a:spcPct val="35000"/>
            </a:spcAft>
            <a:buNone/>
          </a:pPr>
          <a:r>
            <a:rPr lang="en-US" sz="1200" kern="1200" dirty="0"/>
            <a:t>Loan issue month (Dec, May)</a:t>
          </a:r>
        </a:p>
        <a:p>
          <a:pPr marL="0" lvl="0" indent="0" algn="l" defTabSz="533400">
            <a:lnSpc>
              <a:spcPct val="90000"/>
            </a:lnSpc>
            <a:spcBef>
              <a:spcPct val="0"/>
            </a:spcBef>
            <a:spcAft>
              <a:spcPct val="35000"/>
            </a:spcAft>
            <a:buNone/>
          </a:pPr>
          <a:r>
            <a:rPr lang="en-US" sz="1200" kern="1200" dirty="0"/>
            <a:t>Applicant’s address state (NV, SD, AK, FL)</a:t>
          </a:r>
        </a:p>
      </dsp:txBody>
      <dsp:txXfrm>
        <a:off x="3689957" y="2096494"/>
        <a:ext cx="3135684" cy="1964926"/>
      </dsp:txXfrm>
    </dsp:sp>
    <dsp:sp modelId="{64FFA771-F464-47F8-878F-7B00688C47C5}">
      <dsp:nvSpPr>
        <dsp:cNvPr id="0" name=""/>
        <dsp:cNvSpPr/>
      </dsp:nvSpPr>
      <dsp:spPr>
        <a:xfrm>
          <a:off x="7374387" y="291122"/>
          <a:ext cx="1097489" cy="10974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5803FD-E770-4150-96ED-B59795B88497}">
      <dsp:nvSpPr>
        <dsp:cNvPr id="0" name=""/>
        <dsp:cNvSpPr/>
      </dsp:nvSpPr>
      <dsp:spPr>
        <a:xfrm>
          <a:off x="7374387" y="1550735"/>
          <a:ext cx="3135684" cy="47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defRPr b="1"/>
          </a:pPr>
          <a:r>
            <a:rPr lang="en-US" sz="1600" b="1" u="sng" kern="1200"/>
            <a:t>Higher impact</a:t>
          </a:r>
          <a:endParaRPr lang="en-US" sz="1600" kern="1200"/>
        </a:p>
      </dsp:txBody>
      <dsp:txXfrm>
        <a:off x="7374387" y="1550735"/>
        <a:ext cx="3135684" cy="470352"/>
      </dsp:txXfrm>
    </dsp:sp>
    <dsp:sp modelId="{00E433D1-69CE-4543-928A-46E9EAC24844}">
      <dsp:nvSpPr>
        <dsp:cNvPr id="0" name=""/>
        <dsp:cNvSpPr/>
      </dsp:nvSpPr>
      <dsp:spPr>
        <a:xfrm>
          <a:off x="7374387" y="2096494"/>
          <a:ext cx="3135684" cy="1964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kern="1200" dirty="0"/>
            <a:t>Higher interest rate (above 13%)</a:t>
          </a:r>
        </a:p>
        <a:p>
          <a:pPr marL="0" lvl="0" indent="0" algn="l" defTabSz="533400">
            <a:lnSpc>
              <a:spcPct val="90000"/>
            </a:lnSpc>
            <a:spcBef>
              <a:spcPct val="0"/>
            </a:spcBef>
            <a:spcAft>
              <a:spcPct val="35000"/>
            </a:spcAft>
            <a:buNone/>
          </a:pPr>
          <a:r>
            <a:rPr lang="en-US" sz="1200" kern="1200" dirty="0"/>
            <a:t>Repayment term (5 years)</a:t>
          </a:r>
        </a:p>
        <a:p>
          <a:pPr marL="0" lvl="0" indent="0" algn="l" defTabSz="533400">
            <a:lnSpc>
              <a:spcPct val="90000"/>
            </a:lnSpc>
            <a:spcBef>
              <a:spcPct val="0"/>
            </a:spcBef>
            <a:spcAft>
              <a:spcPct val="35000"/>
            </a:spcAft>
            <a:buNone/>
          </a:pPr>
          <a:r>
            <a:rPr lang="en-US" sz="1200" kern="1200" dirty="0"/>
            <a:t>Loan purpose (small business, renewable energy, educational)</a:t>
          </a:r>
        </a:p>
        <a:p>
          <a:pPr marL="0" lvl="0" indent="0" algn="l" defTabSz="533400">
            <a:lnSpc>
              <a:spcPct val="90000"/>
            </a:lnSpc>
            <a:spcBef>
              <a:spcPct val="0"/>
            </a:spcBef>
            <a:spcAft>
              <a:spcPct val="35000"/>
            </a:spcAft>
            <a:buNone/>
          </a:pPr>
          <a:r>
            <a:rPr lang="en-US" sz="1200" kern="1200" dirty="0"/>
            <a:t>Higher revolving line utilization rate (above 58%)</a:t>
          </a:r>
        </a:p>
        <a:p>
          <a:pPr marL="0" lvl="0" indent="0" algn="l" defTabSz="533400">
            <a:lnSpc>
              <a:spcPct val="90000"/>
            </a:lnSpc>
            <a:spcBef>
              <a:spcPct val="0"/>
            </a:spcBef>
            <a:spcAft>
              <a:spcPct val="35000"/>
            </a:spcAft>
            <a:buNone/>
          </a:pPr>
          <a:r>
            <a:rPr lang="en-US" sz="1200" kern="1200" dirty="0"/>
            <a:t>Loan grade &amp; sub-grade (D to G)</a:t>
          </a:r>
        </a:p>
        <a:p>
          <a:pPr marL="0" lvl="0" indent="0" algn="l" defTabSz="533400">
            <a:lnSpc>
              <a:spcPct val="90000"/>
            </a:lnSpc>
            <a:spcBef>
              <a:spcPct val="0"/>
            </a:spcBef>
            <a:spcAft>
              <a:spcPct val="35000"/>
            </a:spcAft>
            <a:buNone/>
          </a:pPr>
          <a:r>
            <a:rPr lang="en-US" sz="1200" kern="1200"/>
            <a:t>Public bankruptcy records (1 or 2)</a:t>
          </a:r>
        </a:p>
        <a:p>
          <a:pPr marL="0" lvl="0" indent="0" algn="l" defTabSz="533400">
            <a:lnSpc>
              <a:spcPct val="90000"/>
            </a:lnSpc>
            <a:spcBef>
              <a:spcPct val="0"/>
            </a:spcBef>
            <a:spcAft>
              <a:spcPct val="35000"/>
            </a:spcAft>
            <a:buNone/>
          </a:pPr>
          <a:r>
            <a:rPr lang="en-US" sz="1200" kern="1200"/>
            <a:t>Derogatory public records (1 or 2)</a:t>
          </a:r>
        </a:p>
        <a:p>
          <a:pPr marL="0" lvl="0" indent="0" algn="l" defTabSz="533400">
            <a:lnSpc>
              <a:spcPct val="90000"/>
            </a:lnSpc>
            <a:spcBef>
              <a:spcPct val="0"/>
            </a:spcBef>
            <a:spcAft>
              <a:spcPct val="35000"/>
            </a:spcAft>
            <a:buNone/>
          </a:pPr>
          <a:r>
            <a:rPr lang="en-US" sz="1200" kern="1200"/>
            <a:t>Missing employment record</a:t>
          </a:r>
        </a:p>
      </dsp:txBody>
      <dsp:txXfrm>
        <a:off x="7374387" y="2096494"/>
        <a:ext cx="3135684" cy="196492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86A3E-EC02-4A15-8CFF-A86B2AE5AB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FBCC30F-E95F-44ED-9557-674BDBB40F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B21A8A3-C888-42A6-A690-19C4DD0A737D}"/>
              </a:ext>
            </a:extLst>
          </p:cNvPr>
          <p:cNvSpPr>
            <a:spLocks noGrp="1"/>
          </p:cNvSpPr>
          <p:nvPr>
            <p:ph type="dt" sz="half" idx="10"/>
          </p:nvPr>
        </p:nvSpPr>
        <p:spPr/>
        <p:txBody>
          <a:bodyPr/>
          <a:lstStyle/>
          <a:p>
            <a:fld id="{0F13E5EF-77E4-4ED8-8B7D-0FEB49296D94}" type="datetimeFigureOut">
              <a:rPr lang="en-IN" smtClean="0"/>
              <a:t>23-07-2024</a:t>
            </a:fld>
            <a:endParaRPr lang="en-IN"/>
          </a:p>
        </p:txBody>
      </p:sp>
      <p:sp>
        <p:nvSpPr>
          <p:cNvPr id="5" name="Footer Placeholder 4">
            <a:extLst>
              <a:ext uri="{FF2B5EF4-FFF2-40B4-BE49-F238E27FC236}">
                <a16:creationId xmlns:a16="http://schemas.microsoft.com/office/drawing/2014/main" id="{75FF822B-A5BC-4F87-B8D2-DFEF4A20C5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028A3C-9CE2-42F7-9FC4-6CE5FA38A308}"/>
              </a:ext>
            </a:extLst>
          </p:cNvPr>
          <p:cNvSpPr>
            <a:spLocks noGrp="1"/>
          </p:cNvSpPr>
          <p:nvPr>
            <p:ph type="sldNum" sz="quarter" idx="12"/>
          </p:nvPr>
        </p:nvSpPr>
        <p:spPr/>
        <p:txBody>
          <a:bodyPr/>
          <a:lstStyle/>
          <a:p>
            <a:fld id="{F54A97CF-42F2-4D46-B0E7-130944D15586}" type="slidenum">
              <a:rPr lang="en-IN" smtClean="0"/>
              <a:t>‹#›</a:t>
            </a:fld>
            <a:endParaRPr lang="en-IN"/>
          </a:p>
        </p:txBody>
      </p:sp>
    </p:spTree>
    <p:extLst>
      <p:ext uri="{BB962C8B-B14F-4D97-AF65-F5344CB8AC3E}">
        <p14:creationId xmlns:p14="http://schemas.microsoft.com/office/powerpoint/2010/main" val="59372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09CE0-CC9A-42F9-94AC-E1739E45A1C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748EAB-AFA2-435B-9BD7-BB7B3D9927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D9B957-2B67-4FE5-9E13-C5A8F7E63BF4}"/>
              </a:ext>
            </a:extLst>
          </p:cNvPr>
          <p:cNvSpPr>
            <a:spLocks noGrp="1"/>
          </p:cNvSpPr>
          <p:nvPr>
            <p:ph type="dt" sz="half" idx="10"/>
          </p:nvPr>
        </p:nvSpPr>
        <p:spPr/>
        <p:txBody>
          <a:bodyPr/>
          <a:lstStyle/>
          <a:p>
            <a:fld id="{0F13E5EF-77E4-4ED8-8B7D-0FEB49296D94}" type="datetimeFigureOut">
              <a:rPr lang="en-IN" smtClean="0"/>
              <a:t>23-07-2024</a:t>
            </a:fld>
            <a:endParaRPr lang="en-IN"/>
          </a:p>
        </p:txBody>
      </p:sp>
      <p:sp>
        <p:nvSpPr>
          <p:cNvPr id="5" name="Footer Placeholder 4">
            <a:extLst>
              <a:ext uri="{FF2B5EF4-FFF2-40B4-BE49-F238E27FC236}">
                <a16:creationId xmlns:a16="http://schemas.microsoft.com/office/drawing/2014/main" id="{EFC7D6D2-592D-4FB5-AEA0-90EC79C876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FE4F95-134F-4B9D-9AA0-3F1CB3BE94DD}"/>
              </a:ext>
            </a:extLst>
          </p:cNvPr>
          <p:cNvSpPr>
            <a:spLocks noGrp="1"/>
          </p:cNvSpPr>
          <p:nvPr>
            <p:ph type="sldNum" sz="quarter" idx="12"/>
          </p:nvPr>
        </p:nvSpPr>
        <p:spPr/>
        <p:txBody>
          <a:bodyPr/>
          <a:lstStyle/>
          <a:p>
            <a:fld id="{F54A97CF-42F2-4D46-B0E7-130944D15586}" type="slidenum">
              <a:rPr lang="en-IN" smtClean="0"/>
              <a:t>‹#›</a:t>
            </a:fld>
            <a:endParaRPr lang="en-IN"/>
          </a:p>
        </p:txBody>
      </p:sp>
    </p:spTree>
    <p:extLst>
      <p:ext uri="{BB962C8B-B14F-4D97-AF65-F5344CB8AC3E}">
        <p14:creationId xmlns:p14="http://schemas.microsoft.com/office/powerpoint/2010/main" val="3511955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E5A54D-2905-4FC0-B6C2-17BB1308C0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60742B-AD44-41B5-B7DE-24B8BB4DFD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DCDEC9-B7CB-4192-BBC6-47F6041D8972}"/>
              </a:ext>
            </a:extLst>
          </p:cNvPr>
          <p:cNvSpPr>
            <a:spLocks noGrp="1"/>
          </p:cNvSpPr>
          <p:nvPr>
            <p:ph type="dt" sz="half" idx="10"/>
          </p:nvPr>
        </p:nvSpPr>
        <p:spPr/>
        <p:txBody>
          <a:bodyPr/>
          <a:lstStyle/>
          <a:p>
            <a:fld id="{0F13E5EF-77E4-4ED8-8B7D-0FEB49296D94}" type="datetimeFigureOut">
              <a:rPr lang="en-IN" smtClean="0"/>
              <a:t>23-07-2024</a:t>
            </a:fld>
            <a:endParaRPr lang="en-IN"/>
          </a:p>
        </p:txBody>
      </p:sp>
      <p:sp>
        <p:nvSpPr>
          <p:cNvPr id="5" name="Footer Placeholder 4">
            <a:extLst>
              <a:ext uri="{FF2B5EF4-FFF2-40B4-BE49-F238E27FC236}">
                <a16:creationId xmlns:a16="http://schemas.microsoft.com/office/drawing/2014/main" id="{D2ADD9B2-D767-425D-A336-42D37AE2BA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72067C-F964-4AA3-9214-93738700031C}"/>
              </a:ext>
            </a:extLst>
          </p:cNvPr>
          <p:cNvSpPr>
            <a:spLocks noGrp="1"/>
          </p:cNvSpPr>
          <p:nvPr>
            <p:ph type="sldNum" sz="quarter" idx="12"/>
          </p:nvPr>
        </p:nvSpPr>
        <p:spPr/>
        <p:txBody>
          <a:bodyPr/>
          <a:lstStyle/>
          <a:p>
            <a:fld id="{F54A97CF-42F2-4D46-B0E7-130944D15586}" type="slidenum">
              <a:rPr lang="en-IN" smtClean="0"/>
              <a:t>‹#›</a:t>
            </a:fld>
            <a:endParaRPr lang="en-IN"/>
          </a:p>
        </p:txBody>
      </p:sp>
    </p:spTree>
    <p:extLst>
      <p:ext uri="{BB962C8B-B14F-4D97-AF65-F5344CB8AC3E}">
        <p14:creationId xmlns:p14="http://schemas.microsoft.com/office/powerpoint/2010/main" val="195228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C226B-5C6C-49FB-A220-AD8B18DFFB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C5D907-E29E-4ECE-A749-98FD4A7CA0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699C89-A0DE-466A-82C1-2158F5A2F6B7}"/>
              </a:ext>
            </a:extLst>
          </p:cNvPr>
          <p:cNvSpPr>
            <a:spLocks noGrp="1"/>
          </p:cNvSpPr>
          <p:nvPr>
            <p:ph type="dt" sz="half" idx="10"/>
          </p:nvPr>
        </p:nvSpPr>
        <p:spPr/>
        <p:txBody>
          <a:bodyPr/>
          <a:lstStyle/>
          <a:p>
            <a:fld id="{0F13E5EF-77E4-4ED8-8B7D-0FEB49296D94}" type="datetimeFigureOut">
              <a:rPr lang="en-IN" smtClean="0"/>
              <a:t>23-07-2024</a:t>
            </a:fld>
            <a:endParaRPr lang="en-IN"/>
          </a:p>
        </p:txBody>
      </p:sp>
      <p:sp>
        <p:nvSpPr>
          <p:cNvPr id="5" name="Footer Placeholder 4">
            <a:extLst>
              <a:ext uri="{FF2B5EF4-FFF2-40B4-BE49-F238E27FC236}">
                <a16:creationId xmlns:a16="http://schemas.microsoft.com/office/drawing/2014/main" id="{4F91A1DA-D320-4314-93FD-45290F5A8F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7BFF0A-9C5D-43FA-9F61-7542D1C4A310}"/>
              </a:ext>
            </a:extLst>
          </p:cNvPr>
          <p:cNvSpPr>
            <a:spLocks noGrp="1"/>
          </p:cNvSpPr>
          <p:nvPr>
            <p:ph type="sldNum" sz="quarter" idx="12"/>
          </p:nvPr>
        </p:nvSpPr>
        <p:spPr/>
        <p:txBody>
          <a:bodyPr/>
          <a:lstStyle/>
          <a:p>
            <a:fld id="{F54A97CF-42F2-4D46-B0E7-130944D15586}" type="slidenum">
              <a:rPr lang="en-IN" smtClean="0"/>
              <a:t>‹#›</a:t>
            </a:fld>
            <a:endParaRPr lang="en-IN"/>
          </a:p>
        </p:txBody>
      </p:sp>
    </p:spTree>
    <p:extLst>
      <p:ext uri="{BB962C8B-B14F-4D97-AF65-F5344CB8AC3E}">
        <p14:creationId xmlns:p14="http://schemas.microsoft.com/office/powerpoint/2010/main" val="3782900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F55CC-C182-4F50-9B4D-310B1A042D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0D73989-B842-418D-8B0E-C590072777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E289AA-828E-4BE8-B5F7-D3395BB3C7EA}"/>
              </a:ext>
            </a:extLst>
          </p:cNvPr>
          <p:cNvSpPr>
            <a:spLocks noGrp="1"/>
          </p:cNvSpPr>
          <p:nvPr>
            <p:ph type="dt" sz="half" idx="10"/>
          </p:nvPr>
        </p:nvSpPr>
        <p:spPr/>
        <p:txBody>
          <a:bodyPr/>
          <a:lstStyle/>
          <a:p>
            <a:fld id="{0F13E5EF-77E4-4ED8-8B7D-0FEB49296D94}" type="datetimeFigureOut">
              <a:rPr lang="en-IN" smtClean="0"/>
              <a:t>23-07-2024</a:t>
            </a:fld>
            <a:endParaRPr lang="en-IN"/>
          </a:p>
        </p:txBody>
      </p:sp>
      <p:sp>
        <p:nvSpPr>
          <p:cNvPr id="5" name="Footer Placeholder 4">
            <a:extLst>
              <a:ext uri="{FF2B5EF4-FFF2-40B4-BE49-F238E27FC236}">
                <a16:creationId xmlns:a16="http://schemas.microsoft.com/office/drawing/2014/main" id="{93BFC092-7762-4138-9721-421B593AD6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E74A95-376D-4E6B-8189-2A80699D6670}"/>
              </a:ext>
            </a:extLst>
          </p:cNvPr>
          <p:cNvSpPr>
            <a:spLocks noGrp="1"/>
          </p:cNvSpPr>
          <p:nvPr>
            <p:ph type="sldNum" sz="quarter" idx="12"/>
          </p:nvPr>
        </p:nvSpPr>
        <p:spPr/>
        <p:txBody>
          <a:bodyPr/>
          <a:lstStyle/>
          <a:p>
            <a:fld id="{F54A97CF-42F2-4D46-B0E7-130944D15586}" type="slidenum">
              <a:rPr lang="en-IN" smtClean="0"/>
              <a:t>‹#›</a:t>
            </a:fld>
            <a:endParaRPr lang="en-IN"/>
          </a:p>
        </p:txBody>
      </p:sp>
    </p:spTree>
    <p:extLst>
      <p:ext uri="{BB962C8B-B14F-4D97-AF65-F5344CB8AC3E}">
        <p14:creationId xmlns:p14="http://schemas.microsoft.com/office/powerpoint/2010/main" val="106270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54A20-4AA2-4099-B296-72EB5F9C6B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03D22C-432F-4A32-926C-31B64855C8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5E2D985-98AF-468D-9E65-9F1F51EBA8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B5C84B-1ACC-4811-BF22-EBE31D337251}"/>
              </a:ext>
            </a:extLst>
          </p:cNvPr>
          <p:cNvSpPr>
            <a:spLocks noGrp="1"/>
          </p:cNvSpPr>
          <p:nvPr>
            <p:ph type="dt" sz="half" idx="10"/>
          </p:nvPr>
        </p:nvSpPr>
        <p:spPr/>
        <p:txBody>
          <a:bodyPr/>
          <a:lstStyle/>
          <a:p>
            <a:fld id="{0F13E5EF-77E4-4ED8-8B7D-0FEB49296D94}" type="datetimeFigureOut">
              <a:rPr lang="en-IN" smtClean="0"/>
              <a:t>23-07-2024</a:t>
            </a:fld>
            <a:endParaRPr lang="en-IN"/>
          </a:p>
        </p:txBody>
      </p:sp>
      <p:sp>
        <p:nvSpPr>
          <p:cNvPr id="6" name="Footer Placeholder 5">
            <a:extLst>
              <a:ext uri="{FF2B5EF4-FFF2-40B4-BE49-F238E27FC236}">
                <a16:creationId xmlns:a16="http://schemas.microsoft.com/office/drawing/2014/main" id="{251741CE-25A7-4FFA-A62D-B671B02A77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B88DA4-B848-4DEC-8320-CE2BBE760D0B}"/>
              </a:ext>
            </a:extLst>
          </p:cNvPr>
          <p:cNvSpPr>
            <a:spLocks noGrp="1"/>
          </p:cNvSpPr>
          <p:nvPr>
            <p:ph type="sldNum" sz="quarter" idx="12"/>
          </p:nvPr>
        </p:nvSpPr>
        <p:spPr/>
        <p:txBody>
          <a:bodyPr/>
          <a:lstStyle/>
          <a:p>
            <a:fld id="{F54A97CF-42F2-4D46-B0E7-130944D15586}" type="slidenum">
              <a:rPr lang="en-IN" smtClean="0"/>
              <a:t>‹#›</a:t>
            </a:fld>
            <a:endParaRPr lang="en-IN"/>
          </a:p>
        </p:txBody>
      </p:sp>
    </p:spTree>
    <p:extLst>
      <p:ext uri="{BB962C8B-B14F-4D97-AF65-F5344CB8AC3E}">
        <p14:creationId xmlns:p14="http://schemas.microsoft.com/office/powerpoint/2010/main" val="1860870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6CC7A-8802-44CF-86D0-B77EBCE042D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696CF0-7B1A-4C5D-8921-CC893E88E0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08FA52-A4FA-4601-92BF-8BCDB9F2B3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8FAF216-2790-45E0-88A2-529879C89D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A995FB-04C3-46DA-BAD8-F719D03988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B621100-B5DD-4324-B8ED-D93139D8F5E2}"/>
              </a:ext>
            </a:extLst>
          </p:cNvPr>
          <p:cNvSpPr>
            <a:spLocks noGrp="1"/>
          </p:cNvSpPr>
          <p:nvPr>
            <p:ph type="dt" sz="half" idx="10"/>
          </p:nvPr>
        </p:nvSpPr>
        <p:spPr/>
        <p:txBody>
          <a:bodyPr/>
          <a:lstStyle/>
          <a:p>
            <a:fld id="{0F13E5EF-77E4-4ED8-8B7D-0FEB49296D94}" type="datetimeFigureOut">
              <a:rPr lang="en-IN" smtClean="0"/>
              <a:t>23-07-2024</a:t>
            </a:fld>
            <a:endParaRPr lang="en-IN"/>
          </a:p>
        </p:txBody>
      </p:sp>
      <p:sp>
        <p:nvSpPr>
          <p:cNvPr id="8" name="Footer Placeholder 7">
            <a:extLst>
              <a:ext uri="{FF2B5EF4-FFF2-40B4-BE49-F238E27FC236}">
                <a16:creationId xmlns:a16="http://schemas.microsoft.com/office/drawing/2014/main" id="{F3C703CF-0D9A-42BA-A655-83EECA286C6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20E8D3B-8104-4D58-ADA3-E4C05B48B320}"/>
              </a:ext>
            </a:extLst>
          </p:cNvPr>
          <p:cNvSpPr>
            <a:spLocks noGrp="1"/>
          </p:cNvSpPr>
          <p:nvPr>
            <p:ph type="sldNum" sz="quarter" idx="12"/>
          </p:nvPr>
        </p:nvSpPr>
        <p:spPr/>
        <p:txBody>
          <a:bodyPr/>
          <a:lstStyle/>
          <a:p>
            <a:fld id="{F54A97CF-42F2-4D46-B0E7-130944D15586}" type="slidenum">
              <a:rPr lang="en-IN" smtClean="0"/>
              <a:t>‹#›</a:t>
            </a:fld>
            <a:endParaRPr lang="en-IN"/>
          </a:p>
        </p:txBody>
      </p:sp>
    </p:spTree>
    <p:extLst>
      <p:ext uri="{BB962C8B-B14F-4D97-AF65-F5344CB8AC3E}">
        <p14:creationId xmlns:p14="http://schemas.microsoft.com/office/powerpoint/2010/main" val="1260823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A77E8-5A69-4166-AFC2-03772D34D9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73A6EE-5ED2-4E66-BE90-031DEE7AE928}"/>
              </a:ext>
            </a:extLst>
          </p:cNvPr>
          <p:cNvSpPr>
            <a:spLocks noGrp="1"/>
          </p:cNvSpPr>
          <p:nvPr>
            <p:ph type="dt" sz="half" idx="10"/>
          </p:nvPr>
        </p:nvSpPr>
        <p:spPr/>
        <p:txBody>
          <a:bodyPr/>
          <a:lstStyle/>
          <a:p>
            <a:fld id="{0F13E5EF-77E4-4ED8-8B7D-0FEB49296D94}" type="datetimeFigureOut">
              <a:rPr lang="en-IN" smtClean="0"/>
              <a:t>23-07-2024</a:t>
            </a:fld>
            <a:endParaRPr lang="en-IN"/>
          </a:p>
        </p:txBody>
      </p:sp>
      <p:sp>
        <p:nvSpPr>
          <p:cNvPr id="4" name="Footer Placeholder 3">
            <a:extLst>
              <a:ext uri="{FF2B5EF4-FFF2-40B4-BE49-F238E27FC236}">
                <a16:creationId xmlns:a16="http://schemas.microsoft.com/office/drawing/2014/main" id="{1F830FB2-688C-4E12-B5E3-27924369F37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5320E91-200B-45F4-96D6-94012A0B2DD0}"/>
              </a:ext>
            </a:extLst>
          </p:cNvPr>
          <p:cNvSpPr>
            <a:spLocks noGrp="1"/>
          </p:cNvSpPr>
          <p:nvPr>
            <p:ph type="sldNum" sz="quarter" idx="12"/>
          </p:nvPr>
        </p:nvSpPr>
        <p:spPr/>
        <p:txBody>
          <a:bodyPr/>
          <a:lstStyle/>
          <a:p>
            <a:fld id="{F54A97CF-42F2-4D46-B0E7-130944D15586}" type="slidenum">
              <a:rPr lang="en-IN" smtClean="0"/>
              <a:t>‹#›</a:t>
            </a:fld>
            <a:endParaRPr lang="en-IN"/>
          </a:p>
        </p:txBody>
      </p:sp>
    </p:spTree>
    <p:extLst>
      <p:ext uri="{BB962C8B-B14F-4D97-AF65-F5344CB8AC3E}">
        <p14:creationId xmlns:p14="http://schemas.microsoft.com/office/powerpoint/2010/main" val="1220255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BD6D2B-F1FD-409F-8F85-EAD230D48D7D}"/>
              </a:ext>
            </a:extLst>
          </p:cNvPr>
          <p:cNvSpPr>
            <a:spLocks noGrp="1"/>
          </p:cNvSpPr>
          <p:nvPr>
            <p:ph type="dt" sz="half" idx="10"/>
          </p:nvPr>
        </p:nvSpPr>
        <p:spPr/>
        <p:txBody>
          <a:bodyPr/>
          <a:lstStyle/>
          <a:p>
            <a:fld id="{0F13E5EF-77E4-4ED8-8B7D-0FEB49296D94}" type="datetimeFigureOut">
              <a:rPr lang="en-IN" smtClean="0"/>
              <a:t>23-07-2024</a:t>
            </a:fld>
            <a:endParaRPr lang="en-IN"/>
          </a:p>
        </p:txBody>
      </p:sp>
      <p:sp>
        <p:nvSpPr>
          <p:cNvPr id="3" name="Footer Placeholder 2">
            <a:extLst>
              <a:ext uri="{FF2B5EF4-FFF2-40B4-BE49-F238E27FC236}">
                <a16:creationId xmlns:a16="http://schemas.microsoft.com/office/drawing/2014/main" id="{6A4BAB3F-35C3-4E08-AACA-A312372676E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EB8402D-C96C-4DFF-8D46-5A2A140CF03B}"/>
              </a:ext>
            </a:extLst>
          </p:cNvPr>
          <p:cNvSpPr>
            <a:spLocks noGrp="1"/>
          </p:cNvSpPr>
          <p:nvPr>
            <p:ph type="sldNum" sz="quarter" idx="12"/>
          </p:nvPr>
        </p:nvSpPr>
        <p:spPr/>
        <p:txBody>
          <a:bodyPr/>
          <a:lstStyle/>
          <a:p>
            <a:fld id="{F54A97CF-42F2-4D46-B0E7-130944D15586}" type="slidenum">
              <a:rPr lang="en-IN" smtClean="0"/>
              <a:t>‹#›</a:t>
            </a:fld>
            <a:endParaRPr lang="en-IN"/>
          </a:p>
        </p:txBody>
      </p:sp>
    </p:spTree>
    <p:extLst>
      <p:ext uri="{BB962C8B-B14F-4D97-AF65-F5344CB8AC3E}">
        <p14:creationId xmlns:p14="http://schemas.microsoft.com/office/powerpoint/2010/main" val="2091103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70921-7BF4-4B28-B503-B6994FBE50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F081D84-8B88-46C8-AEEF-A55E9808F6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27CAE8E-6CC6-42C1-B8E4-1AC7FE7E71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FAF26E-596F-4F76-A427-C15BF3614EA1}"/>
              </a:ext>
            </a:extLst>
          </p:cNvPr>
          <p:cNvSpPr>
            <a:spLocks noGrp="1"/>
          </p:cNvSpPr>
          <p:nvPr>
            <p:ph type="dt" sz="half" idx="10"/>
          </p:nvPr>
        </p:nvSpPr>
        <p:spPr/>
        <p:txBody>
          <a:bodyPr/>
          <a:lstStyle/>
          <a:p>
            <a:fld id="{0F13E5EF-77E4-4ED8-8B7D-0FEB49296D94}" type="datetimeFigureOut">
              <a:rPr lang="en-IN" smtClean="0"/>
              <a:t>23-07-2024</a:t>
            </a:fld>
            <a:endParaRPr lang="en-IN"/>
          </a:p>
        </p:txBody>
      </p:sp>
      <p:sp>
        <p:nvSpPr>
          <p:cNvPr id="6" name="Footer Placeholder 5">
            <a:extLst>
              <a:ext uri="{FF2B5EF4-FFF2-40B4-BE49-F238E27FC236}">
                <a16:creationId xmlns:a16="http://schemas.microsoft.com/office/drawing/2014/main" id="{6C13FF7A-B04C-4AAA-BECF-443D70D24A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7D55A5-C3F2-48F7-8D2D-07034A774869}"/>
              </a:ext>
            </a:extLst>
          </p:cNvPr>
          <p:cNvSpPr>
            <a:spLocks noGrp="1"/>
          </p:cNvSpPr>
          <p:nvPr>
            <p:ph type="sldNum" sz="quarter" idx="12"/>
          </p:nvPr>
        </p:nvSpPr>
        <p:spPr/>
        <p:txBody>
          <a:bodyPr/>
          <a:lstStyle/>
          <a:p>
            <a:fld id="{F54A97CF-42F2-4D46-B0E7-130944D15586}" type="slidenum">
              <a:rPr lang="en-IN" smtClean="0"/>
              <a:t>‹#›</a:t>
            </a:fld>
            <a:endParaRPr lang="en-IN"/>
          </a:p>
        </p:txBody>
      </p:sp>
    </p:spTree>
    <p:extLst>
      <p:ext uri="{BB962C8B-B14F-4D97-AF65-F5344CB8AC3E}">
        <p14:creationId xmlns:p14="http://schemas.microsoft.com/office/powerpoint/2010/main" val="2435021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40E4C-0442-44D2-8F0A-9DF7F97688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AFB954-6482-408C-A6FB-4E431728F1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2084FE9-51B4-4019-84E8-3B508E3F8B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C63C1B-71E9-4E34-998B-CFB01CC3F666}"/>
              </a:ext>
            </a:extLst>
          </p:cNvPr>
          <p:cNvSpPr>
            <a:spLocks noGrp="1"/>
          </p:cNvSpPr>
          <p:nvPr>
            <p:ph type="dt" sz="half" idx="10"/>
          </p:nvPr>
        </p:nvSpPr>
        <p:spPr/>
        <p:txBody>
          <a:bodyPr/>
          <a:lstStyle/>
          <a:p>
            <a:fld id="{0F13E5EF-77E4-4ED8-8B7D-0FEB49296D94}" type="datetimeFigureOut">
              <a:rPr lang="en-IN" smtClean="0"/>
              <a:t>23-07-2024</a:t>
            </a:fld>
            <a:endParaRPr lang="en-IN"/>
          </a:p>
        </p:txBody>
      </p:sp>
      <p:sp>
        <p:nvSpPr>
          <p:cNvPr id="6" name="Footer Placeholder 5">
            <a:extLst>
              <a:ext uri="{FF2B5EF4-FFF2-40B4-BE49-F238E27FC236}">
                <a16:creationId xmlns:a16="http://schemas.microsoft.com/office/drawing/2014/main" id="{3C870FCB-208C-43E7-8CAF-DB15A7824E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F4CE46-D155-4EF5-BE11-76C75A670B57}"/>
              </a:ext>
            </a:extLst>
          </p:cNvPr>
          <p:cNvSpPr>
            <a:spLocks noGrp="1"/>
          </p:cNvSpPr>
          <p:nvPr>
            <p:ph type="sldNum" sz="quarter" idx="12"/>
          </p:nvPr>
        </p:nvSpPr>
        <p:spPr/>
        <p:txBody>
          <a:bodyPr/>
          <a:lstStyle/>
          <a:p>
            <a:fld id="{F54A97CF-42F2-4D46-B0E7-130944D15586}" type="slidenum">
              <a:rPr lang="en-IN" smtClean="0"/>
              <a:t>‹#›</a:t>
            </a:fld>
            <a:endParaRPr lang="en-IN"/>
          </a:p>
        </p:txBody>
      </p:sp>
    </p:spTree>
    <p:extLst>
      <p:ext uri="{BB962C8B-B14F-4D97-AF65-F5344CB8AC3E}">
        <p14:creationId xmlns:p14="http://schemas.microsoft.com/office/powerpoint/2010/main" val="3792713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CAC17B-3172-46A5-AD30-FB3315C10F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09A4BA-BA23-4FC1-A3F0-AE0D6CCCD4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E65543-028C-4071-AE4A-52B4E846AD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13E5EF-77E4-4ED8-8B7D-0FEB49296D94}" type="datetimeFigureOut">
              <a:rPr lang="en-IN" smtClean="0"/>
              <a:t>23-07-2024</a:t>
            </a:fld>
            <a:endParaRPr lang="en-IN"/>
          </a:p>
        </p:txBody>
      </p:sp>
      <p:sp>
        <p:nvSpPr>
          <p:cNvPr id="5" name="Footer Placeholder 4">
            <a:extLst>
              <a:ext uri="{FF2B5EF4-FFF2-40B4-BE49-F238E27FC236}">
                <a16:creationId xmlns:a16="http://schemas.microsoft.com/office/drawing/2014/main" id="{A2F4B8B8-2BDC-4FB9-AA66-61DA5DF6E5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742B89A-70FE-4B32-B38B-135025BADF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4A97CF-42F2-4D46-B0E7-130944D15586}" type="slidenum">
              <a:rPr lang="en-IN" smtClean="0"/>
              <a:t>‹#›</a:t>
            </a:fld>
            <a:endParaRPr lang="en-IN"/>
          </a:p>
        </p:txBody>
      </p:sp>
    </p:spTree>
    <p:extLst>
      <p:ext uri="{BB962C8B-B14F-4D97-AF65-F5344CB8AC3E}">
        <p14:creationId xmlns:p14="http://schemas.microsoft.com/office/powerpoint/2010/main" val="226078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33" name="Rectangle 3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FF7AFE-6ECD-E334-C416-FE4F84A98DBF}"/>
              </a:ext>
            </a:extLst>
          </p:cNvPr>
          <p:cNvSpPr>
            <a:spLocks noGrp="1"/>
          </p:cNvSpPr>
          <p:nvPr>
            <p:ph type="title"/>
          </p:nvPr>
        </p:nvSpPr>
        <p:spPr>
          <a:xfrm>
            <a:off x="1043631" y="809898"/>
            <a:ext cx="9942716" cy="1554480"/>
          </a:xfrm>
        </p:spPr>
        <p:txBody>
          <a:bodyPr vert="horz" lIns="91440" tIns="45720" rIns="91440" bIns="45720" rtlCol="0" anchor="ctr">
            <a:normAutofit/>
          </a:bodyPr>
          <a:lstStyle/>
          <a:p>
            <a:r>
              <a:rPr lang="en-US" sz="4800" b="1" kern="1200" cap="none" spc="0" dirty="0">
                <a:ln w="13462">
                  <a:solidFill>
                    <a:schemeClr val="bg1"/>
                  </a:solidFill>
                  <a:prstDash val="solid"/>
                </a:ln>
                <a:effectLst>
                  <a:outerShdw dist="38100" dir="2700000" algn="bl" rotWithShape="0">
                    <a:schemeClr val="accent5"/>
                  </a:outerShdw>
                </a:effectLst>
                <a:latin typeface="+mj-lt"/>
                <a:ea typeface="+mj-ea"/>
                <a:cs typeface="+mj-cs"/>
              </a:rPr>
              <a:t>Lending Club Case Study</a:t>
            </a:r>
          </a:p>
        </p:txBody>
      </p:sp>
      <p:sp>
        <p:nvSpPr>
          <p:cNvPr id="3" name="Content Placeholder 2">
            <a:extLst>
              <a:ext uri="{FF2B5EF4-FFF2-40B4-BE49-F238E27FC236}">
                <a16:creationId xmlns:a16="http://schemas.microsoft.com/office/drawing/2014/main" id="{4443728D-7826-E1BD-9B36-1279452A9B12}"/>
              </a:ext>
            </a:extLst>
          </p:cNvPr>
          <p:cNvSpPr>
            <a:spLocks noGrp="1"/>
          </p:cNvSpPr>
          <p:nvPr>
            <p:ph idx="1"/>
          </p:nvPr>
        </p:nvSpPr>
        <p:spPr>
          <a:xfrm>
            <a:off x="1045028" y="3017522"/>
            <a:ext cx="9941319" cy="3124658"/>
          </a:xfrm>
        </p:spPr>
        <p:txBody>
          <a:bodyPr vert="horz" lIns="91440" tIns="45720" rIns="91440" bIns="45720" rtlCol="0" anchor="ctr">
            <a:normAutofit/>
          </a:bodyPr>
          <a:lstStyle/>
          <a:p>
            <a:r>
              <a:rPr lang="en-US" sz="2400" b="1" cap="none" spc="0" dirty="0">
                <a:ln w="13462">
                  <a:solidFill>
                    <a:schemeClr val="bg1"/>
                  </a:solidFill>
                  <a:prstDash val="solid"/>
                </a:ln>
                <a:effectLst>
                  <a:outerShdw dist="38100" dir="2700000" algn="bl" rotWithShape="0">
                    <a:schemeClr val="accent5"/>
                  </a:outerShdw>
                </a:effectLst>
              </a:rPr>
              <a:t>Author: Manas Ranjan Das</a:t>
            </a:r>
          </a:p>
          <a:p>
            <a:r>
              <a:rPr lang="en-US" sz="2400" b="1" dirty="0">
                <a:ln w="13462">
                  <a:solidFill>
                    <a:schemeClr val="bg1"/>
                  </a:solidFill>
                  <a:prstDash val="solid"/>
                </a:ln>
                <a:effectLst>
                  <a:outerShdw dist="38100" dir="2700000" algn="bl" rotWithShape="0">
                    <a:schemeClr val="accent5"/>
                  </a:outerShdw>
                </a:effectLst>
              </a:rPr>
              <a:t>Author: Palak Kour</a:t>
            </a:r>
            <a:endParaRPr lang="en-US" sz="2400" b="1" cap="none" spc="0" dirty="0">
              <a:ln w="13462">
                <a:solidFill>
                  <a:schemeClr val="bg1"/>
                </a:solidFill>
                <a:prstDash val="solid"/>
              </a:ln>
              <a:effectLst>
                <a:outerShdw dist="38100" dir="2700000" algn="bl" rotWithShape="0">
                  <a:schemeClr val="accent5"/>
                </a:outerShdw>
              </a:effectLst>
            </a:endParaRPr>
          </a:p>
        </p:txBody>
      </p:sp>
      <p:cxnSp>
        <p:nvCxnSpPr>
          <p:cNvPr id="39" name="Straight Connector 3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7224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868DC4-DCE8-4031-AA9A-6F0678B5F787}"/>
              </a:ext>
            </a:extLst>
          </p:cNvPr>
          <p:cNvSpPr/>
          <p:nvPr/>
        </p:nvSpPr>
        <p:spPr>
          <a:xfrm>
            <a:off x="737814" y="245145"/>
            <a:ext cx="9875845"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Univariate Analysis: </a:t>
            </a:r>
            <a:r>
              <a:rPr lang="en-US" sz="54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loan</a:t>
            </a:r>
            <a:r>
              <a:rPr lang="en-US" sz="54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_amount</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Text Placeholder 6">
            <a:extLst>
              <a:ext uri="{FF2B5EF4-FFF2-40B4-BE49-F238E27FC236}">
                <a16:creationId xmlns:a16="http://schemas.microsoft.com/office/drawing/2014/main" id="{53211737-342C-A459-F760-8436A24F8347}"/>
              </a:ext>
            </a:extLst>
          </p:cNvPr>
          <p:cNvSpPr>
            <a:spLocks noGrp="1"/>
          </p:cNvSpPr>
          <p:nvPr>
            <p:ph type="body" idx="1"/>
          </p:nvPr>
        </p:nvSpPr>
        <p:spPr>
          <a:xfrm>
            <a:off x="831850" y="5406728"/>
            <a:ext cx="10515600" cy="682922"/>
          </a:xfrm>
        </p:spPr>
        <p:txBody>
          <a:bodyPr>
            <a:normAutofit fontScale="92500" lnSpcReduction="10000"/>
          </a:bodyPr>
          <a:lstStyle/>
          <a:p>
            <a:r>
              <a:rPr lang="en-IN" b="1" dirty="0"/>
              <a:t>Observation: We have observed that higher is the loan amount, the greater is the chance of loan default.</a:t>
            </a:r>
          </a:p>
        </p:txBody>
      </p:sp>
      <p:pic>
        <p:nvPicPr>
          <p:cNvPr id="8" name="Picture 7">
            <a:extLst>
              <a:ext uri="{FF2B5EF4-FFF2-40B4-BE49-F238E27FC236}">
                <a16:creationId xmlns:a16="http://schemas.microsoft.com/office/drawing/2014/main" id="{B68E1F53-65F4-32D7-6DD0-E287A498671C}"/>
              </a:ext>
            </a:extLst>
          </p:cNvPr>
          <p:cNvPicPr>
            <a:picLocks noChangeAspect="1"/>
          </p:cNvPicPr>
          <p:nvPr/>
        </p:nvPicPr>
        <p:blipFill>
          <a:blip r:embed="rId2"/>
          <a:stretch>
            <a:fillRect/>
          </a:stretch>
        </p:blipFill>
        <p:spPr>
          <a:xfrm>
            <a:off x="1445346" y="1239353"/>
            <a:ext cx="8555903" cy="3704121"/>
          </a:xfrm>
          <a:prstGeom prst="rect">
            <a:avLst/>
          </a:prstGeom>
        </p:spPr>
      </p:pic>
    </p:spTree>
    <p:extLst>
      <p:ext uri="{BB962C8B-B14F-4D97-AF65-F5344CB8AC3E}">
        <p14:creationId xmlns:p14="http://schemas.microsoft.com/office/powerpoint/2010/main" val="2951340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868DC4-DCE8-4031-AA9A-6F0678B5F787}"/>
              </a:ext>
            </a:extLst>
          </p:cNvPr>
          <p:cNvSpPr/>
          <p:nvPr/>
        </p:nvSpPr>
        <p:spPr>
          <a:xfrm>
            <a:off x="1092079" y="245145"/>
            <a:ext cx="9167318"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Univariate Analysis: </a:t>
            </a:r>
            <a:r>
              <a:rPr lang="en-US" sz="54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annual_inc</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Text Placeholder 6">
            <a:extLst>
              <a:ext uri="{FF2B5EF4-FFF2-40B4-BE49-F238E27FC236}">
                <a16:creationId xmlns:a16="http://schemas.microsoft.com/office/drawing/2014/main" id="{53211737-342C-A459-F760-8436A24F8347}"/>
              </a:ext>
            </a:extLst>
          </p:cNvPr>
          <p:cNvSpPr>
            <a:spLocks noGrp="1"/>
          </p:cNvSpPr>
          <p:nvPr>
            <p:ph type="body" idx="1"/>
          </p:nvPr>
        </p:nvSpPr>
        <p:spPr>
          <a:xfrm>
            <a:off x="831850" y="5406728"/>
            <a:ext cx="10515600" cy="682922"/>
          </a:xfrm>
        </p:spPr>
        <p:txBody>
          <a:bodyPr>
            <a:normAutofit fontScale="92500"/>
          </a:bodyPr>
          <a:lstStyle/>
          <a:p>
            <a:r>
              <a:rPr lang="en-IN" b="1" dirty="0"/>
              <a:t>Observation: We have found that higher annual income show lesser default percentages.</a:t>
            </a:r>
          </a:p>
        </p:txBody>
      </p:sp>
      <p:pic>
        <p:nvPicPr>
          <p:cNvPr id="3" name="Picture 2">
            <a:extLst>
              <a:ext uri="{FF2B5EF4-FFF2-40B4-BE49-F238E27FC236}">
                <a16:creationId xmlns:a16="http://schemas.microsoft.com/office/drawing/2014/main" id="{321EEEC1-1844-6208-FF59-E4857BA17172}"/>
              </a:ext>
            </a:extLst>
          </p:cNvPr>
          <p:cNvPicPr>
            <a:picLocks noChangeAspect="1"/>
          </p:cNvPicPr>
          <p:nvPr/>
        </p:nvPicPr>
        <p:blipFill>
          <a:blip r:embed="rId2"/>
          <a:stretch>
            <a:fillRect/>
          </a:stretch>
        </p:blipFill>
        <p:spPr>
          <a:xfrm>
            <a:off x="831850" y="1295400"/>
            <a:ext cx="9972932" cy="3733058"/>
          </a:xfrm>
          <a:prstGeom prst="rect">
            <a:avLst/>
          </a:prstGeom>
        </p:spPr>
      </p:pic>
    </p:spTree>
    <p:extLst>
      <p:ext uri="{BB962C8B-B14F-4D97-AF65-F5344CB8AC3E}">
        <p14:creationId xmlns:p14="http://schemas.microsoft.com/office/powerpoint/2010/main" val="73016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868DC4-DCE8-4031-AA9A-6F0678B5F787}"/>
              </a:ext>
            </a:extLst>
          </p:cNvPr>
          <p:cNvSpPr/>
          <p:nvPr/>
        </p:nvSpPr>
        <p:spPr>
          <a:xfrm>
            <a:off x="2273490" y="245145"/>
            <a:ext cx="6804491"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Univariate Analysis: </a:t>
            </a:r>
            <a:r>
              <a:rPr lang="en-US" sz="54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dti</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Text Placeholder 6">
            <a:extLst>
              <a:ext uri="{FF2B5EF4-FFF2-40B4-BE49-F238E27FC236}">
                <a16:creationId xmlns:a16="http://schemas.microsoft.com/office/drawing/2014/main" id="{53211737-342C-A459-F760-8436A24F8347}"/>
              </a:ext>
            </a:extLst>
          </p:cNvPr>
          <p:cNvSpPr>
            <a:spLocks noGrp="1"/>
          </p:cNvSpPr>
          <p:nvPr>
            <p:ph type="body" idx="1"/>
          </p:nvPr>
        </p:nvSpPr>
        <p:spPr>
          <a:xfrm>
            <a:off x="831850" y="5406728"/>
            <a:ext cx="10515600" cy="682922"/>
          </a:xfrm>
        </p:spPr>
        <p:txBody>
          <a:bodyPr>
            <a:normAutofit fontScale="92500" lnSpcReduction="10000"/>
          </a:bodyPr>
          <a:lstStyle/>
          <a:p>
            <a:r>
              <a:rPr lang="en-IN" b="1" dirty="0"/>
              <a:t>Observation: We have found that higher debt to income ratio show higher default percentages.</a:t>
            </a:r>
          </a:p>
        </p:txBody>
      </p:sp>
      <p:pic>
        <p:nvPicPr>
          <p:cNvPr id="4" name="Picture 3">
            <a:extLst>
              <a:ext uri="{FF2B5EF4-FFF2-40B4-BE49-F238E27FC236}">
                <a16:creationId xmlns:a16="http://schemas.microsoft.com/office/drawing/2014/main" id="{EFD14C0E-053B-0938-6151-797E4A51F618}"/>
              </a:ext>
            </a:extLst>
          </p:cNvPr>
          <p:cNvPicPr>
            <a:picLocks noChangeAspect="1"/>
          </p:cNvPicPr>
          <p:nvPr/>
        </p:nvPicPr>
        <p:blipFill>
          <a:blip r:embed="rId2"/>
          <a:stretch>
            <a:fillRect/>
          </a:stretch>
        </p:blipFill>
        <p:spPr>
          <a:xfrm>
            <a:off x="1171575" y="1551133"/>
            <a:ext cx="9167317" cy="3855595"/>
          </a:xfrm>
          <a:prstGeom prst="rect">
            <a:avLst/>
          </a:prstGeom>
        </p:spPr>
      </p:pic>
    </p:spTree>
    <p:extLst>
      <p:ext uri="{BB962C8B-B14F-4D97-AF65-F5344CB8AC3E}">
        <p14:creationId xmlns:p14="http://schemas.microsoft.com/office/powerpoint/2010/main" val="182156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868DC4-DCE8-4031-AA9A-6F0678B5F787}"/>
              </a:ext>
            </a:extLst>
          </p:cNvPr>
          <p:cNvSpPr/>
          <p:nvPr/>
        </p:nvSpPr>
        <p:spPr>
          <a:xfrm>
            <a:off x="1327688" y="245145"/>
            <a:ext cx="8696100"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Univariate Analysis: </a:t>
            </a:r>
            <a:r>
              <a:rPr lang="en-US" sz="54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revol_bal</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Text Placeholder 6">
            <a:extLst>
              <a:ext uri="{FF2B5EF4-FFF2-40B4-BE49-F238E27FC236}">
                <a16:creationId xmlns:a16="http://schemas.microsoft.com/office/drawing/2014/main" id="{53211737-342C-A459-F760-8436A24F8347}"/>
              </a:ext>
            </a:extLst>
          </p:cNvPr>
          <p:cNvSpPr>
            <a:spLocks noGrp="1"/>
          </p:cNvSpPr>
          <p:nvPr>
            <p:ph type="body" idx="1"/>
          </p:nvPr>
        </p:nvSpPr>
        <p:spPr>
          <a:xfrm>
            <a:off x="831850" y="5406728"/>
            <a:ext cx="10515600" cy="682922"/>
          </a:xfrm>
        </p:spPr>
        <p:txBody>
          <a:bodyPr>
            <a:normAutofit fontScale="92500" lnSpcReduction="10000"/>
          </a:bodyPr>
          <a:lstStyle/>
          <a:p>
            <a:r>
              <a:rPr lang="en-IN" b="1" dirty="0"/>
              <a:t>Observation: We have found that total credit revolving balances slightly influence the default percentage.</a:t>
            </a:r>
          </a:p>
        </p:txBody>
      </p:sp>
      <p:pic>
        <p:nvPicPr>
          <p:cNvPr id="4" name="Picture 3">
            <a:extLst>
              <a:ext uri="{FF2B5EF4-FFF2-40B4-BE49-F238E27FC236}">
                <a16:creationId xmlns:a16="http://schemas.microsoft.com/office/drawing/2014/main" id="{F3B6D656-19E2-D156-98AA-9236EA085E3E}"/>
              </a:ext>
            </a:extLst>
          </p:cNvPr>
          <p:cNvPicPr>
            <a:picLocks noChangeAspect="1"/>
          </p:cNvPicPr>
          <p:nvPr/>
        </p:nvPicPr>
        <p:blipFill>
          <a:blip r:embed="rId2"/>
          <a:stretch>
            <a:fillRect/>
          </a:stretch>
        </p:blipFill>
        <p:spPr>
          <a:xfrm>
            <a:off x="1181101" y="1302928"/>
            <a:ext cx="9401174" cy="3916771"/>
          </a:xfrm>
          <a:prstGeom prst="rect">
            <a:avLst/>
          </a:prstGeom>
        </p:spPr>
      </p:pic>
    </p:spTree>
    <p:extLst>
      <p:ext uri="{BB962C8B-B14F-4D97-AF65-F5344CB8AC3E}">
        <p14:creationId xmlns:p14="http://schemas.microsoft.com/office/powerpoint/2010/main" val="2794955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868DC4-DCE8-4031-AA9A-6F0678B5F787}"/>
              </a:ext>
            </a:extLst>
          </p:cNvPr>
          <p:cNvSpPr/>
          <p:nvPr/>
        </p:nvSpPr>
        <p:spPr>
          <a:xfrm>
            <a:off x="1293224" y="245145"/>
            <a:ext cx="8765028"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Univariate Analysis: </a:t>
            </a:r>
            <a:r>
              <a:rPr lang="en-US" sz="54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revol_util</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Text Placeholder 6">
            <a:extLst>
              <a:ext uri="{FF2B5EF4-FFF2-40B4-BE49-F238E27FC236}">
                <a16:creationId xmlns:a16="http://schemas.microsoft.com/office/drawing/2014/main" id="{53211737-342C-A459-F760-8436A24F8347}"/>
              </a:ext>
            </a:extLst>
          </p:cNvPr>
          <p:cNvSpPr>
            <a:spLocks noGrp="1"/>
          </p:cNvSpPr>
          <p:nvPr>
            <p:ph type="body" idx="1"/>
          </p:nvPr>
        </p:nvSpPr>
        <p:spPr>
          <a:xfrm>
            <a:off x="831850" y="5406728"/>
            <a:ext cx="10515600" cy="682922"/>
          </a:xfrm>
        </p:spPr>
        <p:txBody>
          <a:bodyPr>
            <a:normAutofit fontScale="92500" lnSpcReduction="10000"/>
          </a:bodyPr>
          <a:lstStyle/>
          <a:p>
            <a:r>
              <a:rPr lang="en-IN" b="1" dirty="0"/>
              <a:t>Observation: We have observed that revolving line utilization rate has high impact to the loan default percentage.</a:t>
            </a:r>
          </a:p>
        </p:txBody>
      </p:sp>
      <p:pic>
        <p:nvPicPr>
          <p:cNvPr id="5" name="Picture 4">
            <a:extLst>
              <a:ext uri="{FF2B5EF4-FFF2-40B4-BE49-F238E27FC236}">
                <a16:creationId xmlns:a16="http://schemas.microsoft.com/office/drawing/2014/main" id="{7AC879F5-ED0B-A84B-DEFB-865B04ED8873}"/>
              </a:ext>
            </a:extLst>
          </p:cNvPr>
          <p:cNvPicPr>
            <a:picLocks noChangeAspect="1"/>
          </p:cNvPicPr>
          <p:nvPr/>
        </p:nvPicPr>
        <p:blipFill>
          <a:blip r:embed="rId2"/>
          <a:stretch>
            <a:fillRect/>
          </a:stretch>
        </p:blipFill>
        <p:spPr>
          <a:xfrm>
            <a:off x="1581150" y="1689190"/>
            <a:ext cx="8867775" cy="3101885"/>
          </a:xfrm>
          <a:prstGeom prst="rect">
            <a:avLst/>
          </a:prstGeom>
        </p:spPr>
      </p:pic>
    </p:spTree>
    <p:extLst>
      <p:ext uri="{BB962C8B-B14F-4D97-AF65-F5344CB8AC3E}">
        <p14:creationId xmlns:p14="http://schemas.microsoft.com/office/powerpoint/2010/main" val="3516020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868DC4-DCE8-4031-AA9A-6F0678B5F787}"/>
              </a:ext>
            </a:extLst>
          </p:cNvPr>
          <p:cNvSpPr/>
          <p:nvPr/>
        </p:nvSpPr>
        <p:spPr>
          <a:xfrm>
            <a:off x="1969949" y="245145"/>
            <a:ext cx="7411580"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Univariate Analysis: </a:t>
            </a: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term</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Text Placeholder 6">
            <a:extLst>
              <a:ext uri="{FF2B5EF4-FFF2-40B4-BE49-F238E27FC236}">
                <a16:creationId xmlns:a16="http://schemas.microsoft.com/office/drawing/2014/main" id="{53211737-342C-A459-F760-8436A24F8347}"/>
              </a:ext>
            </a:extLst>
          </p:cNvPr>
          <p:cNvSpPr>
            <a:spLocks noGrp="1"/>
          </p:cNvSpPr>
          <p:nvPr>
            <p:ph type="body" idx="1"/>
          </p:nvPr>
        </p:nvSpPr>
        <p:spPr>
          <a:xfrm>
            <a:off x="831850" y="5406727"/>
            <a:ext cx="10515600" cy="1206128"/>
          </a:xfrm>
        </p:spPr>
        <p:txBody>
          <a:bodyPr>
            <a:normAutofit fontScale="62500" lnSpcReduction="20000"/>
          </a:bodyPr>
          <a:lstStyle/>
          <a:p>
            <a:r>
              <a:rPr lang="en-IN" b="1" dirty="0"/>
              <a:t>Observations: </a:t>
            </a:r>
          </a:p>
          <a:p>
            <a:pPr marL="342900" indent="-342900">
              <a:buFont typeface="Arial" panose="020B0604020202020204" pitchFamily="34" charset="0"/>
              <a:buChar char="•"/>
            </a:pPr>
            <a:r>
              <a:rPr lang="en-IN" b="1" dirty="0"/>
              <a:t>For loans with 5 years repayment term, the default percent is 25% of the cases.</a:t>
            </a:r>
          </a:p>
          <a:p>
            <a:pPr marL="342900" indent="-342900">
              <a:buFont typeface="Arial" panose="020B0604020202020204" pitchFamily="34" charset="0"/>
              <a:buChar char="•"/>
            </a:pPr>
            <a:r>
              <a:rPr lang="en-IN" b="1" dirty="0"/>
              <a:t>For 3 years loan repayment term, the default is only for 11% of the cases. </a:t>
            </a:r>
          </a:p>
          <a:p>
            <a:pPr marL="342900" indent="-342900">
              <a:buFont typeface="Arial" panose="020B0604020202020204" pitchFamily="34" charset="0"/>
              <a:buChar char="•"/>
            </a:pPr>
            <a:r>
              <a:rPr lang="en-IN" b="1" dirty="0"/>
              <a:t>Hence loan repayment term plays a factor in predicting the default rate.</a:t>
            </a:r>
          </a:p>
        </p:txBody>
      </p:sp>
      <p:pic>
        <p:nvPicPr>
          <p:cNvPr id="4" name="Picture 3">
            <a:extLst>
              <a:ext uri="{FF2B5EF4-FFF2-40B4-BE49-F238E27FC236}">
                <a16:creationId xmlns:a16="http://schemas.microsoft.com/office/drawing/2014/main" id="{5789F613-B369-8C65-8D14-A4783F151CF4}"/>
              </a:ext>
            </a:extLst>
          </p:cNvPr>
          <p:cNvPicPr>
            <a:picLocks noChangeAspect="1"/>
          </p:cNvPicPr>
          <p:nvPr/>
        </p:nvPicPr>
        <p:blipFill>
          <a:blip r:embed="rId2"/>
          <a:stretch>
            <a:fillRect/>
          </a:stretch>
        </p:blipFill>
        <p:spPr>
          <a:xfrm>
            <a:off x="632999" y="1292114"/>
            <a:ext cx="10085480" cy="3990975"/>
          </a:xfrm>
          <a:prstGeom prst="rect">
            <a:avLst/>
          </a:prstGeom>
        </p:spPr>
      </p:pic>
    </p:spTree>
    <p:extLst>
      <p:ext uri="{BB962C8B-B14F-4D97-AF65-F5344CB8AC3E}">
        <p14:creationId xmlns:p14="http://schemas.microsoft.com/office/powerpoint/2010/main" val="319260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868DC4-DCE8-4031-AA9A-6F0678B5F787}"/>
              </a:ext>
            </a:extLst>
          </p:cNvPr>
          <p:cNvSpPr/>
          <p:nvPr/>
        </p:nvSpPr>
        <p:spPr>
          <a:xfrm>
            <a:off x="238125" y="245145"/>
            <a:ext cx="11344275" cy="923330"/>
          </a:xfrm>
          <a:prstGeom prst="rect">
            <a:avLst/>
          </a:prstGeom>
          <a:noFill/>
        </p:spPr>
        <p:txBody>
          <a:bodyPr wrap="squar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Univariate Analysis: </a:t>
            </a:r>
            <a:r>
              <a:rPr lang="en-US" sz="54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verification_status</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Text Placeholder 6">
            <a:extLst>
              <a:ext uri="{FF2B5EF4-FFF2-40B4-BE49-F238E27FC236}">
                <a16:creationId xmlns:a16="http://schemas.microsoft.com/office/drawing/2014/main" id="{53211737-342C-A459-F760-8436A24F8347}"/>
              </a:ext>
            </a:extLst>
          </p:cNvPr>
          <p:cNvSpPr>
            <a:spLocks noGrp="1"/>
          </p:cNvSpPr>
          <p:nvPr>
            <p:ph type="body" idx="1"/>
          </p:nvPr>
        </p:nvSpPr>
        <p:spPr>
          <a:xfrm>
            <a:off x="831850" y="5406728"/>
            <a:ext cx="10515600" cy="682922"/>
          </a:xfrm>
        </p:spPr>
        <p:txBody>
          <a:bodyPr>
            <a:normAutofit fontScale="92500" lnSpcReduction="10000"/>
          </a:bodyPr>
          <a:lstStyle/>
          <a:p>
            <a:r>
              <a:rPr lang="en-IN" b="1" dirty="0"/>
              <a:t>Observation: We have observed that the Verified applicants have higher loan default percentage. Hence, there is gap in the verification process, and it needs special attention.</a:t>
            </a:r>
          </a:p>
        </p:txBody>
      </p:sp>
      <p:pic>
        <p:nvPicPr>
          <p:cNvPr id="4" name="Picture 3">
            <a:extLst>
              <a:ext uri="{FF2B5EF4-FFF2-40B4-BE49-F238E27FC236}">
                <a16:creationId xmlns:a16="http://schemas.microsoft.com/office/drawing/2014/main" id="{0056E46E-2B57-19AE-6A75-222F9BCF1BCB}"/>
              </a:ext>
            </a:extLst>
          </p:cNvPr>
          <p:cNvPicPr>
            <a:picLocks noChangeAspect="1"/>
          </p:cNvPicPr>
          <p:nvPr/>
        </p:nvPicPr>
        <p:blipFill>
          <a:blip r:embed="rId2"/>
          <a:stretch>
            <a:fillRect/>
          </a:stretch>
        </p:blipFill>
        <p:spPr>
          <a:xfrm>
            <a:off x="981075" y="1304924"/>
            <a:ext cx="10029825" cy="3876675"/>
          </a:xfrm>
          <a:prstGeom prst="rect">
            <a:avLst/>
          </a:prstGeom>
        </p:spPr>
      </p:pic>
    </p:spTree>
    <p:extLst>
      <p:ext uri="{BB962C8B-B14F-4D97-AF65-F5344CB8AC3E}">
        <p14:creationId xmlns:p14="http://schemas.microsoft.com/office/powerpoint/2010/main" val="2902905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 name="Title 2">
            <a:extLst>
              <a:ext uri="{FF2B5EF4-FFF2-40B4-BE49-F238E27FC236}">
                <a16:creationId xmlns:a16="http://schemas.microsoft.com/office/drawing/2014/main" id="{426EF405-5590-330F-B822-A9BC58B0CFC4}"/>
              </a:ext>
            </a:extLst>
          </p:cNvPr>
          <p:cNvSpPr>
            <a:spLocks noGrp="1"/>
          </p:cNvSpPr>
          <p:nvPr>
            <p:ph type="title"/>
          </p:nvPr>
        </p:nvSpPr>
        <p:spPr>
          <a:xfrm>
            <a:off x="1179226" y="1280679"/>
            <a:ext cx="9833548" cy="1325563"/>
          </a:xfrm>
        </p:spPr>
        <p:txBody>
          <a:bodyPr vert="horz" lIns="91440" tIns="45720" rIns="91440" bIns="45720" rtlCol="0" anchor="b">
            <a:normAutofit/>
          </a:bodyPr>
          <a:lstStyle/>
          <a:p>
            <a:pPr algn="ctr"/>
            <a:r>
              <a:rPr lang="en-US" sz="3600" b="1" kern="1200" cap="none" spc="0">
                <a:ln w="13462">
                  <a:solidFill>
                    <a:schemeClr val="bg1"/>
                  </a:solidFill>
                  <a:prstDash val="solid"/>
                </a:ln>
                <a:solidFill>
                  <a:schemeClr val="tx2"/>
                </a:solidFill>
                <a:effectLst>
                  <a:outerShdw dist="38100" dir="2700000" algn="bl" rotWithShape="0">
                    <a:schemeClr val="accent5"/>
                  </a:outerShdw>
                </a:effectLst>
                <a:latin typeface="+mj-lt"/>
                <a:ea typeface="+mj-ea"/>
                <a:cs typeface="+mj-cs"/>
              </a:rPr>
              <a:t>Bivariate Analysis (Combined attribute impact) Key Observations</a:t>
            </a:r>
          </a:p>
        </p:txBody>
      </p:sp>
      <p:grpSp>
        <p:nvGrpSpPr>
          <p:cNvPr id="43" name="Group 42">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44" name="Freeform: Shape 43">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Content Placeholder 3">
            <a:extLst>
              <a:ext uri="{FF2B5EF4-FFF2-40B4-BE49-F238E27FC236}">
                <a16:creationId xmlns:a16="http://schemas.microsoft.com/office/drawing/2014/main" id="{4F616AD2-06C0-356D-0690-560137D9A342}"/>
              </a:ext>
            </a:extLst>
          </p:cNvPr>
          <p:cNvSpPr>
            <a:spLocks noGrp="1"/>
          </p:cNvSpPr>
          <p:nvPr>
            <p:ph idx="1"/>
          </p:nvPr>
        </p:nvSpPr>
        <p:spPr>
          <a:xfrm>
            <a:off x="1179226" y="2890979"/>
            <a:ext cx="9833548" cy="2693976"/>
          </a:xfrm>
        </p:spPr>
        <p:txBody>
          <a:bodyPr vert="horz" lIns="91440" tIns="45720" rIns="91440" bIns="45720" rtlCol="0">
            <a:normAutofit/>
          </a:bodyPr>
          <a:lstStyle/>
          <a:p>
            <a:pPr marL="457200"/>
            <a:r>
              <a:rPr lang="en-US" sz="1500" dirty="0">
                <a:ln w="0"/>
                <a:solidFill>
                  <a:schemeClr val="tx2"/>
                </a:solidFill>
                <a:effectLst>
                  <a:outerShdw blurRad="38100" dist="25400" dir="5400000" algn="ctr" rotWithShape="0">
                    <a:srgbClr val="6E747A">
                      <a:alpha val="43000"/>
                    </a:srgbClr>
                  </a:outerShdw>
                </a:effectLst>
              </a:rPr>
              <a:t>We have observed the </a:t>
            </a:r>
            <a:r>
              <a:rPr lang="en-US" sz="1500" b="1" dirty="0">
                <a:ln w="0"/>
                <a:solidFill>
                  <a:schemeClr val="tx2"/>
                </a:solidFill>
                <a:effectLst>
                  <a:outerShdw blurRad="38100" dist="25400" dir="5400000" algn="ctr" rotWithShape="0">
                    <a:srgbClr val="6E747A">
                      <a:alpha val="43000"/>
                    </a:srgbClr>
                  </a:outerShdw>
                </a:effectLst>
              </a:rPr>
              <a:t>loan repayment term</a:t>
            </a:r>
            <a:r>
              <a:rPr lang="en-US" sz="1500" dirty="0">
                <a:ln w="0"/>
                <a:solidFill>
                  <a:schemeClr val="tx2"/>
                </a:solidFill>
                <a:effectLst>
                  <a:outerShdw blurRad="38100" dist="25400" dir="5400000" algn="ctr" rotWithShape="0">
                    <a:srgbClr val="6E747A">
                      <a:alpha val="43000"/>
                    </a:srgbClr>
                  </a:outerShdw>
                </a:effectLst>
              </a:rPr>
              <a:t> plays a factor in predicting the default rate percentage  parameter.</a:t>
            </a:r>
          </a:p>
          <a:p>
            <a:pPr marL="457200"/>
            <a:r>
              <a:rPr lang="en-US" sz="1500" dirty="0">
                <a:ln w="0"/>
                <a:solidFill>
                  <a:schemeClr val="tx2"/>
                </a:solidFill>
                <a:effectLst>
                  <a:outerShdw blurRad="38100" dist="25400" dir="5400000" algn="ctr" rotWithShape="0">
                    <a:srgbClr val="6E747A">
                      <a:alpha val="43000"/>
                    </a:srgbClr>
                  </a:outerShdw>
                </a:effectLst>
              </a:rPr>
              <a:t>We have observed that higher </a:t>
            </a:r>
            <a:r>
              <a:rPr lang="en-US" sz="1500" b="1" dirty="0">
                <a:ln w="0"/>
                <a:solidFill>
                  <a:schemeClr val="tx2"/>
                </a:solidFill>
                <a:effectLst>
                  <a:outerShdw blurRad="38100" dist="25400" dir="5400000" algn="ctr" rotWithShape="0">
                    <a:srgbClr val="6E747A">
                      <a:alpha val="43000"/>
                    </a:srgbClr>
                  </a:outerShdw>
                </a:effectLst>
              </a:rPr>
              <a:t>instalments vs. income group</a:t>
            </a:r>
            <a:r>
              <a:rPr lang="en-US" sz="1500" dirty="0">
                <a:ln w="0"/>
                <a:solidFill>
                  <a:schemeClr val="tx2"/>
                </a:solidFill>
                <a:effectLst>
                  <a:outerShdw blurRad="38100" dist="25400" dir="5400000" algn="ctr" rotWithShape="0">
                    <a:srgbClr val="6E747A">
                      <a:alpha val="43000"/>
                    </a:srgbClr>
                  </a:outerShdw>
                </a:effectLst>
              </a:rPr>
              <a:t> have a greater number of loan defaults percentage.</a:t>
            </a:r>
          </a:p>
          <a:p>
            <a:pPr marL="457200"/>
            <a:r>
              <a:rPr lang="en-US" sz="1500" dirty="0">
                <a:ln w="0"/>
                <a:solidFill>
                  <a:schemeClr val="tx2"/>
                </a:solidFill>
                <a:effectLst>
                  <a:outerShdw blurRad="38100" dist="25400" dir="5400000" algn="ctr" rotWithShape="0">
                    <a:srgbClr val="6E747A">
                      <a:alpha val="43000"/>
                    </a:srgbClr>
                  </a:outerShdw>
                </a:effectLst>
              </a:rPr>
              <a:t>We have also observed that greater is the correlation of </a:t>
            </a:r>
            <a:r>
              <a:rPr lang="en-US" sz="1500" b="1" dirty="0" err="1">
                <a:ln w="0"/>
                <a:solidFill>
                  <a:schemeClr val="tx2"/>
                </a:solidFill>
                <a:effectLst>
                  <a:outerShdw blurRad="38100" dist="25400" dir="5400000" algn="ctr" rotWithShape="0">
                    <a:srgbClr val="6E747A">
                      <a:alpha val="43000"/>
                    </a:srgbClr>
                  </a:outerShdw>
                </a:effectLst>
              </a:rPr>
              <a:t>addr_state</a:t>
            </a:r>
            <a:r>
              <a:rPr lang="en-US" sz="1500" dirty="0">
                <a:ln w="0"/>
                <a:solidFill>
                  <a:schemeClr val="tx2"/>
                </a:solidFill>
                <a:effectLst>
                  <a:outerShdw blurRad="38100" dist="25400" dir="5400000" algn="ctr" rotWithShape="0">
                    <a:srgbClr val="6E747A">
                      <a:alpha val="43000"/>
                    </a:srgbClr>
                  </a:outerShdw>
                </a:effectLst>
              </a:rPr>
              <a:t> with </a:t>
            </a:r>
            <a:r>
              <a:rPr lang="en-US" sz="1500" b="1" dirty="0">
                <a:ln w="0"/>
                <a:solidFill>
                  <a:schemeClr val="tx2"/>
                </a:solidFill>
                <a:effectLst>
                  <a:outerShdw blurRad="38100" dist="25400" dir="5400000" algn="ctr" rotWithShape="0">
                    <a:srgbClr val="6E747A">
                      <a:alpha val="43000"/>
                    </a:srgbClr>
                  </a:outerShdw>
                </a:effectLst>
              </a:rPr>
              <a:t>Purpose</a:t>
            </a:r>
            <a:r>
              <a:rPr lang="en-US" sz="1500" dirty="0">
                <a:ln w="0"/>
                <a:solidFill>
                  <a:schemeClr val="tx2"/>
                </a:solidFill>
                <a:effectLst>
                  <a:outerShdw blurRad="38100" dist="25400" dir="5400000" algn="ctr" rotWithShape="0">
                    <a:srgbClr val="6E747A">
                      <a:alpha val="43000"/>
                    </a:srgbClr>
                  </a:outerShdw>
                </a:effectLst>
              </a:rPr>
              <a:t> of the loan, the greater is the chance of loan defaults percentage.</a:t>
            </a:r>
          </a:p>
          <a:p>
            <a:pPr marL="457200"/>
            <a:r>
              <a:rPr lang="en-US" sz="1500" dirty="0">
                <a:ln w="0"/>
                <a:solidFill>
                  <a:schemeClr val="tx2"/>
                </a:solidFill>
                <a:effectLst>
                  <a:outerShdw blurRad="38100" dist="25400" dir="5400000" algn="ctr" rotWithShape="0">
                    <a:srgbClr val="6E747A">
                      <a:alpha val="43000"/>
                    </a:srgbClr>
                  </a:outerShdw>
                </a:effectLst>
              </a:rPr>
              <a:t>The comparison of </a:t>
            </a:r>
            <a:r>
              <a:rPr lang="en-US" sz="1500" b="1" dirty="0">
                <a:ln w="0"/>
                <a:solidFill>
                  <a:schemeClr val="tx2"/>
                </a:solidFill>
                <a:effectLst>
                  <a:outerShdw blurRad="38100" dist="25400" dir="5400000" algn="ctr" rotWithShape="0">
                    <a:srgbClr val="6E747A">
                      <a:alpha val="43000"/>
                    </a:srgbClr>
                  </a:outerShdw>
                </a:effectLst>
              </a:rPr>
              <a:t>annual income vs. loan purpose</a:t>
            </a:r>
            <a:r>
              <a:rPr lang="en-US" sz="1500" dirty="0">
                <a:ln w="0"/>
                <a:solidFill>
                  <a:schemeClr val="tx2"/>
                </a:solidFill>
                <a:effectLst>
                  <a:outerShdw blurRad="38100" dist="25400" dir="5400000" algn="ctr" rotWithShape="0">
                    <a:srgbClr val="6E747A">
                      <a:alpha val="43000"/>
                    </a:srgbClr>
                  </a:outerShdw>
                </a:effectLst>
              </a:rPr>
              <a:t>, </a:t>
            </a:r>
          </a:p>
          <a:p>
            <a:pPr marL="914400" lvl="1"/>
            <a:r>
              <a:rPr lang="en-US" sz="1100" dirty="0">
                <a:ln w="0"/>
                <a:solidFill>
                  <a:schemeClr val="tx2"/>
                </a:solidFill>
                <a:effectLst>
                  <a:outerShdw blurRad="38100" dist="25400" dir="5400000" algn="ctr" rotWithShape="0">
                    <a:srgbClr val="6E747A">
                      <a:alpha val="43000"/>
                    </a:srgbClr>
                  </a:outerShdw>
                </a:effectLst>
              </a:rPr>
              <a:t>we observed that small business loans for lowest and medium income groups have high chances of loan default. </a:t>
            </a:r>
          </a:p>
          <a:p>
            <a:pPr marL="914400" lvl="1"/>
            <a:r>
              <a:rPr lang="en-US" sz="1100" dirty="0">
                <a:ln w="0"/>
                <a:solidFill>
                  <a:schemeClr val="tx2"/>
                </a:solidFill>
                <a:effectLst>
                  <a:outerShdw blurRad="38100" dist="25400" dir="5400000" algn="ctr" rotWithShape="0">
                    <a:srgbClr val="6E747A">
                      <a:alpha val="43000"/>
                    </a:srgbClr>
                  </a:outerShdw>
                </a:effectLst>
              </a:rPr>
              <a:t>The Renewable energy loans for higher income group has similar trend to have high chances of loan default.</a:t>
            </a:r>
          </a:p>
          <a:p>
            <a:pPr marL="457200"/>
            <a:r>
              <a:rPr lang="en-US" sz="1500" dirty="0">
                <a:ln w="0"/>
                <a:solidFill>
                  <a:schemeClr val="tx2"/>
                </a:solidFill>
                <a:effectLst>
                  <a:outerShdw blurRad="38100" dist="25400" dir="5400000" algn="ctr" rotWithShape="0">
                    <a:srgbClr val="6E747A">
                      <a:alpha val="43000"/>
                    </a:srgbClr>
                  </a:outerShdw>
                </a:effectLst>
              </a:rPr>
              <a:t>We have also compared </a:t>
            </a:r>
            <a:r>
              <a:rPr lang="en-US" sz="1500" b="1" dirty="0">
                <a:ln w="0"/>
                <a:solidFill>
                  <a:schemeClr val="tx2"/>
                </a:solidFill>
                <a:effectLst>
                  <a:outerShdw blurRad="38100" dist="25400" dir="5400000" algn="ctr" rotWithShape="0">
                    <a:srgbClr val="6E747A">
                      <a:alpha val="43000"/>
                    </a:srgbClr>
                  </a:outerShdw>
                </a:effectLst>
              </a:rPr>
              <a:t>annual income with debt-to-income group</a:t>
            </a:r>
            <a:r>
              <a:rPr lang="en-US" sz="1500" dirty="0">
                <a:ln w="0"/>
                <a:solidFill>
                  <a:schemeClr val="tx2"/>
                </a:solidFill>
                <a:effectLst>
                  <a:outerShdw blurRad="38100" dist="25400" dir="5400000" algn="ctr" rotWithShape="0">
                    <a:srgbClr val="6E747A">
                      <a:alpha val="43000"/>
                    </a:srgbClr>
                  </a:outerShdw>
                </a:effectLst>
              </a:rPr>
              <a:t>, we have observed that medium debt-to-income group in the lowest income range shows high trend of loan default</a:t>
            </a:r>
          </a:p>
          <a:p>
            <a:endParaRPr lang="en-US" sz="1500" dirty="0">
              <a:ln w="0"/>
              <a:solidFill>
                <a:schemeClr val="tx2"/>
              </a:solidFill>
              <a:effectLst>
                <a:outerShdw blurRad="38100" dist="25400" dir="5400000" algn="ctr" rotWithShape="0">
                  <a:srgbClr val="6E747A">
                    <a:alpha val="43000"/>
                  </a:srgbClr>
                </a:outerShdw>
              </a:effectLst>
            </a:endParaRPr>
          </a:p>
          <a:p>
            <a:pPr marL="457200"/>
            <a:endParaRPr lang="en-US" sz="1500" dirty="0">
              <a:ln w="0"/>
              <a:solidFill>
                <a:schemeClr val="tx2"/>
              </a:solidFill>
              <a:effectLst>
                <a:outerShdw blurRad="38100" dist="25400" dir="5400000" algn="ctr" rotWithShape="0">
                  <a:srgbClr val="6E747A">
                    <a:alpha val="43000"/>
                  </a:srgbClr>
                </a:outerShdw>
              </a:effectLst>
            </a:endParaRPr>
          </a:p>
          <a:p>
            <a:pPr marL="457200"/>
            <a:endParaRPr lang="en-US" sz="1500" dirty="0">
              <a:ln w="0"/>
              <a:solidFill>
                <a:schemeClr val="tx2"/>
              </a:solidFill>
              <a:effectLst>
                <a:outerShdw blurRad="38100" dist="25400" dir="5400000" algn="ctr" rotWithShape="0">
                  <a:srgbClr val="6E747A">
                    <a:alpha val="43000"/>
                  </a:srgbClr>
                </a:outerShdw>
              </a:effectLst>
            </a:endParaRPr>
          </a:p>
          <a:p>
            <a:pPr marL="457200"/>
            <a:endParaRPr lang="en-US" sz="1500" b="0" cap="none" spc="0" dirty="0">
              <a:ln w="0"/>
              <a:solidFill>
                <a:schemeClr val="tx2"/>
              </a:solidFill>
              <a:effectLst>
                <a:outerShdw blurRad="38100" dist="25400" dir="5400000" algn="ctr" rotWithShape="0">
                  <a:srgbClr val="6E747A">
                    <a:alpha val="43000"/>
                  </a:srgbClr>
                </a:outerShdw>
              </a:effectLst>
            </a:endParaRPr>
          </a:p>
        </p:txBody>
      </p:sp>
      <p:grpSp>
        <p:nvGrpSpPr>
          <p:cNvPr id="48" name="Group 4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49" name="Freeform: Shape 4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09542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868DC4-DCE8-4031-AA9A-6F0678B5F787}"/>
              </a:ext>
            </a:extLst>
          </p:cNvPr>
          <p:cNvSpPr/>
          <p:nvPr/>
        </p:nvSpPr>
        <p:spPr>
          <a:xfrm>
            <a:off x="962972" y="245145"/>
            <a:ext cx="9425530" cy="707886"/>
          </a:xfrm>
          <a:prstGeom prst="rect">
            <a:avLst/>
          </a:prstGeom>
          <a:noFill/>
        </p:spPr>
        <p:txBody>
          <a:bodyPr wrap="none" lIns="91440" tIns="45720" rIns="91440" bIns="45720">
            <a:spAutoFit/>
          </a:bodyPr>
          <a:lstStyle/>
          <a:p>
            <a:pPr algn="ctr"/>
            <a:r>
              <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Bivariate Analysis:</a:t>
            </a:r>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'installment','</a:t>
            </a:r>
            <a:r>
              <a:rPr lang="en-US" sz="40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annual_inc</a:t>
            </a:r>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endPar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Text Placeholder 6">
            <a:extLst>
              <a:ext uri="{FF2B5EF4-FFF2-40B4-BE49-F238E27FC236}">
                <a16:creationId xmlns:a16="http://schemas.microsoft.com/office/drawing/2014/main" id="{53211737-342C-A459-F760-8436A24F8347}"/>
              </a:ext>
            </a:extLst>
          </p:cNvPr>
          <p:cNvSpPr>
            <a:spLocks noGrp="1"/>
          </p:cNvSpPr>
          <p:nvPr>
            <p:ph type="body" idx="1"/>
          </p:nvPr>
        </p:nvSpPr>
        <p:spPr>
          <a:xfrm>
            <a:off x="831850" y="5406728"/>
            <a:ext cx="10515600" cy="682922"/>
          </a:xfrm>
        </p:spPr>
        <p:txBody>
          <a:bodyPr>
            <a:normAutofit fontScale="92500" lnSpcReduction="10000"/>
          </a:bodyPr>
          <a:lstStyle/>
          <a:p>
            <a:r>
              <a:rPr lang="en-IN" b="1" dirty="0"/>
              <a:t>Observation: We could see the higher instalments for any income group have a greater number of loan defaults.</a:t>
            </a:r>
          </a:p>
        </p:txBody>
      </p:sp>
      <p:pic>
        <p:nvPicPr>
          <p:cNvPr id="6" name="Picture 5">
            <a:extLst>
              <a:ext uri="{FF2B5EF4-FFF2-40B4-BE49-F238E27FC236}">
                <a16:creationId xmlns:a16="http://schemas.microsoft.com/office/drawing/2014/main" id="{8D0FDB13-093D-A27C-11D8-46F9BF06C7EA}"/>
              </a:ext>
            </a:extLst>
          </p:cNvPr>
          <p:cNvPicPr>
            <a:picLocks noChangeAspect="1"/>
          </p:cNvPicPr>
          <p:nvPr/>
        </p:nvPicPr>
        <p:blipFill>
          <a:blip r:embed="rId2"/>
          <a:stretch>
            <a:fillRect/>
          </a:stretch>
        </p:blipFill>
        <p:spPr>
          <a:xfrm>
            <a:off x="1133474" y="1168475"/>
            <a:ext cx="9334501" cy="4079800"/>
          </a:xfrm>
          <a:prstGeom prst="rect">
            <a:avLst/>
          </a:prstGeom>
        </p:spPr>
      </p:pic>
    </p:spTree>
    <p:extLst>
      <p:ext uri="{BB962C8B-B14F-4D97-AF65-F5344CB8AC3E}">
        <p14:creationId xmlns:p14="http://schemas.microsoft.com/office/powerpoint/2010/main" val="761093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868DC4-DCE8-4031-AA9A-6F0678B5F787}"/>
              </a:ext>
            </a:extLst>
          </p:cNvPr>
          <p:cNvSpPr/>
          <p:nvPr/>
        </p:nvSpPr>
        <p:spPr>
          <a:xfrm>
            <a:off x="1292325" y="245145"/>
            <a:ext cx="8766823" cy="707886"/>
          </a:xfrm>
          <a:prstGeom prst="rect">
            <a:avLst/>
          </a:prstGeom>
          <a:noFill/>
        </p:spPr>
        <p:txBody>
          <a:bodyPr wrap="none" lIns="91440" tIns="45720" rIns="91440" bIns="45720">
            <a:spAutoFit/>
          </a:bodyPr>
          <a:lstStyle/>
          <a:p>
            <a:pPr algn="ctr"/>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Bi</a:t>
            </a:r>
            <a:r>
              <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variate Analysis:</a:t>
            </a:r>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r>
              <a:rPr lang="en-US" sz="40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addr_state</a:t>
            </a:r>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'purpose'</a:t>
            </a:r>
            <a:endPar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Text Placeholder 6">
            <a:extLst>
              <a:ext uri="{FF2B5EF4-FFF2-40B4-BE49-F238E27FC236}">
                <a16:creationId xmlns:a16="http://schemas.microsoft.com/office/drawing/2014/main" id="{53211737-342C-A459-F760-8436A24F8347}"/>
              </a:ext>
            </a:extLst>
          </p:cNvPr>
          <p:cNvSpPr>
            <a:spLocks noGrp="1"/>
          </p:cNvSpPr>
          <p:nvPr>
            <p:ph type="body" idx="1"/>
          </p:nvPr>
        </p:nvSpPr>
        <p:spPr>
          <a:xfrm>
            <a:off x="831850" y="5406728"/>
            <a:ext cx="10515600" cy="682922"/>
          </a:xfrm>
        </p:spPr>
        <p:txBody>
          <a:bodyPr>
            <a:normAutofit fontScale="92500" lnSpcReduction="10000"/>
          </a:bodyPr>
          <a:lstStyle/>
          <a:p>
            <a:r>
              <a:rPr lang="en-IN" b="1" dirty="0"/>
              <a:t>Observation: We have observed that darker the intersection of </a:t>
            </a:r>
            <a:r>
              <a:rPr lang="en-IN" b="1" dirty="0" err="1"/>
              <a:t>addr_state</a:t>
            </a:r>
            <a:r>
              <a:rPr lang="en-IN" b="1" dirty="0"/>
              <a:t> has with the purpose of the loan, the greater is the chance of loan default percentage.</a:t>
            </a:r>
          </a:p>
        </p:txBody>
      </p:sp>
      <p:pic>
        <p:nvPicPr>
          <p:cNvPr id="5" name="Picture 4">
            <a:extLst>
              <a:ext uri="{FF2B5EF4-FFF2-40B4-BE49-F238E27FC236}">
                <a16:creationId xmlns:a16="http://schemas.microsoft.com/office/drawing/2014/main" id="{FC047B43-D258-0C8D-8969-E1C3EAF5D7B4}"/>
              </a:ext>
            </a:extLst>
          </p:cNvPr>
          <p:cNvPicPr>
            <a:picLocks noChangeAspect="1"/>
          </p:cNvPicPr>
          <p:nvPr/>
        </p:nvPicPr>
        <p:blipFill>
          <a:blip r:embed="rId2"/>
          <a:stretch>
            <a:fillRect/>
          </a:stretch>
        </p:blipFill>
        <p:spPr>
          <a:xfrm>
            <a:off x="952500" y="875907"/>
            <a:ext cx="9749336" cy="4315218"/>
          </a:xfrm>
          <a:prstGeom prst="rect">
            <a:avLst/>
          </a:prstGeom>
        </p:spPr>
      </p:pic>
    </p:spTree>
    <p:extLst>
      <p:ext uri="{BB962C8B-B14F-4D97-AF65-F5344CB8AC3E}">
        <p14:creationId xmlns:p14="http://schemas.microsoft.com/office/powerpoint/2010/main" val="1066288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A406B5-B956-2C20-A335-66794F92C2CB}"/>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b="1" kern="1200" cap="none" spc="0" dirty="0">
                <a:ln w="13462">
                  <a:solidFill>
                    <a:schemeClr val="bg1"/>
                  </a:solidFill>
                  <a:prstDash val="solid"/>
                </a:ln>
                <a:effectLst>
                  <a:outerShdw dist="38100" dir="2700000" algn="bl" rotWithShape="0">
                    <a:schemeClr val="accent5"/>
                  </a:outerShdw>
                </a:effectLst>
                <a:latin typeface="+mj-lt"/>
                <a:ea typeface="+mj-ea"/>
                <a:cs typeface="+mj-cs"/>
              </a:rPr>
              <a:t>Business Problem Statement</a:t>
            </a:r>
          </a:p>
        </p:txBody>
      </p:sp>
      <p:sp>
        <p:nvSpPr>
          <p:cNvPr id="6" name="Rectangle 5">
            <a:extLst>
              <a:ext uri="{FF2B5EF4-FFF2-40B4-BE49-F238E27FC236}">
                <a16:creationId xmlns:a16="http://schemas.microsoft.com/office/drawing/2014/main" id="{E42C3848-3B1E-49EE-B025-E133ECD9034D}"/>
              </a:ext>
            </a:extLst>
          </p:cNvPr>
          <p:cNvSpPr/>
          <p:nvPr/>
        </p:nvSpPr>
        <p:spPr>
          <a:xfrm>
            <a:off x="1074725" y="1525954"/>
            <a:ext cx="9684728" cy="2819618"/>
          </a:xfrm>
          <a:prstGeom prst="rect">
            <a:avLst/>
          </a:prstGeom>
          <a:noFill/>
        </p:spPr>
        <p:txBody>
          <a:bodyPr wrap="square" lIns="91440" tIns="45720" rIns="91440" bIns="45720">
            <a:spAutoFit/>
          </a:bodyPr>
          <a:lstStyle/>
          <a:p>
            <a:r>
              <a:rPr lang="en-IN" sz="2487" kern="1200" dirty="0">
                <a:ln w="0"/>
                <a:solidFill>
                  <a:srgbClr val="1453A3"/>
                </a:solidFill>
                <a:effectLst>
                  <a:outerShdw blurRad="38100" dist="25400" dir="5400000" algn="ctr" rotWithShape="0">
                    <a:srgbClr val="6E747A">
                      <a:alpha val="43000"/>
                    </a:srgbClr>
                  </a:outerShdw>
                </a:effectLst>
                <a:latin typeface="+mn-lt"/>
                <a:ea typeface="+mn-ea"/>
                <a:cs typeface="+mn-cs"/>
              </a:rPr>
              <a:t>A consumer finance company, is one of</a:t>
            </a:r>
            <a:r>
              <a:rPr lang="en-IN" sz="2487" dirty="0">
                <a:ln w="0"/>
                <a:solidFill>
                  <a:srgbClr val="1453A3"/>
                </a:solidFill>
                <a:effectLst>
                  <a:outerShdw blurRad="38100" dist="25400" dir="5400000" algn="ctr" rotWithShape="0">
                    <a:srgbClr val="6E747A">
                      <a:alpha val="43000"/>
                    </a:srgbClr>
                  </a:outerShdw>
                </a:effectLst>
              </a:rPr>
              <a:t> the largest online loan marketplace, facilitating personal loans, business loans, and financing of medical procedures. Borrowers can easily access lower interest rate loans through a fast online interface. When the company receives a loan application, the company must decide for loan approval based on the applicant’s profile.</a:t>
            </a:r>
          </a:p>
          <a:p>
            <a:pPr>
              <a:spcAft>
                <a:spcPts val="600"/>
              </a:spcAft>
            </a:pPr>
            <a:endParaRPr lang="en-US" sz="2800" b="0" cap="none" spc="0" dirty="0">
              <a:ln w="0"/>
              <a:solidFill>
                <a:schemeClr val="accent1"/>
              </a:solidFill>
              <a:effectLst>
                <a:outerShdw blurRad="38100" dist="25400" dir="5400000" algn="ctr" rotWithShape="0">
                  <a:srgbClr val="6E747A">
                    <a:alpha val="43000"/>
                  </a:srgbClr>
                </a:outerShdw>
              </a:effectLst>
            </a:endParaRPr>
          </a:p>
        </p:txBody>
      </p:sp>
      <p:sp>
        <p:nvSpPr>
          <p:cNvPr id="20" name="Rectangle 19">
            <a:extLst>
              <a:ext uri="{FF2B5EF4-FFF2-40B4-BE49-F238E27FC236}">
                <a16:creationId xmlns:a16="http://schemas.microsoft.com/office/drawing/2014/main" id="{791E2F31-FAF7-46DC-9B40-CBD2E8CF425D}"/>
              </a:ext>
            </a:extLst>
          </p:cNvPr>
          <p:cNvSpPr/>
          <p:nvPr/>
        </p:nvSpPr>
        <p:spPr>
          <a:xfrm>
            <a:off x="1074725" y="4073460"/>
            <a:ext cx="10042549" cy="2099106"/>
          </a:xfrm>
          <a:prstGeom prst="rect">
            <a:avLst/>
          </a:prstGeom>
          <a:noFill/>
        </p:spPr>
        <p:txBody>
          <a:bodyPr wrap="square" lIns="91440" tIns="45720" rIns="91440" bIns="45720">
            <a:spAutoFit/>
          </a:bodyPr>
          <a:lstStyle/>
          <a:p>
            <a:pPr marL="406039" indent="-406039" defTabSz="812079">
              <a:spcAft>
                <a:spcPts val="642"/>
              </a:spcAft>
              <a:buFont typeface="Arial" panose="020B0604020202020204" pitchFamily="34" charset="0"/>
              <a:buChar char="•"/>
            </a:pPr>
            <a:r>
              <a:rPr lang="en-US" sz="2487" dirty="0">
                <a:ln w="0"/>
                <a:solidFill>
                  <a:srgbClr val="1453A3"/>
                </a:solidFill>
                <a:effectLst>
                  <a:outerShdw blurRad="38100" dist="25400" dir="5400000" algn="ctr" rotWithShape="0">
                    <a:srgbClr val="6E747A">
                      <a:alpha val="43000"/>
                    </a:srgbClr>
                  </a:outerShdw>
                </a:effectLst>
              </a:rPr>
              <a:t>If </a:t>
            </a:r>
            <a:r>
              <a:rPr lang="en-IN" sz="2487" dirty="0">
                <a:ln w="0"/>
                <a:solidFill>
                  <a:srgbClr val="1453A3"/>
                </a:solidFill>
                <a:effectLst>
                  <a:outerShdw blurRad="38100" dist="25400" dir="5400000" algn="ctr" rotWithShape="0">
                    <a:srgbClr val="6E747A">
                      <a:alpha val="43000"/>
                    </a:srgbClr>
                  </a:outerShdw>
                </a:effectLst>
              </a:rPr>
              <a:t>the applicant is likely to repay the loan, then approving the loan results in a loss of business to the company</a:t>
            </a:r>
          </a:p>
          <a:p>
            <a:pPr marL="406039" indent="-406039" defTabSz="812079">
              <a:spcAft>
                <a:spcPts val="642"/>
              </a:spcAft>
              <a:buFont typeface="Arial" panose="020B0604020202020204" pitchFamily="34" charset="0"/>
              <a:buChar char="•"/>
            </a:pPr>
            <a:r>
              <a:rPr lang="en-IN" sz="2487" dirty="0">
                <a:ln w="0"/>
                <a:solidFill>
                  <a:srgbClr val="1453A3"/>
                </a:solidFill>
                <a:effectLst>
                  <a:outerShdw blurRad="38100" dist="25400" dir="5400000" algn="ctr" rotWithShape="0">
                    <a:srgbClr val="6E747A">
                      <a:alpha val="43000"/>
                    </a:srgbClr>
                  </a:outerShdw>
                </a:effectLst>
              </a:rPr>
              <a:t>If the applicant is not likely to repay the loan, i.e. he/she is likely to default, then approving the loan may lead to a financial loss for the company</a:t>
            </a:r>
            <a:endParaRPr lang="en-US" sz="2487" dirty="0">
              <a:ln w="0"/>
              <a:solidFill>
                <a:srgbClr val="1453A3"/>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108770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868DC4-DCE8-4031-AA9A-6F0678B5F787}"/>
              </a:ext>
            </a:extLst>
          </p:cNvPr>
          <p:cNvSpPr/>
          <p:nvPr/>
        </p:nvSpPr>
        <p:spPr>
          <a:xfrm>
            <a:off x="1875337" y="245145"/>
            <a:ext cx="7600800" cy="707886"/>
          </a:xfrm>
          <a:prstGeom prst="rect">
            <a:avLst/>
          </a:prstGeom>
          <a:noFill/>
        </p:spPr>
        <p:txBody>
          <a:bodyPr wrap="none" lIns="91440" tIns="45720" rIns="91440" bIns="45720">
            <a:spAutoFit/>
          </a:bodyPr>
          <a:lstStyle/>
          <a:p>
            <a:pPr algn="ctr"/>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Bi</a:t>
            </a:r>
            <a:r>
              <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variate Analysis:</a:t>
            </a:r>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r>
              <a:rPr lang="en-US" sz="40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dti</a:t>
            </a:r>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r>
              <a:rPr lang="en-US" sz="40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annual_inc</a:t>
            </a:r>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endPar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Text Placeholder 6">
            <a:extLst>
              <a:ext uri="{FF2B5EF4-FFF2-40B4-BE49-F238E27FC236}">
                <a16:creationId xmlns:a16="http://schemas.microsoft.com/office/drawing/2014/main" id="{53211737-342C-A459-F760-8436A24F8347}"/>
              </a:ext>
            </a:extLst>
          </p:cNvPr>
          <p:cNvSpPr>
            <a:spLocks noGrp="1"/>
          </p:cNvSpPr>
          <p:nvPr>
            <p:ph type="body" idx="1"/>
          </p:nvPr>
        </p:nvSpPr>
        <p:spPr>
          <a:xfrm>
            <a:off x="831850" y="5406728"/>
            <a:ext cx="10515600" cy="682922"/>
          </a:xfrm>
        </p:spPr>
        <p:txBody>
          <a:bodyPr>
            <a:normAutofit fontScale="92500" lnSpcReduction="10000"/>
          </a:bodyPr>
          <a:lstStyle/>
          <a:p>
            <a:r>
              <a:rPr lang="en-IN" b="1" dirty="0"/>
              <a:t>Observation: We have also observed that medium debt-to-income group in the lowest income range shows high trend of loan default.</a:t>
            </a:r>
          </a:p>
        </p:txBody>
      </p:sp>
      <p:pic>
        <p:nvPicPr>
          <p:cNvPr id="4" name="Picture 3">
            <a:extLst>
              <a:ext uri="{FF2B5EF4-FFF2-40B4-BE49-F238E27FC236}">
                <a16:creationId xmlns:a16="http://schemas.microsoft.com/office/drawing/2014/main" id="{CAEAD587-CDA6-BA87-6B62-13DC228D646C}"/>
              </a:ext>
            </a:extLst>
          </p:cNvPr>
          <p:cNvPicPr>
            <a:picLocks noChangeAspect="1"/>
          </p:cNvPicPr>
          <p:nvPr/>
        </p:nvPicPr>
        <p:blipFill>
          <a:blip r:embed="rId2"/>
          <a:stretch>
            <a:fillRect/>
          </a:stretch>
        </p:blipFill>
        <p:spPr>
          <a:xfrm>
            <a:off x="1162050" y="953031"/>
            <a:ext cx="9839325" cy="4453697"/>
          </a:xfrm>
          <a:prstGeom prst="rect">
            <a:avLst/>
          </a:prstGeom>
        </p:spPr>
      </p:pic>
    </p:spTree>
    <p:extLst>
      <p:ext uri="{BB962C8B-B14F-4D97-AF65-F5344CB8AC3E}">
        <p14:creationId xmlns:p14="http://schemas.microsoft.com/office/powerpoint/2010/main" val="1646857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868DC4-DCE8-4031-AA9A-6F0678B5F787}"/>
              </a:ext>
            </a:extLst>
          </p:cNvPr>
          <p:cNvSpPr/>
          <p:nvPr/>
        </p:nvSpPr>
        <p:spPr>
          <a:xfrm>
            <a:off x="1289025" y="245145"/>
            <a:ext cx="8773427" cy="707886"/>
          </a:xfrm>
          <a:prstGeom prst="rect">
            <a:avLst/>
          </a:prstGeom>
          <a:noFill/>
        </p:spPr>
        <p:txBody>
          <a:bodyPr wrap="none" lIns="91440" tIns="45720" rIns="91440" bIns="45720">
            <a:spAutoFit/>
          </a:bodyPr>
          <a:lstStyle/>
          <a:p>
            <a:pPr algn="ctr"/>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Bi</a:t>
            </a:r>
            <a:r>
              <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variate Analysis:</a:t>
            </a:r>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’purpose','</a:t>
            </a:r>
            <a:r>
              <a:rPr lang="en-US" sz="40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annual_inc</a:t>
            </a:r>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endPar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Text Placeholder 6">
            <a:extLst>
              <a:ext uri="{FF2B5EF4-FFF2-40B4-BE49-F238E27FC236}">
                <a16:creationId xmlns:a16="http://schemas.microsoft.com/office/drawing/2014/main" id="{53211737-342C-A459-F760-8436A24F8347}"/>
              </a:ext>
            </a:extLst>
          </p:cNvPr>
          <p:cNvSpPr>
            <a:spLocks noGrp="1"/>
          </p:cNvSpPr>
          <p:nvPr>
            <p:ph type="body" idx="1"/>
          </p:nvPr>
        </p:nvSpPr>
        <p:spPr>
          <a:xfrm>
            <a:off x="831850" y="5406728"/>
            <a:ext cx="10515600" cy="682922"/>
          </a:xfrm>
        </p:spPr>
        <p:txBody>
          <a:bodyPr>
            <a:normAutofit fontScale="70000" lnSpcReduction="20000"/>
          </a:bodyPr>
          <a:lstStyle/>
          <a:p>
            <a:r>
              <a:rPr lang="en-IN" b="1" dirty="0"/>
              <a:t>Observation: By comparing the annual income with loan purpose we observe that small business loans for lowest and medium income groups have high chances of loan default. </a:t>
            </a:r>
            <a:br>
              <a:rPr lang="en-IN" b="1" dirty="0"/>
            </a:br>
            <a:r>
              <a:rPr lang="en-IN" b="1" dirty="0"/>
              <a:t>Renewable energy loans for higher income group show the same trend</a:t>
            </a:r>
          </a:p>
        </p:txBody>
      </p:sp>
      <p:pic>
        <p:nvPicPr>
          <p:cNvPr id="5" name="Picture 4">
            <a:extLst>
              <a:ext uri="{FF2B5EF4-FFF2-40B4-BE49-F238E27FC236}">
                <a16:creationId xmlns:a16="http://schemas.microsoft.com/office/drawing/2014/main" id="{4E76C4DF-1DBF-55D8-3B17-A9F83A35D2A4}"/>
              </a:ext>
            </a:extLst>
          </p:cNvPr>
          <p:cNvPicPr>
            <a:picLocks noChangeAspect="1"/>
          </p:cNvPicPr>
          <p:nvPr/>
        </p:nvPicPr>
        <p:blipFill>
          <a:blip r:embed="rId2"/>
          <a:stretch>
            <a:fillRect/>
          </a:stretch>
        </p:blipFill>
        <p:spPr>
          <a:xfrm>
            <a:off x="1076325" y="1047750"/>
            <a:ext cx="10271126" cy="4086226"/>
          </a:xfrm>
          <a:prstGeom prst="rect">
            <a:avLst/>
          </a:prstGeom>
        </p:spPr>
      </p:pic>
    </p:spTree>
    <p:extLst>
      <p:ext uri="{BB962C8B-B14F-4D97-AF65-F5344CB8AC3E}">
        <p14:creationId xmlns:p14="http://schemas.microsoft.com/office/powerpoint/2010/main" val="827946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8" name="Rectangle 117">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CC94C91-3827-B089-1038-67FD9D158B59}"/>
              </a:ext>
            </a:extLst>
          </p:cNvPr>
          <p:cNvSpPr>
            <a:spLocks noGrp="1"/>
          </p:cNvSpPr>
          <p:nvPr>
            <p:ph type="title"/>
          </p:nvPr>
        </p:nvSpPr>
        <p:spPr>
          <a:xfrm>
            <a:off x="838200" y="556995"/>
            <a:ext cx="10515600" cy="1133693"/>
          </a:xfrm>
        </p:spPr>
        <p:txBody>
          <a:bodyPr vert="horz" lIns="91440" tIns="45720" rIns="91440" bIns="45720" rtlCol="0">
            <a:normAutofit/>
          </a:bodyPr>
          <a:lstStyle/>
          <a:p>
            <a:pPr algn="ctr"/>
            <a:r>
              <a:rPr lang="en-US" sz="5200" b="1" kern="1200" cap="none" spc="0" dirty="0">
                <a:ln w="13462">
                  <a:solidFill>
                    <a:schemeClr val="bg1"/>
                  </a:solidFill>
                  <a:prstDash val="solid"/>
                </a:ln>
                <a:effectLst>
                  <a:outerShdw dist="38100" dir="2700000" algn="bl" rotWithShape="0">
                    <a:schemeClr val="accent5"/>
                  </a:outerShdw>
                </a:effectLst>
                <a:latin typeface="+mj-lt"/>
                <a:ea typeface="+mj-ea"/>
                <a:cs typeface="+mj-cs"/>
              </a:rPr>
              <a:t>Trend from Analysis</a:t>
            </a:r>
          </a:p>
        </p:txBody>
      </p:sp>
      <p:sp>
        <p:nvSpPr>
          <p:cNvPr id="20" name="Rectangle 19">
            <a:extLst>
              <a:ext uri="{FF2B5EF4-FFF2-40B4-BE49-F238E27FC236}">
                <a16:creationId xmlns:a16="http://schemas.microsoft.com/office/drawing/2014/main" id="{791E2F31-FAF7-46DC-9B40-CBD2E8CF425D}"/>
              </a:ext>
            </a:extLst>
          </p:cNvPr>
          <p:cNvSpPr/>
          <p:nvPr/>
        </p:nvSpPr>
        <p:spPr>
          <a:xfrm>
            <a:off x="538938" y="1185276"/>
            <a:ext cx="10827690" cy="1800493"/>
          </a:xfrm>
          <a:prstGeom prst="rect">
            <a:avLst/>
          </a:prstGeom>
          <a:noFill/>
        </p:spPr>
        <p:txBody>
          <a:bodyPr wrap="square" lIns="91440" tIns="45720" rIns="91440" bIns="45720">
            <a:spAutoFit/>
          </a:bodyPr>
          <a:lstStyle/>
          <a:p>
            <a:pPr>
              <a:spcAft>
                <a:spcPts val="600"/>
              </a:spcAft>
            </a:pPr>
            <a:endParaRPr lang="en-IN" sz="2400">
              <a:ln w="0"/>
              <a:solidFill>
                <a:schemeClr val="accent1"/>
              </a:solidFill>
              <a:effectLst>
                <a:outerShdw blurRad="38100" dist="25400" dir="5400000" algn="ctr" rotWithShape="0">
                  <a:srgbClr val="6E747A">
                    <a:alpha val="43000"/>
                  </a:srgbClr>
                </a:outerShdw>
              </a:effectLst>
            </a:endParaRPr>
          </a:p>
          <a:p>
            <a:pPr marL="457200" indent="-457200">
              <a:spcAft>
                <a:spcPts val="600"/>
              </a:spcAft>
              <a:buFont typeface="Arial" panose="020B0604020202020204" pitchFamily="34" charset="0"/>
              <a:buChar char="•"/>
            </a:pPr>
            <a:endParaRPr lang="en-IN" sz="2400">
              <a:ln w="0"/>
              <a:solidFill>
                <a:schemeClr val="accent1"/>
              </a:solidFill>
              <a:effectLst>
                <a:outerShdw blurRad="38100" dist="25400" dir="5400000" algn="ctr" rotWithShape="0">
                  <a:srgbClr val="6E747A">
                    <a:alpha val="43000"/>
                  </a:srgbClr>
                </a:outerShdw>
              </a:effectLst>
            </a:endParaRPr>
          </a:p>
          <a:p>
            <a:pPr marL="457200" indent="-457200">
              <a:spcAft>
                <a:spcPts val="600"/>
              </a:spcAft>
              <a:buFont typeface="Arial" panose="020B0604020202020204" pitchFamily="34" charset="0"/>
              <a:buChar char="•"/>
            </a:pPr>
            <a:endParaRPr lang="en-IN" sz="2400">
              <a:ln w="0"/>
              <a:solidFill>
                <a:schemeClr val="accent1"/>
              </a:solidFill>
              <a:effectLst>
                <a:outerShdw blurRad="38100" dist="25400" dir="5400000" algn="ctr" rotWithShape="0">
                  <a:srgbClr val="6E747A">
                    <a:alpha val="43000"/>
                  </a:srgbClr>
                </a:outerShdw>
              </a:effectLst>
            </a:endParaRPr>
          </a:p>
          <a:p>
            <a:pPr marL="457200" indent="-457200">
              <a:spcAft>
                <a:spcPts val="600"/>
              </a:spcAft>
              <a:buFont typeface="Arial" panose="020B0604020202020204" pitchFamily="34" charset="0"/>
              <a:buChar char="•"/>
            </a:pPr>
            <a:endParaRPr lang="en-US" sz="2400" b="0" cap="none" spc="0">
              <a:ln w="0"/>
              <a:solidFill>
                <a:schemeClr val="accent1"/>
              </a:solidFill>
              <a:effectLst>
                <a:outerShdw blurRad="38100" dist="25400" dir="5400000" algn="ctr" rotWithShape="0">
                  <a:srgbClr val="6E747A">
                    <a:alpha val="43000"/>
                  </a:srgbClr>
                </a:outerShdw>
              </a:effectLst>
            </a:endParaRPr>
          </a:p>
        </p:txBody>
      </p:sp>
      <p:graphicFrame>
        <p:nvGraphicFramePr>
          <p:cNvPr id="106" name="Content Placeholder 3">
            <a:extLst>
              <a:ext uri="{FF2B5EF4-FFF2-40B4-BE49-F238E27FC236}">
                <a16:creationId xmlns:a16="http://schemas.microsoft.com/office/drawing/2014/main" id="{C9FE51FC-0E74-F38B-DCDD-4EADB2C73D9C}"/>
              </a:ext>
            </a:extLst>
          </p:cNvPr>
          <p:cNvGraphicFramePr>
            <a:graphicFrameLocks noGrp="1"/>
          </p:cNvGraphicFramePr>
          <p:nvPr>
            <p:ph idx="1"/>
            <p:extLst>
              <p:ext uri="{D42A27DB-BD31-4B8C-83A1-F6EECF244321}">
                <p14:modId xmlns:p14="http://schemas.microsoft.com/office/powerpoint/2010/main" val="736275063"/>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2833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50" name="Rectangle 4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Rectangle 6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D868DC4-DCE8-4031-AA9A-6F0678B5F787}"/>
              </a:ext>
            </a:extLst>
          </p:cNvPr>
          <p:cNvSpPr/>
          <p:nvPr/>
        </p:nvSpPr>
        <p:spPr>
          <a:xfrm>
            <a:off x="1043631" y="809898"/>
            <a:ext cx="9942716" cy="15544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b="1" dirty="0">
                <a:ln w="13462">
                  <a:solidFill>
                    <a:schemeClr val="bg1"/>
                  </a:solidFill>
                  <a:prstDash val="solid"/>
                </a:ln>
                <a:effectLst>
                  <a:outerShdw dist="38100" dir="2700000" algn="bl" rotWithShape="0">
                    <a:schemeClr val="accent5"/>
                  </a:outerShdw>
                </a:effectLst>
                <a:latin typeface="+mj-lt"/>
                <a:ea typeface="+mj-ea"/>
                <a:cs typeface="+mj-cs"/>
              </a:rPr>
              <a:t>C</a:t>
            </a:r>
            <a:r>
              <a:rPr lang="en-US" sz="4800" b="1" kern="1200" cap="none" spc="0" dirty="0">
                <a:ln w="13462">
                  <a:solidFill>
                    <a:schemeClr val="bg1"/>
                  </a:solidFill>
                  <a:prstDash val="solid"/>
                </a:ln>
                <a:solidFill>
                  <a:schemeClr val="tx1"/>
                </a:solidFill>
                <a:effectLst>
                  <a:outerShdw dist="38100" dir="2700000" algn="bl" rotWithShape="0">
                    <a:schemeClr val="accent5"/>
                  </a:outerShdw>
                </a:effectLst>
                <a:latin typeface="+mj-lt"/>
                <a:ea typeface="+mj-ea"/>
                <a:cs typeface="+mj-cs"/>
              </a:rPr>
              <a:t>onclusion</a:t>
            </a:r>
          </a:p>
        </p:txBody>
      </p:sp>
      <p:sp>
        <p:nvSpPr>
          <p:cNvPr id="21" name="Rectangle 20">
            <a:extLst>
              <a:ext uri="{FF2B5EF4-FFF2-40B4-BE49-F238E27FC236}">
                <a16:creationId xmlns:a16="http://schemas.microsoft.com/office/drawing/2014/main" id="{B2CD512E-2F9E-4688-93A3-3EB96FEFF7B3}"/>
              </a:ext>
            </a:extLst>
          </p:cNvPr>
          <p:cNvSpPr/>
          <p:nvPr/>
        </p:nvSpPr>
        <p:spPr>
          <a:xfrm>
            <a:off x="1045028" y="3079391"/>
            <a:ext cx="9941319" cy="3405915"/>
          </a:xfrm>
          <a:prstGeom prst="rect">
            <a:avLst/>
          </a:prstGeom>
        </p:spPr>
        <p:txBody>
          <a:bodyPr vert="horz" lIns="91440" tIns="45720" rIns="91440" bIns="45720" rtlCol="0" anchor="ctr">
            <a:normAutofit fontScale="92500" lnSpcReduction="10000"/>
          </a:bodyPr>
          <a:lstStyle/>
          <a:p>
            <a:pPr indent="-228600">
              <a:lnSpc>
                <a:spcPct val="90000"/>
              </a:lnSpc>
              <a:spcAft>
                <a:spcPts val="600"/>
              </a:spcAft>
              <a:buFont typeface="Arial" panose="020B0604020202020204" pitchFamily="34" charset="0"/>
              <a:buChar char="•"/>
            </a:pPr>
            <a:r>
              <a:rPr lang="en-US" sz="1200" dirty="0">
                <a:ln w="0"/>
                <a:effectLst>
                  <a:outerShdw blurRad="38100" dist="25400" dir="5400000" algn="ctr" rotWithShape="0">
                    <a:srgbClr val="6E747A">
                      <a:alpha val="43000"/>
                    </a:srgbClr>
                  </a:outerShdw>
                </a:effectLst>
              </a:rPr>
              <a:t> Based on our analysis and validation towards effects of combined attributes on the tendency of loan default, please find the details as below:</a:t>
            </a:r>
          </a:p>
          <a:p>
            <a:pPr indent="-228600">
              <a:lnSpc>
                <a:spcPct val="90000"/>
              </a:lnSpc>
              <a:spcAft>
                <a:spcPts val="600"/>
              </a:spcAft>
              <a:buFont typeface="Arial" panose="020B0604020202020204" pitchFamily="34" charset="0"/>
              <a:buChar char="•"/>
            </a:pPr>
            <a:endParaRPr lang="en-US" sz="800" dirty="0">
              <a:ln w="0"/>
              <a:effectLst>
                <a:outerShdw blurRad="38100" dist="25400" dir="5400000" algn="ctr" rotWithShape="0">
                  <a:srgbClr val="6E747A">
                    <a:alpha val="43000"/>
                  </a:srgbClr>
                </a:outerShdw>
              </a:effectLst>
            </a:endParaRPr>
          </a:p>
          <a:p>
            <a:pPr marL="742950" lvl="1" indent="-228600">
              <a:lnSpc>
                <a:spcPct val="90000"/>
              </a:lnSpc>
              <a:spcAft>
                <a:spcPts val="600"/>
              </a:spcAft>
              <a:buFont typeface="Arial" panose="020B0604020202020204" pitchFamily="34" charset="0"/>
              <a:buChar char="•"/>
            </a:pPr>
            <a:r>
              <a:rPr lang="en-US" sz="1300" dirty="0">
                <a:ln w="0"/>
                <a:effectLst>
                  <a:outerShdw blurRad="38100" dist="25400" dir="5400000" algn="ctr" rotWithShape="0">
                    <a:srgbClr val="6E747A">
                      <a:alpha val="43000"/>
                    </a:srgbClr>
                  </a:outerShdw>
                </a:effectLst>
              </a:rPr>
              <a:t>High instalment and longer repayment term</a:t>
            </a:r>
          </a:p>
          <a:p>
            <a:pPr marL="742950" lvl="1" indent="-228600">
              <a:lnSpc>
                <a:spcPct val="90000"/>
              </a:lnSpc>
              <a:spcAft>
                <a:spcPts val="600"/>
              </a:spcAft>
              <a:buFont typeface="Arial" panose="020B0604020202020204" pitchFamily="34" charset="0"/>
              <a:buChar char="•"/>
            </a:pPr>
            <a:r>
              <a:rPr lang="en-US" sz="1300" dirty="0">
                <a:ln w="0"/>
                <a:effectLst>
                  <a:outerShdw blurRad="38100" dist="25400" dir="5400000" algn="ctr" rotWithShape="0">
                    <a:srgbClr val="6E747A">
                      <a:alpha val="43000"/>
                    </a:srgbClr>
                  </a:outerShdw>
                </a:effectLst>
              </a:rPr>
              <a:t>Residential state and loan purpose</a:t>
            </a:r>
          </a:p>
          <a:p>
            <a:pPr marL="742950" lvl="1" indent="-228600">
              <a:lnSpc>
                <a:spcPct val="90000"/>
              </a:lnSpc>
              <a:spcAft>
                <a:spcPts val="600"/>
              </a:spcAft>
              <a:buFont typeface="Arial" panose="020B0604020202020204" pitchFamily="34" charset="0"/>
              <a:buChar char="•"/>
            </a:pPr>
            <a:r>
              <a:rPr lang="en-US" sz="1300" dirty="0">
                <a:ln w="0"/>
                <a:effectLst>
                  <a:outerShdw blurRad="38100" dist="25400" dir="5400000" algn="ctr" rotWithShape="0">
                    <a:srgbClr val="6E747A">
                      <a:alpha val="43000"/>
                    </a:srgbClr>
                  </a:outerShdw>
                </a:effectLst>
              </a:rPr>
              <a:t>Income group and loan purpose</a:t>
            </a:r>
          </a:p>
          <a:p>
            <a:pPr marL="742950" lvl="1" indent="-228600">
              <a:lnSpc>
                <a:spcPct val="90000"/>
              </a:lnSpc>
              <a:spcAft>
                <a:spcPts val="600"/>
              </a:spcAft>
              <a:buFont typeface="Arial" panose="020B0604020202020204" pitchFamily="34" charset="0"/>
              <a:buChar char="•"/>
            </a:pPr>
            <a:r>
              <a:rPr lang="en-US" sz="1300" dirty="0">
                <a:ln w="0"/>
                <a:effectLst>
                  <a:outerShdw blurRad="38100" dist="25400" dir="5400000" algn="ctr" rotWithShape="0">
                    <a:srgbClr val="6E747A">
                      <a:alpha val="43000"/>
                    </a:srgbClr>
                  </a:outerShdw>
                </a:effectLst>
              </a:rPr>
              <a:t>High loan amount and interest rate for lower income group</a:t>
            </a:r>
          </a:p>
          <a:p>
            <a:pPr marL="742950" lvl="1" indent="-228600">
              <a:lnSpc>
                <a:spcPct val="90000"/>
              </a:lnSpc>
              <a:spcAft>
                <a:spcPts val="600"/>
              </a:spcAft>
              <a:buFont typeface="Arial" panose="020B0604020202020204" pitchFamily="34" charset="0"/>
              <a:buChar char="•"/>
            </a:pPr>
            <a:r>
              <a:rPr lang="en-US" sz="1300" dirty="0">
                <a:ln w="0"/>
                <a:effectLst>
                  <a:outerShdw blurRad="38100" dist="25400" dir="5400000" algn="ctr" rotWithShape="0">
                    <a:srgbClr val="6E747A">
                      <a:alpha val="43000"/>
                    </a:srgbClr>
                  </a:outerShdw>
                </a:effectLst>
              </a:rPr>
              <a:t>Home ownership (other) and loan purpose (car, moving or small business etc.)</a:t>
            </a:r>
          </a:p>
          <a:p>
            <a:pPr indent="-228600">
              <a:lnSpc>
                <a:spcPct val="90000"/>
              </a:lnSpc>
              <a:spcAft>
                <a:spcPts val="600"/>
              </a:spcAft>
              <a:buFont typeface="Arial" panose="020B0604020202020204" pitchFamily="34" charset="0"/>
              <a:buChar char="•"/>
            </a:pPr>
            <a:r>
              <a:rPr lang="en-US" b="1" dirty="0">
                <a:ln w="0"/>
                <a:effectLst>
                  <a:outerShdw blurRad="38100" dist="25400" dir="5400000" algn="ctr" rotWithShape="0">
                    <a:srgbClr val="6E747A">
                      <a:alpha val="43000"/>
                    </a:srgbClr>
                  </a:outerShdw>
                </a:effectLst>
              </a:rPr>
              <a:t>Recommendations</a:t>
            </a:r>
          </a:p>
          <a:p>
            <a:pPr marL="742950" lvl="1" indent="-228600">
              <a:lnSpc>
                <a:spcPct val="90000"/>
              </a:lnSpc>
              <a:spcAft>
                <a:spcPts val="600"/>
              </a:spcAft>
              <a:buFont typeface="Arial" panose="020B0604020202020204" pitchFamily="34" charset="0"/>
              <a:buChar char="•"/>
            </a:pPr>
            <a:r>
              <a:rPr lang="en-US" sz="1200" dirty="0">
                <a:ln w="0"/>
                <a:effectLst>
                  <a:outerShdw blurRad="38100" dist="25400" dir="5400000" algn="ctr" rotWithShape="0">
                    <a:srgbClr val="6E747A">
                      <a:alpha val="43000"/>
                    </a:srgbClr>
                  </a:outerShdw>
                </a:effectLst>
              </a:rPr>
              <a:t>The Organization should be very cautious in approving the loans with high amount and interest rates to lower income group applicants.</a:t>
            </a:r>
          </a:p>
          <a:p>
            <a:pPr marL="742950" lvl="1" indent="-228600">
              <a:lnSpc>
                <a:spcPct val="90000"/>
              </a:lnSpc>
              <a:spcAft>
                <a:spcPts val="600"/>
              </a:spcAft>
              <a:buFont typeface="Arial" panose="020B0604020202020204" pitchFamily="34" charset="0"/>
              <a:buChar char="•"/>
            </a:pPr>
            <a:r>
              <a:rPr lang="en-US" sz="1200" dirty="0">
                <a:ln w="0"/>
                <a:effectLst>
                  <a:outerShdw blurRad="38100" dist="25400" dir="5400000" algn="ctr" rotWithShape="0">
                    <a:srgbClr val="6E747A">
                      <a:alpha val="43000"/>
                    </a:srgbClr>
                  </a:outerShdw>
                </a:effectLst>
              </a:rPr>
              <a:t>The Organization can structure the loans in a manner to avoid high instalment and longer repayment terms.</a:t>
            </a:r>
          </a:p>
          <a:p>
            <a:pPr marL="742950" lvl="1" indent="-228600">
              <a:lnSpc>
                <a:spcPct val="90000"/>
              </a:lnSpc>
              <a:spcAft>
                <a:spcPts val="600"/>
              </a:spcAft>
              <a:buFont typeface="Arial" panose="020B0604020202020204" pitchFamily="34" charset="0"/>
              <a:buChar char="•"/>
            </a:pPr>
            <a:r>
              <a:rPr lang="en-US" sz="1200" dirty="0">
                <a:ln w="0"/>
                <a:effectLst>
                  <a:outerShdw blurRad="38100" dist="25400" dir="5400000" algn="ctr" rotWithShape="0">
                    <a:srgbClr val="6E747A">
                      <a:alpha val="43000"/>
                    </a:srgbClr>
                  </a:outerShdw>
                </a:effectLst>
              </a:rPr>
              <a:t>The Organization should be careful in approving small business loans to low- and medium-income groups. The same situation with renewable energy loans for high income group. The verification process should be in place stringent the process.</a:t>
            </a:r>
          </a:p>
          <a:p>
            <a:pPr marL="742950" lvl="1" indent="-228600">
              <a:lnSpc>
                <a:spcPct val="90000"/>
              </a:lnSpc>
              <a:spcAft>
                <a:spcPts val="600"/>
              </a:spcAft>
              <a:buFont typeface="Arial" panose="020B0604020202020204" pitchFamily="34" charset="0"/>
              <a:buChar char="•"/>
            </a:pPr>
            <a:r>
              <a:rPr lang="en-US" sz="1200" dirty="0">
                <a:ln w="0"/>
                <a:effectLst>
                  <a:outerShdw blurRad="38100" dist="25400" dir="5400000" algn="ctr" rotWithShape="0">
                    <a:srgbClr val="6E747A">
                      <a:alpha val="43000"/>
                    </a:srgbClr>
                  </a:outerShdw>
                </a:effectLst>
              </a:rPr>
              <a:t>The Organization should validate employment records and should not approve loans for applicants with no proper details.</a:t>
            </a:r>
          </a:p>
          <a:p>
            <a:pPr marL="742950" lvl="1" indent="-228600">
              <a:lnSpc>
                <a:spcPct val="90000"/>
              </a:lnSpc>
              <a:spcAft>
                <a:spcPts val="600"/>
              </a:spcAft>
              <a:buFont typeface="Arial" panose="020B0604020202020204" pitchFamily="34" charset="0"/>
              <a:buChar char="•"/>
            </a:pPr>
            <a:r>
              <a:rPr lang="en-US" sz="1200" dirty="0">
                <a:ln w="0"/>
                <a:effectLst>
                  <a:outerShdw blurRad="38100" dist="25400" dir="5400000" algn="ctr" rotWithShape="0">
                    <a:srgbClr val="6E747A">
                      <a:alpha val="43000"/>
                    </a:srgbClr>
                  </a:outerShdw>
                </a:effectLst>
              </a:rPr>
              <a:t>The Organization should try to avoid approving loans to applicants having Derogatory public records and Public bankruptcy records (1 or 2).</a:t>
            </a:r>
          </a:p>
          <a:p>
            <a:pPr marL="742950" lvl="1" indent="-228600">
              <a:lnSpc>
                <a:spcPct val="90000"/>
              </a:lnSpc>
              <a:spcAft>
                <a:spcPts val="600"/>
              </a:spcAft>
              <a:buFont typeface="Arial" panose="020B0604020202020204" pitchFamily="34" charset="0"/>
              <a:buChar char="•"/>
            </a:pPr>
            <a:r>
              <a:rPr lang="en-US" sz="1200" dirty="0">
                <a:ln w="0"/>
                <a:effectLst>
                  <a:outerShdw blurRad="38100" dist="25400" dir="5400000" algn="ctr" rotWithShape="0">
                    <a:srgbClr val="6E747A">
                      <a:alpha val="43000"/>
                    </a:srgbClr>
                  </a:outerShdw>
                </a:effectLst>
              </a:rPr>
              <a:t>The Organization should revisit applicant verification process as we observed that verified applications have more tendency on loan default.</a:t>
            </a:r>
          </a:p>
          <a:p>
            <a:pPr marL="742950" lvl="1" indent="-228600">
              <a:lnSpc>
                <a:spcPct val="90000"/>
              </a:lnSpc>
              <a:spcAft>
                <a:spcPts val="600"/>
              </a:spcAft>
              <a:buFont typeface="Arial" panose="020B0604020202020204" pitchFamily="34" charset="0"/>
              <a:buChar char="•"/>
            </a:pPr>
            <a:endParaRPr lang="en-US" sz="800" dirty="0">
              <a:ln w="0"/>
              <a:effectLst>
                <a:outerShdw blurRad="38100" dist="25400" dir="5400000" algn="ctr" rotWithShape="0">
                  <a:srgbClr val="6E747A">
                    <a:alpha val="43000"/>
                  </a:srgbClr>
                </a:outerShdw>
              </a:effectLst>
            </a:endParaRPr>
          </a:p>
          <a:p>
            <a:pPr marL="742950" lvl="1" indent="-228600">
              <a:lnSpc>
                <a:spcPct val="90000"/>
              </a:lnSpc>
              <a:spcAft>
                <a:spcPts val="600"/>
              </a:spcAft>
              <a:buFont typeface="Arial" panose="020B0604020202020204" pitchFamily="34" charset="0"/>
              <a:buChar char="•"/>
            </a:pPr>
            <a:endParaRPr lang="en-US" sz="800" dirty="0">
              <a:ln w="0"/>
              <a:effectLst>
                <a:outerShdw blurRad="38100" dist="25400" dir="5400000" algn="ctr" rotWithShape="0">
                  <a:srgbClr val="6E747A">
                    <a:alpha val="43000"/>
                  </a:srgbClr>
                </a:outerShdw>
              </a:effectLst>
            </a:endParaRPr>
          </a:p>
          <a:p>
            <a:pPr marL="742950" lvl="1" indent="-228600">
              <a:lnSpc>
                <a:spcPct val="90000"/>
              </a:lnSpc>
              <a:spcAft>
                <a:spcPts val="600"/>
              </a:spcAft>
              <a:buFont typeface="Arial" panose="020B0604020202020204" pitchFamily="34" charset="0"/>
              <a:buChar char="•"/>
            </a:pPr>
            <a:endParaRPr lang="en-US" sz="800" dirty="0">
              <a:ln w="0"/>
              <a:effectLst>
                <a:outerShdw blurRad="38100" dist="25400" dir="5400000" algn="ctr" rotWithShape="0">
                  <a:srgbClr val="6E747A">
                    <a:alpha val="43000"/>
                  </a:srgbClr>
                </a:outerShdw>
              </a:effectLst>
            </a:endParaRPr>
          </a:p>
          <a:p>
            <a:pPr marL="742950" lvl="1" indent="-228600">
              <a:lnSpc>
                <a:spcPct val="90000"/>
              </a:lnSpc>
              <a:spcAft>
                <a:spcPts val="600"/>
              </a:spcAft>
              <a:buFont typeface="Arial" panose="020B0604020202020204" pitchFamily="34" charset="0"/>
              <a:buChar char="•"/>
            </a:pPr>
            <a:endParaRPr lang="en-US" sz="800" dirty="0">
              <a:ln w="0"/>
              <a:effectLst>
                <a:outerShdw blurRad="38100" dist="25400" dir="5400000" algn="ctr" rotWithShape="0">
                  <a:srgbClr val="6E747A">
                    <a:alpha val="43000"/>
                  </a:srgbClr>
                </a:outerShdw>
              </a:effectLst>
            </a:endParaRPr>
          </a:p>
          <a:p>
            <a:pPr marL="457200" indent="-228600">
              <a:lnSpc>
                <a:spcPct val="90000"/>
              </a:lnSpc>
              <a:spcAft>
                <a:spcPts val="600"/>
              </a:spcAft>
              <a:buFont typeface="Arial" panose="020B0604020202020204" pitchFamily="34" charset="0"/>
              <a:buChar char="•"/>
            </a:pPr>
            <a:endParaRPr lang="en-US" sz="800" dirty="0">
              <a:ln w="0"/>
              <a:effectLst>
                <a:outerShdw blurRad="38100" dist="25400" dir="5400000" algn="ctr" rotWithShape="0">
                  <a:srgbClr val="6E747A">
                    <a:alpha val="43000"/>
                  </a:srgbClr>
                </a:outerShdw>
              </a:effectLst>
            </a:endParaRPr>
          </a:p>
          <a:p>
            <a:pPr marL="457200" indent="-228600">
              <a:lnSpc>
                <a:spcPct val="90000"/>
              </a:lnSpc>
              <a:spcAft>
                <a:spcPts val="600"/>
              </a:spcAft>
              <a:buFont typeface="Arial" panose="020B0604020202020204" pitchFamily="34" charset="0"/>
              <a:buChar char="•"/>
            </a:pPr>
            <a:endParaRPr lang="en-US" sz="800" b="0" cap="none" spc="0" dirty="0">
              <a:ln w="0"/>
              <a:effectLst>
                <a:outerShdw blurRad="38100" dist="25400" dir="5400000" algn="ctr" rotWithShape="0">
                  <a:srgbClr val="6E747A">
                    <a:alpha val="43000"/>
                  </a:srgbClr>
                </a:outerShdw>
              </a:effectLst>
            </a:endParaRPr>
          </a:p>
        </p:txBody>
      </p:sp>
      <p:cxnSp>
        <p:nvCxnSpPr>
          <p:cNvPr id="64" name="Straight Connector 6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91E2F31-FAF7-46DC-9B40-CBD2E8CF425D}"/>
              </a:ext>
            </a:extLst>
          </p:cNvPr>
          <p:cNvSpPr/>
          <p:nvPr/>
        </p:nvSpPr>
        <p:spPr>
          <a:xfrm>
            <a:off x="538938" y="1185276"/>
            <a:ext cx="10827690" cy="1800493"/>
          </a:xfrm>
          <a:prstGeom prst="rect">
            <a:avLst/>
          </a:prstGeom>
          <a:noFill/>
        </p:spPr>
        <p:txBody>
          <a:bodyPr wrap="square" lIns="91440" tIns="45720" rIns="91440" bIns="45720">
            <a:spAutoFit/>
          </a:bodyPr>
          <a:lstStyle/>
          <a:p>
            <a:pPr>
              <a:spcAft>
                <a:spcPts val="600"/>
              </a:spcAft>
            </a:pPr>
            <a:endParaRPr lang="en-IN" sz="2400">
              <a:ln w="0"/>
              <a:solidFill>
                <a:schemeClr val="accent1"/>
              </a:solidFill>
              <a:effectLst>
                <a:outerShdw blurRad="38100" dist="25400" dir="5400000" algn="ctr" rotWithShape="0">
                  <a:srgbClr val="6E747A">
                    <a:alpha val="43000"/>
                  </a:srgbClr>
                </a:outerShdw>
              </a:effectLst>
            </a:endParaRPr>
          </a:p>
          <a:p>
            <a:pPr marL="457200" indent="-457200">
              <a:spcAft>
                <a:spcPts val="600"/>
              </a:spcAft>
              <a:buFont typeface="Arial" panose="020B0604020202020204" pitchFamily="34" charset="0"/>
              <a:buChar char="•"/>
            </a:pPr>
            <a:endParaRPr lang="en-IN" sz="2400">
              <a:ln w="0"/>
              <a:solidFill>
                <a:schemeClr val="accent1"/>
              </a:solidFill>
              <a:effectLst>
                <a:outerShdw blurRad="38100" dist="25400" dir="5400000" algn="ctr" rotWithShape="0">
                  <a:srgbClr val="6E747A">
                    <a:alpha val="43000"/>
                  </a:srgbClr>
                </a:outerShdw>
              </a:effectLst>
            </a:endParaRPr>
          </a:p>
          <a:p>
            <a:pPr marL="457200" indent="-457200">
              <a:spcAft>
                <a:spcPts val="600"/>
              </a:spcAft>
              <a:buFont typeface="Arial" panose="020B0604020202020204" pitchFamily="34" charset="0"/>
              <a:buChar char="•"/>
            </a:pPr>
            <a:endParaRPr lang="en-IN" sz="2400">
              <a:ln w="0"/>
              <a:solidFill>
                <a:schemeClr val="accent1"/>
              </a:solidFill>
              <a:effectLst>
                <a:outerShdw blurRad="38100" dist="25400" dir="5400000" algn="ctr" rotWithShape="0">
                  <a:srgbClr val="6E747A">
                    <a:alpha val="43000"/>
                  </a:srgbClr>
                </a:outerShdw>
              </a:effectLst>
            </a:endParaRPr>
          </a:p>
          <a:p>
            <a:pPr marL="457200" indent="-457200">
              <a:spcAft>
                <a:spcPts val="600"/>
              </a:spcAft>
              <a:buFont typeface="Arial" panose="020B0604020202020204" pitchFamily="34" charset="0"/>
              <a:buChar char="•"/>
            </a:pPr>
            <a:endParaRPr lang="en-US" sz="2400" b="0" cap="none" spc="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073823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FDA039-D49B-91C7-304E-27878E7A8C8B}"/>
              </a:ext>
            </a:extLst>
          </p:cNvPr>
          <p:cNvSpPr>
            <a:spLocks noGrp="1"/>
          </p:cNvSpPr>
          <p:nvPr>
            <p:ph idx="1"/>
          </p:nvPr>
        </p:nvSpPr>
        <p:spPr>
          <a:xfrm>
            <a:off x="1457324" y="2819400"/>
            <a:ext cx="9896475" cy="885826"/>
          </a:xfrm>
        </p:spPr>
        <p:txBody>
          <a:bodyPr>
            <a:normAutofit/>
          </a:bodyPr>
          <a:lstStyle/>
          <a:p>
            <a:pPr marL="3200400" lvl="7" indent="0">
              <a:buNone/>
            </a:pPr>
            <a:r>
              <a:rPr lang="en-IN" sz="4400" dirty="0">
                <a:solidFill>
                  <a:srgbClr val="FFC000"/>
                </a:solidFill>
              </a:rPr>
              <a:t>THANK YOU</a:t>
            </a:r>
          </a:p>
        </p:txBody>
      </p:sp>
    </p:spTree>
    <p:extLst>
      <p:ext uri="{BB962C8B-B14F-4D97-AF65-F5344CB8AC3E}">
        <p14:creationId xmlns:p14="http://schemas.microsoft.com/office/powerpoint/2010/main" val="312454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868DC4-DCE8-4031-AA9A-6F0678B5F787}"/>
              </a:ext>
            </a:extLst>
          </p:cNvPr>
          <p:cNvSpPr/>
          <p:nvPr/>
        </p:nvSpPr>
        <p:spPr>
          <a:xfrm>
            <a:off x="643467" y="378785"/>
            <a:ext cx="5554520" cy="923829"/>
          </a:xfrm>
          <a:prstGeom prst="rect">
            <a:avLst/>
          </a:prstGeom>
          <a:noFill/>
        </p:spPr>
        <p:txBody>
          <a:bodyPr wrap="none" lIns="91440" tIns="45720" rIns="91440" bIns="45720">
            <a:spAutoFit/>
          </a:bodyPr>
          <a:lstStyle/>
          <a:p>
            <a:pPr algn="ctr">
              <a:spcAft>
                <a:spcPts val="600"/>
              </a:spcAft>
            </a:pPr>
            <a:r>
              <a:rPr lang="en-US" sz="5400" b="1" kern="120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n-lt"/>
                <a:ea typeface="+mn-ea"/>
                <a:cs typeface="+mn-cs"/>
              </a:rPr>
              <a:t>Business Objective</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Rectangle 5">
            <a:extLst>
              <a:ext uri="{FF2B5EF4-FFF2-40B4-BE49-F238E27FC236}">
                <a16:creationId xmlns:a16="http://schemas.microsoft.com/office/drawing/2014/main" id="{E42C3848-3B1E-49EE-B025-E133ECD9034D}"/>
              </a:ext>
            </a:extLst>
          </p:cNvPr>
          <p:cNvSpPr/>
          <p:nvPr/>
        </p:nvSpPr>
        <p:spPr>
          <a:xfrm>
            <a:off x="838200" y="1428750"/>
            <a:ext cx="10672212" cy="2754600"/>
          </a:xfrm>
          <a:prstGeom prst="rect">
            <a:avLst/>
          </a:prstGeom>
          <a:noFill/>
        </p:spPr>
        <p:txBody>
          <a:bodyPr wrap="square" lIns="91440" tIns="45720" rIns="91440" bIns="45720">
            <a:spAutoFit/>
          </a:bodyPr>
          <a:lstStyle/>
          <a:p>
            <a:pPr>
              <a:spcAft>
                <a:spcPts val="600"/>
              </a:spcAft>
            </a:pPr>
            <a:r>
              <a:rPr lang="en-IN" sz="2800" dirty="0">
                <a:ln w="0"/>
                <a:solidFill>
                  <a:schemeClr val="accent1"/>
                </a:solidFill>
                <a:effectLst>
                  <a:outerShdw blurRad="38100" dist="25400" dir="5400000" algn="ctr" rotWithShape="0">
                    <a:srgbClr val="6E747A">
                      <a:alpha val="43000"/>
                    </a:srgbClr>
                  </a:outerShdw>
                </a:effectLst>
              </a:rPr>
              <a:t>The data for past multiple year's information about loan applicants and whether they ‘defaulted’ or not has been shared. The aim is to identify patterns which indicate if a person is likely to default, which may be used for taking actions such as denying the loan, reducing the amount of loan, lending (to risky applicants) at a higher interest rate, etc.</a:t>
            </a:r>
          </a:p>
          <a:p>
            <a:pPr>
              <a:spcAft>
                <a:spcPts val="600"/>
              </a:spcAft>
            </a:pPr>
            <a:endParaRPr lang="en-US" sz="2800" b="0" cap="none" spc="0" dirty="0">
              <a:ln w="0"/>
              <a:solidFill>
                <a:schemeClr val="accent1"/>
              </a:solidFill>
              <a:effectLst>
                <a:outerShdw blurRad="38100" dist="25400" dir="5400000" algn="ctr" rotWithShape="0">
                  <a:srgbClr val="6E747A">
                    <a:alpha val="43000"/>
                  </a:srgbClr>
                </a:outerShdw>
              </a:effectLst>
            </a:endParaRPr>
          </a:p>
        </p:txBody>
      </p:sp>
      <p:sp>
        <p:nvSpPr>
          <p:cNvPr id="21" name="Rectangle 20">
            <a:extLst>
              <a:ext uri="{FF2B5EF4-FFF2-40B4-BE49-F238E27FC236}">
                <a16:creationId xmlns:a16="http://schemas.microsoft.com/office/drawing/2014/main" id="{4BD660BE-A46C-4828-B1DC-3E1B526903ED}"/>
              </a:ext>
            </a:extLst>
          </p:cNvPr>
          <p:cNvSpPr/>
          <p:nvPr/>
        </p:nvSpPr>
        <p:spPr>
          <a:xfrm>
            <a:off x="662136" y="3828508"/>
            <a:ext cx="5517182" cy="923829"/>
          </a:xfrm>
          <a:prstGeom prst="rect">
            <a:avLst/>
          </a:prstGeom>
          <a:noFill/>
        </p:spPr>
        <p:txBody>
          <a:bodyPr wrap="none" lIns="91440" tIns="45720" rIns="91440" bIns="45720">
            <a:spAutoFit/>
          </a:bodyPr>
          <a:lstStyle/>
          <a:p>
            <a:pPr algn="ctr">
              <a:spcAft>
                <a:spcPts val="600"/>
              </a:spcAft>
            </a:pPr>
            <a:r>
              <a:rPr lang="en-US" sz="5400" b="1" kern="120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n-lt"/>
                <a:ea typeface="+mn-ea"/>
                <a:cs typeface="+mn-cs"/>
              </a:rPr>
              <a:t>Solution Approach</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2" name="Rectangle 21">
            <a:extLst>
              <a:ext uri="{FF2B5EF4-FFF2-40B4-BE49-F238E27FC236}">
                <a16:creationId xmlns:a16="http://schemas.microsoft.com/office/drawing/2014/main" id="{945A8B05-6CE6-4342-8BF6-2634BED9019C}"/>
              </a:ext>
            </a:extLst>
          </p:cNvPr>
          <p:cNvSpPr/>
          <p:nvPr/>
        </p:nvSpPr>
        <p:spPr>
          <a:xfrm>
            <a:off x="714994" y="5010241"/>
            <a:ext cx="10833539" cy="954107"/>
          </a:xfrm>
          <a:prstGeom prst="rect">
            <a:avLst/>
          </a:prstGeom>
          <a:noFill/>
        </p:spPr>
        <p:txBody>
          <a:bodyPr wrap="square" lIns="91440" tIns="45720" rIns="91440" bIns="45720">
            <a:spAutoFit/>
          </a:bodyPr>
          <a:lstStyle/>
          <a:p>
            <a:r>
              <a:rPr lang="en-IN" sz="2800" dirty="0">
                <a:ln w="0"/>
                <a:solidFill>
                  <a:schemeClr val="accent1"/>
                </a:solidFill>
                <a:effectLst>
                  <a:outerShdw blurRad="38100" dist="25400" dir="5400000" algn="ctr" rotWithShape="0">
                    <a:srgbClr val="6E747A">
                      <a:alpha val="43000"/>
                    </a:srgbClr>
                  </a:outerShdw>
                </a:effectLst>
              </a:rPr>
              <a:t>We will use EDA(Exploratory Data Analysis) to understand how consumer attributes and loan attributes influence the tendency of default.</a:t>
            </a:r>
          </a:p>
        </p:txBody>
      </p:sp>
    </p:spTree>
    <p:extLst>
      <p:ext uri="{BB962C8B-B14F-4D97-AF65-F5344CB8AC3E}">
        <p14:creationId xmlns:p14="http://schemas.microsoft.com/office/powerpoint/2010/main" val="2771311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 name="Title 2">
            <a:extLst>
              <a:ext uri="{FF2B5EF4-FFF2-40B4-BE49-F238E27FC236}">
                <a16:creationId xmlns:a16="http://schemas.microsoft.com/office/drawing/2014/main" id="{152387EB-4383-6CCA-7251-B4E568E4C525}"/>
              </a:ext>
            </a:extLst>
          </p:cNvPr>
          <p:cNvSpPr>
            <a:spLocks noGrp="1"/>
          </p:cNvSpPr>
          <p:nvPr>
            <p:ph type="title"/>
          </p:nvPr>
        </p:nvSpPr>
        <p:spPr>
          <a:xfrm>
            <a:off x="1179226" y="185304"/>
            <a:ext cx="9833548" cy="1325563"/>
          </a:xfrm>
        </p:spPr>
        <p:txBody>
          <a:bodyPr vert="horz" lIns="91440" tIns="45720" rIns="91440" bIns="45720" rtlCol="0" anchor="b">
            <a:normAutofit/>
          </a:bodyPr>
          <a:lstStyle/>
          <a:p>
            <a:pPr algn="ctr">
              <a:spcAft>
                <a:spcPts val="600"/>
              </a:spcAft>
            </a:pPr>
            <a:r>
              <a:rPr lang="en-US" sz="3600" b="1" kern="1200" cap="none" spc="0" dirty="0">
                <a:ln w="13462">
                  <a:solidFill>
                    <a:schemeClr val="bg1"/>
                  </a:solidFill>
                  <a:prstDash val="solid"/>
                </a:ln>
                <a:solidFill>
                  <a:schemeClr val="tx2"/>
                </a:solidFill>
                <a:effectLst>
                  <a:outerShdw dist="38100" dir="2700000" algn="bl" rotWithShape="0">
                    <a:schemeClr val="accent5"/>
                  </a:outerShdw>
                </a:effectLst>
                <a:latin typeface="+mj-lt"/>
                <a:ea typeface="+mj-ea"/>
                <a:cs typeface="+mj-cs"/>
              </a:rPr>
              <a:t>Univariate Analysis (Single Attribute impact) Key Observations</a:t>
            </a:r>
          </a:p>
        </p:txBody>
      </p:sp>
      <p:grpSp>
        <p:nvGrpSpPr>
          <p:cNvPr id="44" name="Group 43">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45" name="Freeform: Shape 44">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Content Placeholder 3">
            <a:extLst>
              <a:ext uri="{FF2B5EF4-FFF2-40B4-BE49-F238E27FC236}">
                <a16:creationId xmlns:a16="http://schemas.microsoft.com/office/drawing/2014/main" id="{68B31F1D-BE76-728D-DFBA-7B8188CC176F}"/>
              </a:ext>
            </a:extLst>
          </p:cNvPr>
          <p:cNvSpPr>
            <a:spLocks noGrp="1"/>
          </p:cNvSpPr>
          <p:nvPr>
            <p:ph idx="1"/>
          </p:nvPr>
        </p:nvSpPr>
        <p:spPr>
          <a:xfrm>
            <a:off x="1179226" y="2023911"/>
            <a:ext cx="9833548" cy="3910164"/>
          </a:xfrm>
        </p:spPr>
        <p:txBody>
          <a:bodyPr vert="horz" lIns="91440" tIns="45720" rIns="91440" bIns="45720" rtlCol="0">
            <a:normAutofit/>
          </a:bodyPr>
          <a:lstStyle/>
          <a:p>
            <a:pPr marL="457200">
              <a:spcAft>
                <a:spcPts val="600"/>
              </a:spcAft>
            </a:pPr>
            <a:r>
              <a:rPr lang="en-US" sz="1600" b="0" cap="none" spc="0" dirty="0">
                <a:ln w="0"/>
                <a:solidFill>
                  <a:schemeClr val="tx2"/>
                </a:solidFill>
                <a:effectLst>
                  <a:outerShdw blurRad="38100" dist="25400" dir="5400000" algn="ctr" rotWithShape="0">
                    <a:srgbClr val="6E747A">
                      <a:alpha val="43000"/>
                    </a:srgbClr>
                  </a:outerShdw>
                </a:effectLst>
              </a:rPr>
              <a:t>We have validated and can see the trend </a:t>
            </a:r>
            <a:r>
              <a:rPr lang="en-US" sz="1600" dirty="0">
                <a:ln w="0"/>
                <a:solidFill>
                  <a:schemeClr val="tx2"/>
                </a:solidFill>
                <a:effectLst>
                  <a:outerShdw blurRad="38100" dist="25400" dir="5400000" algn="ctr" rotWithShape="0">
                    <a:srgbClr val="6E747A">
                      <a:alpha val="43000"/>
                    </a:srgbClr>
                  </a:outerShdw>
                </a:effectLst>
              </a:rPr>
              <a:t>as</a:t>
            </a:r>
            <a:r>
              <a:rPr lang="en-US" sz="1600" b="0" cap="none" spc="0" dirty="0">
                <a:ln w="0"/>
                <a:solidFill>
                  <a:schemeClr val="tx2"/>
                </a:solidFill>
                <a:effectLst>
                  <a:outerShdw blurRad="38100" dist="25400" dir="5400000" algn="ctr" rotWithShape="0">
                    <a:srgbClr val="6E747A">
                      <a:alpha val="43000"/>
                    </a:srgbClr>
                  </a:outerShdw>
                </a:effectLst>
              </a:rPr>
              <a:t> higher the loan amount, the chances of loan default </a:t>
            </a:r>
            <a:r>
              <a:rPr lang="en-US" sz="1600" dirty="0">
                <a:ln w="0"/>
                <a:solidFill>
                  <a:schemeClr val="tx2"/>
                </a:solidFill>
                <a:effectLst>
                  <a:outerShdw blurRad="38100" dist="25400" dir="5400000" algn="ctr" rotWithShape="0">
                    <a:srgbClr val="6E747A">
                      <a:alpha val="43000"/>
                    </a:srgbClr>
                  </a:outerShdw>
                </a:effectLst>
              </a:rPr>
              <a:t>is more.</a:t>
            </a:r>
            <a:endParaRPr lang="en-US" sz="1600" b="0" cap="none" spc="0" dirty="0">
              <a:ln w="0"/>
              <a:solidFill>
                <a:schemeClr val="tx2"/>
              </a:solidFill>
              <a:effectLst>
                <a:outerShdw blurRad="38100" dist="25400" dir="5400000" algn="ctr" rotWithShape="0">
                  <a:srgbClr val="6E747A">
                    <a:alpha val="43000"/>
                  </a:srgbClr>
                </a:outerShdw>
              </a:effectLst>
            </a:endParaRPr>
          </a:p>
          <a:p>
            <a:pPr marL="457200">
              <a:spcAft>
                <a:spcPts val="600"/>
              </a:spcAft>
            </a:pPr>
            <a:r>
              <a:rPr lang="en-US" sz="1600" b="0" cap="none" spc="0" dirty="0">
                <a:ln w="0"/>
                <a:solidFill>
                  <a:schemeClr val="tx2"/>
                </a:solidFill>
                <a:effectLst>
                  <a:outerShdw blurRad="38100" dist="25400" dir="5400000" algn="ctr" rotWithShape="0">
                    <a:srgbClr val="6E747A">
                      <a:alpha val="43000"/>
                    </a:srgbClr>
                  </a:outerShdw>
                </a:effectLst>
              </a:rPr>
              <a:t>We have also observed that higher is the interest, the greater is the chance of loan default.</a:t>
            </a:r>
          </a:p>
          <a:p>
            <a:pPr marL="457200">
              <a:spcAft>
                <a:spcPts val="600"/>
              </a:spcAft>
            </a:pPr>
            <a:r>
              <a:rPr lang="en-US" sz="1600" b="0" cap="none" spc="0" dirty="0">
                <a:ln w="0"/>
                <a:solidFill>
                  <a:schemeClr val="tx2"/>
                </a:solidFill>
                <a:effectLst>
                  <a:outerShdw blurRad="38100" dist="25400" dir="5400000" algn="ctr" rotWithShape="0">
                    <a:srgbClr val="6E747A">
                      <a:alpha val="43000"/>
                    </a:srgbClr>
                  </a:outerShdw>
                </a:effectLst>
              </a:rPr>
              <a:t>We have observed higher default percentages increase along with higher instalment amounts.</a:t>
            </a:r>
          </a:p>
          <a:p>
            <a:pPr marL="457200">
              <a:spcAft>
                <a:spcPts val="600"/>
              </a:spcAft>
            </a:pPr>
            <a:r>
              <a:rPr lang="en-US" sz="1600" b="0" cap="none" spc="0" dirty="0">
                <a:ln w="0"/>
                <a:solidFill>
                  <a:schemeClr val="tx2"/>
                </a:solidFill>
                <a:effectLst>
                  <a:outerShdw blurRad="38100" dist="25400" dir="5400000" algn="ctr" rotWithShape="0">
                    <a:srgbClr val="6E747A">
                      <a:alpha val="43000"/>
                    </a:srgbClr>
                  </a:outerShdw>
                </a:effectLst>
              </a:rPr>
              <a:t>The trend with higher annual income show lesser default percentages in our charts.</a:t>
            </a:r>
          </a:p>
          <a:p>
            <a:pPr marL="457200">
              <a:spcAft>
                <a:spcPts val="600"/>
              </a:spcAft>
            </a:pPr>
            <a:r>
              <a:rPr lang="en-US" sz="1600" b="0" cap="none" spc="0" dirty="0">
                <a:ln w="0"/>
                <a:solidFill>
                  <a:schemeClr val="tx2"/>
                </a:solidFill>
                <a:effectLst>
                  <a:outerShdw blurRad="38100" dist="25400" dir="5400000" algn="ctr" rotWithShape="0">
                    <a:srgbClr val="6E747A">
                      <a:alpha val="43000"/>
                    </a:srgbClr>
                  </a:outerShdw>
                </a:effectLst>
              </a:rPr>
              <a:t>We have observed that higher debt to income ratio </a:t>
            </a:r>
            <a:r>
              <a:rPr lang="en-US" sz="1600" dirty="0">
                <a:ln w="0"/>
                <a:solidFill>
                  <a:schemeClr val="tx2"/>
                </a:solidFill>
                <a:effectLst>
                  <a:outerShdw blurRad="38100" dist="25400" dir="5400000" algn="ctr" rotWithShape="0">
                    <a:srgbClr val="6E747A">
                      <a:alpha val="43000"/>
                    </a:srgbClr>
                  </a:outerShdw>
                </a:effectLst>
              </a:rPr>
              <a:t>impacts</a:t>
            </a:r>
            <a:r>
              <a:rPr lang="en-US" sz="1600" b="0" cap="none" spc="0" dirty="0">
                <a:ln w="0"/>
                <a:solidFill>
                  <a:schemeClr val="tx2"/>
                </a:solidFill>
                <a:effectLst>
                  <a:outerShdw blurRad="38100" dist="25400" dir="5400000" algn="ctr" rotWithShape="0">
                    <a:srgbClr val="6E747A">
                      <a:alpha val="43000"/>
                    </a:srgbClr>
                  </a:outerShdw>
                </a:effectLst>
              </a:rPr>
              <a:t> default percentages, and th</a:t>
            </a:r>
            <a:r>
              <a:rPr lang="en-US" sz="1600" dirty="0">
                <a:ln w="0"/>
                <a:solidFill>
                  <a:schemeClr val="tx2"/>
                </a:solidFill>
                <a:effectLst>
                  <a:outerShdw blurRad="38100" dist="25400" dir="5400000" algn="ctr" rotWithShape="0">
                    <a:srgbClr val="6E747A">
                      <a:alpha val="43000"/>
                    </a:srgbClr>
                  </a:outerShdw>
                </a:effectLst>
              </a:rPr>
              <a:t>e trend is higher.</a:t>
            </a:r>
            <a:endParaRPr lang="en-US" sz="1600" b="0" cap="none" spc="0" dirty="0">
              <a:ln w="0"/>
              <a:solidFill>
                <a:schemeClr val="tx2"/>
              </a:solidFill>
              <a:effectLst>
                <a:outerShdw blurRad="38100" dist="25400" dir="5400000" algn="ctr" rotWithShape="0">
                  <a:srgbClr val="6E747A">
                    <a:alpha val="43000"/>
                  </a:srgbClr>
                </a:outerShdw>
              </a:effectLst>
            </a:endParaRPr>
          </a:p>
          <a:p>
            <a:pPr marL="457200">
              <a:spcAft>
                <a:spcPts val="600"/>
              </a:spcAft>
            </a:pPr>
            <a:r>
              <a:rPr lang="en-US" sz="1600" dirty="0">
                <a:ln w="0"/>
                <a:solidFill>
                  <a:schemeClr val="tx2"/>
                </a:solidFill>
                <a:effectLst>
                  <a:outerShdw blurRad="38100" dist="25400" dir="5400000" algn="ctr" rotWithShape="0">
                    <a:srgbClr val="6E747A">
                      <a:alpha val="43000"/>
                    </a:srgbClr>
                  </a:outerShdw>
                </a:effectLst>
              </a:rPr>
              <a:t>We have also observed that total credit revolving balances slightly influence the loan default percentage. Higher the revolving balance, greater the chance of the loan getting defaulted in this data set.</a:t>
            </a:r>
          </a:p>
          <a:p>
            <a:pPr marL="457200">
              <a:spcAft>
                <a:spcPts val="600"/>
              </a:spcAft>
            </a:pPr>
            <a:r>
              <a:rPr lang="en-US" sz="1600" dirty="0">
                <a:ln w="0"/>
                <a:solidFill>
                  <a:schemeClr val="tx2"/>
                </a:solidFill>
                <a:effectLst>
                  <a:outerShdw blurRad="38100" dist="25400" dir="5400000" algn="ctr" rotWithShape="0">
                    <a:srgbClr val="6E747A">
                      <a:alpha val="43000"/>
                    </a:srgbClr>
                  </a:outerShdw>
                </a:effectLst>
              </a:rPr>
              <a:t>We have also found that revolving line utilization rate has high impact on the loan default percentage. When this increases, the charged off percentage also increases.</a:t>
            </a:r>
          </a:p>
          <a:p>
            <a:pPr marL="457200">
              <a:spcAft>
                <a:spcPts val="600"/>
              </a:spcAft>
            </a:pPr>
            <a:endParaRPr lang="en-US" sz="1100" dirty="0">
              <a:ln w="0"/>
              <a:solidFill>
                <a:schemeClr val="tx2"/>
              </a:solidFill>
              <a:effectLst>
                <a:outerShdw blurRad="38100" dist="25400" dir="5400000" algn="ctr" rotWithShape="0">
                  <a:srgbClr val="6E747A">
                    <a:alpha val="43000"/>
                  </a:srgbClr>
                </a:outerShdw>
              </a:effectLst>
            </a:endParaRPr>
          </a:p>
          <a:p>
            <a:pPr marL="457200">
              <a:spcAft>
                <a:spcPts val="600"/>
              </a:spcAft>
            </a:pPr>
            <a:endParaRPr lang="en-US" sz="1100" b="0" cap="none" spc="0" dirty="0">
              <a:ln w="0"/>
              <a:solidFill>
                <a:schemeClr val="tx2"/>
              </a:solidFill>
              <a:effectLst>
                <a:outerShdw blurRad="38100" dist="25400" dir="5400000" algn="ctr" rotWithShape="0">
                  <a:srgbClr val="6E747A">
                    <a:alpha val="43000"/>
                  </a:srgbClr>
                </a:outerShdw>
              </a:effectLst>
            </a:endParaRPr>
          </a:p>
        </p:txBody>
      </p:sp>
      <p:grpSp>
        <p:nvGrpSpPr>
          <p:cNvPr id="49" name="Group 48">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50" name="Freeform: Shape 49">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84754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 name="Title 2">
            <a:extLst>
              <a:ext uri="{FF2B5EF4-FFF2-40B4-BE49-F238E27FC236}">
                <a16:creationId xmlns:a16="http://schemas.microsoft.com/office/drawing/2014/main" id="{8459F402-40E6-14A2-D389-4CAC6AD54491}"/>
              </a:ext>
            </a:extLst>
          </p:cNvPr>
          <p:cNvSpPr>
            <a:spLocks noGrp="1"/>
          </p:cNvSpPr>
          <p:nvPr>
            <p:ph type="title"/>
          </p:nvPr>
        </p:nvSpPr>
        <p:spPr>
          <a:xfrm>
            <a:off x="1179226" y="628651"/>
            <a:ext cx="9833548" cy="1209674"/>
          </a:xfrm>
        </p:spPr>
        <p:txBody>
          <a:bodyPr vert="horz" lIns="91440" tIns="45720" rIns="91440" bIns="45720" rtlCol="0" anchor="b">
            <a:normAutofit/>
          </a:bodyPr>
          <a:lstStyle/>
          <a:p>
            <a:pPr algn="ctr"/>
            <a:r>
              <a:rPr lang="en-US" sz="3600" b="1" kern="1200" cap="none" spc="0" dirty="0">
                <a:ln w="13462">
                  <a:solidFill>
                    <a:schemeClr val="bg1"/>
                  </a:solidFill>
                  <a:prstDash val="solid"/>
                </a:ln>
                <a:solidFill>
                  <a:schemeClr val="tx2"/>
                </a:solidFill>
                <a:effectLst>
                  <a:outerShdw dist="38100" dir="2700000" algn="bl" rotWithShape="0">
                    <a:schemeClr val="accent5"/>
                  </a:outerShdw>
                </a:effectLst>
                <a:latin typeface="+mj-lt"/>
                <a:ea typeface="+mj-ea"/>
                <a:cs typeface="+mj-cs"/>
              </a:rPr>
              <a:t>Univariate Analysis (Single Attribute impact) Key Observations</a:t>
            </a:r>
          </a:p>
        </p:txBody>
      </p:sp>
      <p:grpSp>
        <p:nvGrpSpPr>
          <p:cNvPr id="63" name="Group 62">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64" name="Freeform: Shape 63">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Shape 65">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Content Placeholder 3">
            <a:extLst>
              <a:ext uri="{FF2B5EF4-FFF2-40B4-BE49-F238E27FC236}">
                <a16:creationId xmlns:a16="http://schemas.microsoft.com/office/drawing/2014/main" id="{1E9AA23B-88F7-499E-F686-1A2342217520}"/>
              </a:ext>
            </a:extLst>
          </p:cNvPr>
          <p:cNvSpPr>
            <a:spLocks noGrp="1"/>
          </p:cNvSpPr>
          <p:nvPr>
            <p:ph idx="1"/>
          </p:nvPr>
        </p:nvSpPr>
        <p:spPr>
          <a:xfrm>
            <a:off x="1179226" y="2184277"/>
            <a:ext cx="9833548" cy="3806948"/>
          </a:xfrm>
        </p:spPr>
        <p:txBody>
          <a:bodyPr vert="horz" lIns="91440" tIns="45720" rIns="91440" bIns="45720" rtlCol="0">
            <a:normAutofit/>
          </a:bodyPr>
          <a:lstStyle/>
          <a:p>
            <a:pPr marL="457200"/>
            <a:r>
              <a:rPr lang="en-US" sz="1400" dirty="0">
                <a:ln w="0"/>
                <a:solidFill>
                  <a:schemeClr val="tx2"/>
                </a:solidFill>
                <a:effectLst>
                  <a:outerShdw blurRad="38100" dist="25400" dir="5400000" algn="ctr" rotWithShape="0">
                    <a:srgbClr val="6E747A">
                      <a:alpha val="43000"/>
                    </a:srgbClr>
                  </a:outerShdw>
                </a:effectLst>
              </a:rPr>
              <a:t>We have observed that the loan repayment term plays a factor in predicting the default rate</a:t>
            </a:r>
            <a:endParaRPr lang="en-US" sz="1400" b="1" i="0" dirty="0">
              <a:solidFill>
                <a:schemeClr val="tx2"/>
              </a:solidFill>
              <a:effectLst/>
            </a:endParaRPr>
          </a:p>
          <a:p>
            <a:pPr marL="457200"/>
            <a:r>
              <a:rPr lang="en-US" sz="1400" dirty="0">
                <a:ln w="0"/>
                <a:solidFill>
                  <a:schemeClr val="tx2"/>
                </a:solidFill>
                <a:effectLst>
                  <a:outerShdw blurRad="38100" dist="25400" dir="5400000" algn="ctr" rotWithShape="0">
                    <a:srgbClr val="6E747A">
                      <a:alpha val="43000"/>
                    </a:srgbClr>
                  </a:outerShdw>
                </a:effectLst>
              </a:rPr>
              <a:t>We have observed that for G, F, E and D form grades, the default rate is much higher than others</a:t>
            </a:r>
          </a:p>
          <a:p>
            <a:pPr marL="457200"/>
            <a:r>
              <a:rPr lang="en-US" sz="1400" dirty="0">
                <a:ln w="0"/>
                <a:solidFill>
                  <a:schemeClr val="tx2"/>
                </a:solidFill>
                <a:effectLst>
                  <a:outerShdw blurRad="38100" dist="25400" dir="5400000" algn="ctr" rotWithShape="0">
                    <a:srgbClr val="6E747A">
                      <a:alpha val="43000"/>
                    </a:srgbClr>
                  </a:outerShdw>
                </a:effectLst>
              </a:rPr>
              <a:t>We also observed that the G3 and F5 sub grades have default rate greater than 40%. This field is a clear indicator of loan default percentage.</a:t>
            </a:r>
          </a:p>
          <a:p>
            <a:pPr marL="457200"/>
            <a:r>
              <a:rPr lang="en-US" sz="1400" dirty="0">
                <a:ln w="0"/>
                <a:solidFill>
                  <a:schemeClr val="tx2"/>
                </a:solidFill>
                <a:effectLst>
                  <a:outerShdw blurRad="38100" dist="25400" dir="5400000" algn="ctr" rotWithShape="0">
                    <a:srgbClr val="6E747A">
                      <a:alpha val="43000"/>
                    </a:srgbClr>
                  </a:outerShdw>
                </a:effectLst>
              </a:rPr>
              <a:t>We have observed that Verified applicants have higher loan default percentage. Hence, we infer that there is gap in the verification process</a:t>
            </a:r>
          </a:p>
          <a:p>
            <a:pPr marL="457200"/>
            <a:r>
              <a:rPr lang="en-US" sz="1400" dirty="0">
                <a:ln w="0"/>
                <a:solidFill>
                  <a:schemeClr val="tx2"/>
                </a:solidFill>
                <a:effectLst>
                  <a:outerShdw blurRad="38100" dist="25400" dir="5400000" algn="ctr" rotWithShape="0">
                    <a:srgbClr val="6E747A">
                      <a:alpha val="43000"/>
                    </a:srgbClr>
                  </a:outerShdw>
                </a:effectLst>
              </a:rPr>
              <a:t>We have observed that loans was taken for small_business, </a:t>
            </a:r>
            <a:r>
              <a:rPr lang="en-US" sz="1400" dirty="0" err="1">
                <a:ln w="0"/>
                <a:solidFill>
                  <a:schemeClr val="tx2"/>
                </a:solidFill>
                <a:effectLst>
                  <a:outerShdw blurRad="38100" dist="25400" dir="5400000" algn="ctr" rotWithShape="0">
                    <a:srgbClr val="6E747A">
                      <a:alpha val="43000"/>
                    </a:srgbClr>
                  </a:outerShdw>
                </a:effectLst>
              </a:rPr>
              <a:t>renewable_energy</a:t>
            </a:r>
            <a:r>
              <a:rPr lang="en-US" sz="1400" dirty="0">
                <a:ln w="0"/>
                <a:solidFill>
                  <a:schemeClr val="tx2"/>
                </a:solidFill>
                <a:effectLst>
                  <a:outerShdw blurRad="38100" dist="25400" dir="5400000" algn="ctr" rotWithShape="0">
                    <a:srgbClr val="6E747A">
                      <a:alpha val="43000"/>
                    </a:srgbClr>
                  </a:outerShdw>
                </a:effectLst>
              </a:rPr>
              <a:t> and educational purpose have higher risks associated with it in terms of loan default cases.</a:t>
            </a:r>
          </a:p>
          <a:p>
            <a:pPr marL="457200"/>
            <a:r>
              <a:rPr lang="en-US" sz="1400" dirty="0">
                <a:ln w="0"/>
                <a:solidFill>
                  <a:schemeClr val="tx2"/>
                </a:solidFill>
                <a:effectLst>
                  <a:outerShdw blurRad="38100" dist="25400" dir="5400000" algn="ctr" rotWithShape="0">
                    <a:srgbClr val="6E747A">
                      <a:alpha val="43000"/>
                    </a:srgbClr>
                  </a:outerShdw>
                </a:effectLst>
              </a:rPr>
              <a:t>We have observed that NE, NV, SD, AK, FL, MO states from all the list show higher risks towards loan default.</a:t>
            </a:r>
          </a:p>
          <a:p>
            <a:pPr marL="457200"/>
            <a:r>
              <a:rPr lang="en-US" sz="1400" dirty="0">
                <a:ln w="0"/>
                <a:solidFill>
                  <a:schemeClr val="tx2"/>
                </a:solidFill>
                <a:effectLst>
                  <a:outerShdw blurRad="38100" dist="25400" dir="5400000" algn="ctr" rotWithShape="0">
                    <a:srgbClr val="6E747A">
                      <a:alpha val="43000"/>
                    </a:srgbClr>
                  </a:outerShdw>
                </a:effectLst>
              </a:rPr>
              <a:t>We found that applicants with non-zero derogatory public records have greater chances of loan default percentage.</a:t>
            </a:r>
          </a:p>
          <a:p>
            <a:pPr marL="457200"/>
            <a:r>
              <a:rPr lang="en-US" sz="1400" dirty="0">
                <a:ln w="0"/>
                <a:solidFill>
                  <a:schemeClr val="tx2"/>
                </a:solidFill>
                <a:effectLst>
                  <a:outerShdw blurRad="38100" dist="25400" dir="5400000" algn="ctr" rotWithShape="0">
                    <a:srgbClr val="6E747A">
                      <a:alpha val="43000"/>
                    </a:srgbClr>
                  </a:outerShdw>
                </a:effectLst>
              </a:rPr>
              <a:t>We have observed that higher is the number of public bankruptcy records, greater is the chance of loan default percentage.</a:t>
            </a:r>
          </a:p>
          <a:p>
            <a:pPr marL="457200"/>
            <a:r>
              <a:rPr lang="en-US" sz="1400" dirty="0">
                <a:ln w="0"/>
                <a:solidFill>
                  <a:schemeClr val="tx2"/>
                </a:solidFill>
                <a:effectLst>
                  <a:outerShdw blurRad="38100" dist="25400" dir="5400000" algn="ctr" rotWithShape="0">
                    <a:srgbClr val="6E747A">
                      <a:alpha val="43000"/>
                    </a:srgbClr>
                  </a:outerShdw>
                </a:effectLst>
              </a:rPr>
              <a:t>We have observed that the December month(</a:t>
            </a:r>
            <a:r>
              <a:rPr lang="en-US" sz="1400" b="1" dirty="0">
                <a:ln w="0"/>
                <a:solidFill>
                  <a:schemeClr val="tx2"/>
                </a:solidFill>
                <a:effectLst>
                  <a:outerShdw blurRad="38100" dist="25400" dir="5400000" algn="ctr" rotWithShape="0">
                    <a:srgbClr val="6E747A">
                      <a:alpha val="43000"/>
                    </a:srgbClr>
                  </a:outerShdw>
                </a:effectLst>
              </a:rPr>
              <a:t>As this specific period coincides with festive season</a:t>
            </a:r>
            <a:r>
              <a:rPr lang="en-US" sz="1400" dirty="0">
                <a:ln w="0"/>
                <a:solidFill>
                  <a:schemeClr val="tx2"/>
                </a:solidFill>
                <a:effectLst>
                  <a:outerShdw blurRad="38100" dist="25400" dir="5400000" algn="ctr" rotWithShape="0">
                    <a:srgbClr val="6E747A">
                      <a:alpha val="43000"/>
                    </a:srgbClr>
                  </a:outerShdw>
                </a:effectLst>
              </a:rPr>
              <a:t>) has the highest number of loan applications per year and the biggest default ratio.  Similarly, the Month of May has similar trend as oy coincides with summer break and right before the Memorial day and Independence day breaks in US.</a:t>
            </a:r>
          </a:p>
          <a:p>
            <a:pPr marL="457200"/>
            <a:endParaRPr lang="en-US" sz="1100" dirty="0">
              <a:ln w="0"/>
              <a:solidFill>
                <a:schemeClr val="tx2"/>
              </a:solidFill>
              <a:effectLst>
                <a:outerShdw blurRad="38100" dist="25400" dir="5400000" algn="ctr" rotWithShape="0">
                  <a:srgbClr val="6E747A">
                    <a:alpha val="43000"/>
                  </a:srgbClr>
                </a:outerShdw>
              </a:effectLst>
            </a:endParaRPr>
          </a:p>
          <a:p>
            <a:pPr marL="457200"/>
            <a:endParaRPr lang="en-US" sz="1100" dirty="0">
              <a:ln w="0"/>
              <a:solidFill>
                <a:schemeClr val="tx2"/>
              </a:solidFill>
              <a:effectLst>
                <a:outerShdw blurRad="38100" dist="25400" dir="5400000" algn="ctr" rotWithShape="0">
                  <a:srgbClr val="6E747A">
                    <a:alpha val="43000"/>
                  </a:srgbClr>
                </a:outerShdw>
              </a:effectLst>
            </a:endParaRPr>
          </a:p>
          <a:p>
            <a:pPr marL="457200"/>
            <a:endParaRPr lang="en-US" sz="1100" dirty="0">
              <a:ln w="0"/>
              <a:solidFill>
                <a:schemeClr val="tx2"/>
              </a:solidFill>
              <a:effectLst>
                <a:outerShdw blurRad="38100" dist="25400" dir="5400000" algn="ctr" rotWithShape="0">
                  <a:srgbClr val="6E747A">
                    <a:alpha val="43000"/>
                  </a:srgbClr>
                </a:outerShdw>
              </a:effectLst>
            </a:endParaRPr>
          </a:p>
          <a:p>
            <a:pPr marL="457200"/>
            <a:endParaRPr lang="en-US" sz="1100" dirty="0">
              <a:ln w="0"/>
              <a:solidFill>
                <a:schemeClr val="tx2"/>
              </a:solidFill>
              <a:effectLst>
                <a:outerShdw blurRad="38100" dist="25400" dir="5400000" algn="ctr" rotWithShape="0">
                  <a:srgbClr val="6E747A">
                    <a:alpha val="43000"/>
                  </a:srgbClr>
                </a:outerShdw>
              </a:effectLst>
            </a:endParaRPr>
          </a:p>
          <a:p>
            <a:pPr marL="457200"/>
            <a:endParaRPr lang="en-US" sz="1100" b="0" cap="none" spc="0" dirty="0">
              <a:ln w="0"/>
              <a:solidFill>
                <a:schemeClr val="tx2"/>
              </a:solidFill>
              <a:effectLst>
                <a:outerShdw blurRad="38100" dist="25400" dir="5400000" algn="ctr" rotWithShape="0">
                  <a:srgbClr val="6E747A">
                    <a:alpha val="43000"/>
                  </a:srgbClr>
                </a:outerShdw>
              </a:effectLst>
            </a:endParaRPr>
          </a:p>
        </p:txBody>
      </p:sp>
      <p:grpSp>
        <p:nvGrpSpPr>
          <p:cNvPr id="68" name="Group 6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69" name="Freeform: Shape 6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6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Shape 7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51439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C749064D-CE99-96E5-B26C-94AFFD44A892}"/>
              </a:ext>
            </a:extLst>
          </p:cNvPr>
          <p:cNvPicPr>
            <a:picLocks noChangeAspect="1"/>
          </p:cNvPicPr>
          <p:nvPr/>
        </p:nvPicPr>
        <p:blipFill>
          <a:blip r:embed="rId3"/>
          <a:srcRect t="6413" b="17120"/>
          <a:stretch/>
        </p:blipFill>
        <p:spPr>
          <a:xfrm>
            <a:off x="1" y="10"/>
            <a:ext cx="9669642" cy="6857990"/>
          </a:xfrm>
          <a:prstGeom prst="rect">
            <a:avLst/>
          </a:prstGeom>
        </p:spPr>
      </p:pic>
      <p:sp>
        <p:nvSpPr>
          <p:cNvPr id="25" name="Rectangle 2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le 20">
            <a:extLst>
              <a:ext uri="{FF2B5EF4-FFF2-40B4-BE49-F238E27FC236}">
                <a16:creationId xmlns:a16="http://schemas.microsoft.com/office/drawing/2014/main" id="{FAD81045-87C5-2A58-679F-0854F221463E}"/>
              </a:ext>
            </a:extLst>
          </p:cNvPr>
          <p:cNvSpPr>
            <a:spLocks noGrp="1"/>
          </p:cNvSpPr>
          <p:nvPr>
            <p:ph type="title"/>
          </p:nvPr>
        </p:nvSpPr>
        <p:spPr>
          <a:xfrm>
            <a:off x="7531610" y="365125"/>
            <a:ext cx="3822189" cy="1899912"/>
          </a:xfrm>
        </p:spPr>
        <p:txBody>
          <a:bodyPr vert="horz" lIns="91440" tIns="45720" rIns="91440" bIns="45720" rtlCol="0" anchor="ctr">
            <a:normAutofit/>
          </a:bodyPr>
          <a:lstStyle/>
          <a:p>
            <a:r>
              <a:rPr lang="en-US" sz="2500" b="1" cap="none" spc="0">
                <a:ln w="13462">
                  <a:solidFill>
                    <a:schemeClr val="bg1"/>
                  </a:solidFill>
                  <a:prstDash val="solid"/>
                </a:ln>
                <a:effectLst>
                  <a:outerShdw dist="38100" dir="2700000" algn="bl" rotWithShape="0">
                    <a:schemeClr val="accent5"/>
                  </a:outerShdw>
                </a:effectLst>
              </a:rPr>
              <a:t>Univariate Analysis: validate the corelation between the different numeric attributes (with high correlation value)</a:t>
            </a:r>
          </a:p>
        </p:txBody>
      </p:sp>
      <p:sp>
        <p:nvSpPr>
          <p:cNvPr id="7" name="Text Placeholder 6">
            <a:extLst>
              <a:ext uri="{FF2B5EF4-FFF2-40B4-BE49-F238E27FC236}">
                <a16:creationId xmlns:a16="http://schemas.microsoft.com/office/drawing/2014/main" id="{53211737-342C-A459-F760-8436A24F8347}"/>
              </a:ext>
            </a:extLst>
          </p:cNvPr>
          <p:cNvSpPr>
            <a:spLocks noGrp="1"/>
          </p:cNvSpPr>
          <p:nvPr>
            <p:ph idx="1"/>
          </p:nvPr>
        </p:nvSpPr>
        <p:spPr>
          <a:xfrm>
            <a:off x="7531610" y="2434201"/>
            <a:ext cx="3822189" cy="3742762"/>
          </a:xfrm>
        </p:spPr>
        <p:txBody>
          <a:bodyPr vert="horz" lIns="91440" tIns="45720" rIns="91440" bIns="45720" rtlCol="0">
            <a:normAutofit/>
          </a:bodyPr>
          <a:lstStyle/>
          <a:p>
            <a:r>
              <a:rPr lang="en-US" sz="2000" b="1"/>
              <a:t>Observation: As darker shades indicate heigher correlation , we infer that loan_amnt, funded_amnt, funded_amnt_inv and installment have huge correlation. </a:t>
            </a:r>
            <a:br>
              <a:rPr lang="en-US" sz="2000" b="1"/>
            </a:br>
            <a:br>
              <a:rPr lang="en-US" sz="2000" b="1"/>
            </a:br>
            <a:r>
              <a:rPr lang="en-US" sz="2000" b="1"/>
              <a:t>The public records related fields pub_rec, pub_rec_bankrupcies and number of accounts related fields open_acc &amp; total_acc are correlated.</a:t>
            </a:r>
          </a:p>
          <a:p>
            <a:endParaRPr lang="en-US" sz="2000"/>
          </a:p>
        </p:txBody>
      </p:sp>
    </p:spTree>
    <p:extLst>
      <p:ext uri="{BB962C8B-B14F-4D97-AF65-F5344CB8AC3E}">
        <p14:creationId xmlns:p14="http://schemas.microsoft.com/office/powerpoint/2010/main" val="2381560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868DC4-DCE8-4031-AA9A-6F0678B5F787}"/>
              </a:ext>
            </a:extLst>
          </p:cNvPr>
          <p:cNvSpPr/>
          <p:nvPr/>
        </p:nvSpPr>
        <p:spPr>
          <a:xfrm>
            <a:off x="410420" y="245145"/>
            <a:ext cx="11883189" cy="707886"/>
          </a:xfrm>
          <a:prstGeom prst="rect">
            <a:avLst/>
          </a:prstGeom>
          <a:noFill/>
        </p:spPr>
        <p:txBody>
          <a:bodyPr wrap="none" lIns="91440" tIns="45720" rIns="91440" bIns="45720">
            <a:spAutoFit/>
          </a:bodyPr>
          <a:lstStyle/>
          <a:p>
            <a:pPr algn="ctr"/>
            <a:r>
              <a:rPr lang="en-IN"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Boxplot findings on the </a:t>
            </a:r>
            <a:r>
              <a:rPr lang="en-IN" sz="40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loan_status</a:t>
            </a:r>
            <a:r>
              <a:rPr lang="en-IN"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against </a:t>
            </a:r>
            <a:r>
              <a:rPr lang="en-IN" sz="40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loan_amnt</a:t>
            </a:r>
            <a:r>
              <a:rPr lang="en-IN"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endPar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Text Placeholder 6">
            <a:extLst>
              <a:ext uri="{FF2B5EF4-FFF2-40B4-BE49-F238E27FC236}">
                <a16:creationId xmlns:a16="http://schemas.microsoft.com/office/drawing/2014/main" id="{53211737-342C-A459-F760-8436A24F8347}"/>
              </a:ext>
            </a:extLst>
          </p:cNvPr>
          <p:cNvSpPr>
            <a:spLocks noGrp="1"/>
          </p:cNvSpPr>
          <p:nvPr>
            <p:ph type="body" idx="1"/>
          </p:nvPr>
        </p:nvSpPr>
        <p:spPr>
          <a:xfrm>
            <a:off x="831850" y="5406728"/>
            <a:ext cx="10515600" cy="682922"/>
          </a:xfrm>
        </p:spPr>
        <p:txBody>
          <a:bodyPr>
            <a:normAutofit lnSpcReduction="10000"/>
          </a:bodyPr>
          <a:lstStyle/>
          <a:p>
            <a:r>
              <a:rPr lang="en-IN" sz="1600" b="1" dirty="0"/>
              <a:t>Observation: As there is difference between mean and std, we are considering 75% as limit. The first one is less than 75% and 2</a:t>
            </a:r>
            <a:r>
              <a:rPr lang="en-IN" sz="1600" b="1" baseline="30000" dirty="0"/>
              <a:t>nd</a:t>
            </a:r>
            <a:r>
              <a:rPr lang="en-IN" sz="1600" b="1" dirty="0"/>
              <a:t> one is above 75%</a:t>
            </a:r>
            <a:br>
              <a:rPr lang="en-IN" sz="1600" b="1" dirty="0"/>
            </a:br>
            <a:r>
              <a:rPr lang="en-IN" sz="1600" b="1" dirty="0"/>
              <a:t>if we compare both the trends that higher the loan amount, the chances of Charged Off is more.</a:t>
            </a:r>
          </a:p>
        </p:txBody>
      </p:sp>
      <p:pic>
        <p:nvPicPr>
          <p:cNvPr id="4" name="Picture 3">
            <a:extLst>
              <a:ext uri="{FF2B5EF4-FFF2-40B4-BE49-F238E27FC236}">
                <a16:creationId xmlns:a16="http://schemas.microsoft.com/office/drawing/2014/main" id="{34021EAA-BFCB-A251-0D9A-998C7A9D7F0E}"/>
              </a:ext>
            </a:extLst>
          </p:cNvPr>
          <p:cNvPicPr>
            <a:picLocks noChangeAspect="1"/>
          </p:cNvPicPr>
          <p:nvPr/>
        </p:nvPicPr>
        <p:blipFill>
          <a:blip r:embed="rId2"/>
          <a:stretch>
            <a:fillRect/>
          </a:stretch>
        </p:blipFill>
        <p:spPr>
          <a:xfrm>
            <a:off x="714374" y="1168475"/>
            <a:ext cx="5810251" cy="3365426"/>
          </a:xfrm>
          <a:prstGeom prst="rect">
            <a:avLst/>
          </a:prstGeom>
        </p:spPr>
      </p:pic>
      <p:pic>
        <p:nvPicPr>
          <p:cNvPr id="6" name="Picture 5">
            <a:extLst>
              <a:ext uri="{FF2B5EF4-FFF2-40B4-BE49-F238E27FC236}">
                <a16:creationId xmlns:a16="http://schemas.microsoft.com/office/drawing/2014/main" id="{0CF5B29C-D04F-98D4-9458-A84FADAAEDE6}"/>
              </a:ext>
            </a:extLst>
          </p:cNvPr>
          <p:cNvPicPr>
            <a:picLocks noChangeAspect="1"/>
          </p:cNvPicPr>
          <p:nvPr/>
        </p:nvPicPr>
        <p:blipFill>
          <a:blip r:embed="rId3"/>
          <a:stretch>
            <a:fillRect/>
          </a:stretch>
        </p:blipFill>
        <p:spPr>
          <a:xfrm>
            <a:off x="6410325" y="1168475"/>
            <a:ext cx="5424290" cy="3365426"/>
          </a:xfrm>
          <a:prstGeom prst="rect">
            <a:avLst/>
          </a:prstGeom>
        </p:spPr>
      </p:pic>
    </p:spTree>
    <p:extLst>
      <p:ext uri="{BB962C8B-B14F-4D97-AF65-F5344CB8AC3E}">
        <p14:creationId xmlns:p14="http://schemas.microsoft.com/office/powerpoint/2010/main" val="4127327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868DC4-DCE8-4031-AA9A-6F0678B5F787}"/>
              </a:ext>
            </a:extLst>
          </p:cNvPr>
          <p:cNvSpPr/>
          <p:nvPr/>
        </p:nvSpPr>
        <p:spPr>
          <a:xfrm>
            <a:off x="1445347" y="245145"/>
            <a:ext cx="8460778"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Univariate Analysis: </a:t>
            </a:r>
            <a:r>
              <a:rPr lang="en-US" sz="54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Int_rate</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22" name="Picture 21">
            <a:extLst>
              <a:ext uri="{FF2B5EF4-FFF2-40B4-BE49-F238E27FC236}">
                <a16:creationId xmlns:a16="http://schemas.microsoft.com/office/drawing/2014/main" id="{66F64A3C-A773-4DC5-8BFD-3C8638D2018F}"/>
              </a:ext>
            </a:extLst>
          </p:cNvPr>
          <p:cNvPicPr>
            <a:picLocks noChangeAspect="1"/>
          </p:cNvPicPr>
          <p:nvPr/>
        </p:nvPicPr>
        <p:blipFill>
          <a:blip r:embed="rId2"/>
          <a:stretch>
            <a:fillRect/>
          </a:stretch>
        </p:blipFill>
        <p:spPr>
          <a:xfrm>
            <a:off x="1743076" y="1384079"/>
            <a:ext cx="9061706" cy="3807045"/>
          </a:xfrm>
          <a:prstGeom prst="rect">
            <a:avLst/>
          </a:prstGeom>
        </p:spPr>
      </p:pic>
      <p:sp>
        <p:nvSpPr>
          <p:cNvPr id="7" name="Text Placeholder 6">
            <a:extLst>
              <a:ext uri="{FF2B5EF4-FFF2-40B4-BE49-F238E27FC236}">
                <a16:creationId xmlns:a16="http://schemas.microsoft.com/office/drawing/2014/main" id="{53211737-342C-A459-F760-8436A24F8347}"/>
              </a:ext>
            </a:extLst>
          </p:cNvPr>
          <p:cNvSpPr>
            <a:spLocks noGrp="1"/>
          </p:cNvSpPr>
          <p:nvPr>
            <p:ph type="body" idx="1"/>
          </p:nvPr>
        </p:nvSpPr>
        <p:spPr>
          <a:xfrm>
            <a:off x="831850" y="5406728"/>
            <a:ext cx="10515600" cy="682922"/>
          </a:xfrm>
        </p:spPr>
        <p:txBody>
          <a:bodyPr>
            <a:normAutofit/>
          </a:bodyPr>
          <a:lstStyle/>
          <a:p>
            <a:r>
              <a:rPr lang="en-IN" sz="1600" b="1" dirty="0"/>
              <a:t>Observation: We have observed that higher is the interest, the greater is the chance of loan default.</a:t>
            </a:r>
          </a:p>
        </p:txBody>
      </p:sp>
    </p:spTree>
    <p:extLst>
      <p:ext uri="{BB962C8B-B14F-4D97-AF65-F5344CB8AC3E}">
        <p14:creationId xmlns:p14="http://schemas.microsoft.com/office/powerpoint/2010/main" val="2430585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868DC4-DCE8-4031-AA9A-6F0678B5F787}"/>
              </a:ext>
            </a:extLst>
          </p:cNvPr>
          <p:cNvSpPr/>
          <p:nvPr/>
        </p:nvSpPr>
        <p:spPr>
          <a:xfrm>
            <a:off x="1036808" y="245145"/>
            <a:ext cx="9277861"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Univariate Analysis: Installment</a:t>
            </a:r>
          </a:p>
        </p:txBody>
      </p:sp>
      <p:sp>
        <p:nvSpPr>
          <p:cNvPr id="7" name="Text Placeholder 6">
            <a:extLst>
              <a:ext uri="{FF2B5EF4-FFF2-40B4-BE49-F238E27FC236}">
                <a16:creationId xmlns:a16="http://schemas.microsoft.com/office/drawing/2014/main" id="{53211737-342C-A459-F760-8436A24F8347}"/>
              </a:ext>
            </a:extLst>
          </p:cNvPr>
          <p:cNvSpPr>
            <a:spLocks noGrp="1"/>
          </p:cNvSpPr>
          <p:nvPr>
            <p:ph type="body" idx="1"/>
          </p:nvPr>
        </p:nvSpPr>
        <p:spPr>
          <a:xfrm>
            <a:off x="831850" y="5406728"/>
            <a:ext cx="10515600" cy="682922"/>
          </a:xfrm>
        </p:spPr>
        <p:txBody>
          <a:bodyPr>
            <a:normAutofit fontScale="92500" lnSpcReduction="10000"/>
          </a:bodyPr>
          <a:lstStyle/>
          <a:p>
            <a:r>
              <a:rPr lang="en-IN" b="1" dirty="0"/>
              <a:t>Observation: We have observed that higher instalment amounts show higher default percentages.</a:t>
            </a:r>
          </a:p>
        </p:txBody>
      </p:sp>
      <p:pic>
        <p:nvPicPr>
          <p:cNvPr id="3" name="Picture 2">
            <a:extLst>
              <a:ext uri="{FF2B5EF4-FFF2-40B4-BE49-F238E27FC236}">
                <a16:creationId xmlns:a16="http://schemas.microsoft.com/office/drawing/2014/main" id="{52203A7C-A6FA-D8FC-8B6E-D96C5756DC47}"/>
              </a:ext>
            </a:extLst>
          </p:cNvPr>
          <p:cNvPicPr>
            <a:picLocks noChangeAspect="1"/>
          </p:cNvPicPr>
          <p:nvPr/>
        </p:nvPicPr>
        <p:blipFill>
          <a:blip r:embed="rId2"/>
          <a:stretch>
            <a:fillRect/>
          </a:stretch>
        </p:blipFill>
        <p:spPr>
          <a:xfrm>
            <a:off x="1445347" y="1343026"/>
            <a:ext cx="8603528" cy="3731804"/>
          </a:xfrm>
          <a:prstGeom prst="rect">
            <a:avLst/>
          </a:prstGeom>
        </p:spPr>
      </p:pic>
    </p:spTree>
    <p:extLst>
      <p:ext uri="{BB962C8B-B14F-4D97-AF65-F5344CB8AC3E}">
        <p14:creationId xmlns:p14="http://schemas.microsoft.com/office/powerpoint/2010/main" val="3926546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1127</TotalTime>
  <Words>1717</Words>
  <Application>Microsoft Office PowerPoint</Application>
  <PresentationFormat>Widescreen</PresentationFormat>
  <Paragraphs>119</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Lending Club Case Study</vt:lpstr>
      <vt:lpstr>Business Problem Statement</vt:lpstr>
      <vt:lpstr>PowerPoint Presentation</vt:lpstr>
      <vt:lpstr>Univariate Analysis (Single Attribute impact) Key Observations</vt:lpstr>
      <vt:lpstr>Univariate Analysis (Single Attribute impact) Key Observations</vt:lpstr>
      <vt:lpstr>Univariate Analysis: validate the corelation between the different numeric attributes (with high correlation value)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Bivariate Analysis (Combined attribute impact) Key Observations</vt:lpstr>
      <vt:lpstr>PowerPoint Presentation</vt:lpstr>
      <vt:lpstr>PowerPoint Presentation</vt:lpstr>
      <vt:lpstr>PowerPoint Presentation</vt:lpstr>
      <vt:lpstr>PowerPoint Presentation</vt:lpstr>
      <vt:lpstr>Trend from Analysis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K Chakraborty</dc:creator>
  <cp:lastModifiedBy>Manas R Das</cp:lastModifiedBy>
  <cp:revision>37</cp:revision>
  <dcterms:created xsi:type="dcterms:W3CDTF">2023-01-11T05:54:24Z</dcterms:created>
  <dcterms:modified xsi:type="dcterms:W3CDTF">2024-07-22T19:22:12Z</dcterms:modified>
</cp:coreProperties>
</file>