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3" r:id="rId6"/>
    <p:sldId id="264" r:id="rId7"/>
    <p:sldId id="265" r:id="rId8"/>
    <p:sldId id="261" r:id="rId9"/>
    <p:sldId id="262" r:id="rId10"/>
    <p:sldId id="270" r:id="rId11"/>
    <p:sldId id="266" r:id="rId12"/>
    <p:sldId id="267" r:id="rId13"/>
    <p:sldId id="268"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Verdana" panose="020B0604030504040204" pitchFamily="34" charset="0"/>
      <p:regular r:id="rId21"/>
      <p:bold r:id="rId22"/>
      <p:italic r:id="rId23"/>
      <p:boldItalic r:id="rId24"/>
    </p:embeddedFont>
    <p:embeddedFont>
      <p:font typeface="Roboto" panose="020B0604020202020204" charset="0"/>
      <p:regular r:id="rId25"/>
      <p:bold r:id="rId26"/>
      <p:italic r:id="rId27"/>
      <p:boldItalic r:id="rId28"/>
    </p:embeddedFont>
    <p:embeddedFont>
      <p:font typeface="Roboto Slab"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nhT3gIw6FOvW5xyCHR27w99w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64442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69238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8339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1897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22456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5386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6800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5121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3372e3e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83372e3e9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cxnSp>
        <p:nvCxnSpPr>
          <p:cNvPr id="10" name="Google Shape;10;g83372e3e9c_1_3138"/>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g83372e3e9c_1_3138"/>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2" name="Google Shape;12;g83372e3e9c_1_31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g83372e3e9c_1_3171"/>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8" name="Google Shape;58;g83372e3e9c_1_31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
        <p:cNvGrpSpPr/>
        <p:nvPr/>
      </p:nvGrpSpPr>
      <p:grpSpPr>
        <a:xfrm>
          <a:off x="0" y="0"/>
          <a:ext cx="0" cy="0"/>
          <a:chOff x="0" y="0"/>
          <a:chExt cx="0" cy="0"/>
        </a:xfrm>
      </p:grpSpPr>
      <p:sp>
        <p:nvSpPr>
          <p:cNvPr id="14" name="Google Shape;14;g83372e3e9c_1_3174"/>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g83372e3e9c_1_3174"/>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g83372e3e9c_1_3174"/>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7" name="Google Shape;17;g83372e3e9c_1_31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g83372e3e9c_1_31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g83372e3e9c_1_3131"/>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22" name="Google Shape;22;g83372e3e9c_1_3131"/>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23" name="Google Shape;23;g83372e3e9c_1_3131"/>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4" name="Google Shape;24;g83372e3e9c_1_3131"/>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5" name="Google Shape;25;g83372e3e9c_1_313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26" name="Google Shape;26;g83372e3e9c_1_31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cxnSp>
        <p:nvCxnSpPr>
          <p:cNvPr id="33" name="Google Shape;33;g83372e3e9c_1_314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g83372e3e9c_1_314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5" name="Google Shape;35;g83372e3e9c_1_3147"/>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g83372e3e9c_1_3147"/>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g83372e3e9c_1_31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g83372e3e9c_1_315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g83372e3e9c_1_31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cxnSp>
        <p:nvCxnSpPr>
          <p:cNvPr id="42" name="Google Shape;42;g83372e3e9c_1_3156"/>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3" name="Google Shape;43;g83372e3e9c_1_3156"/>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g83372e3e9c_1_3156"/>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 name="Google Shape;45;g83372e3e9c_1_31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g83372e3e9c_1_3161"/>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8" name="Google Shape;48;g83372e3e9c_1_31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g83372e3e9c_1_3164"/>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1" name="Google Shape;51;g83372e3e9c_1_3164"/>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52" name="Google Shape;52;g83372e3e9c_1_3164"/>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3" name="Google Shape;53;g83372e3e9c_1_3164"/>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4" name="Google Shape;54;g83372e3e9c_1_316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5" name="Google Shape;55;g83372e3e9c_1_31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g83372e3e9c_1_312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g83372e3e9c_1_3127"/>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g83372e3e9c_1_31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anas99/konnex-aerothon.gi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
          <p:cNvSpPr txBox="1">
            <a:spLocks noGrp="1"/>
          </p:cNvSpPr>
          <p:nvPr>
            <p:ph type="body" idx="4294967295"/>
          </p:nvPr>
        </p:nvSpPr>
        <p:spPr>
          <a:xfrm>
            <a:off x="1496400" y="462800"/>
            <a:ext cx="6389100" cy="85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3000" dirty="0" smtClean="0"/>
              <a:t>TO-INFINITY </a:t>
            </a:r>
            <a:endParaRPr sz="3000" dirty="0"/>
          </a:p>
        </p:txBody>
      </p:sp>
      <p:pic>
        <p:nvPicPr>
          <p:cNvPr id="64" name="Google Shape;64;p1"/>
          <p:cNvPicPr preferRelativeResize="0"/>
          <p:nvPr/>
        </p:nvPicPr>
        <p:blipFill rotWithShape="1">
          <a:blip r:embed="rId4">
            <a:alphaModFix/>
          </a:blip>
          <a:srcRect/>
          <a:stretch/>
        </p:blipFill>
        <p:spPr>
          <a:xfrm>
            <a:off x="8489825" y="178900"/>
            <a:ext cx="471675" cy="471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226900" y="253575"/>
            <a:ext cx="8368200" cy="107646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US" dirty="0" smtClean="0">
                <a:solidFill>
                  <a:schemeClr val="dk1"/>
                </a:solidFill>
              </a:rPr>
              <a:t> </a:t>
            </a:r>
            <a:endParaRPr dirty="0">
              <a:solidFill>
                <a:schemeClr val="dk1"/>
              </a:solidFill>
            </a:endParaRPr>
          </a:p>
        </p:txBody>
      </p:sp>
      <p:sp>
        <p:nvSpPr>
          <p:cNvPr id="109" name="Google Shape;109;g83372e3e9c_2_0"/>
          <p:cNvSpPr txBox="1">
            <a:spLocks noGrp="1"/>
          </p:cNvSpPr>
          <p:nvPr>
            <p:ph type="body" idx="1"/>
          </p:nvPr>
        </p:nvSpPr>
        <p:spPr>
          <a:xfrm>
            <a:off x="468875" y="547255"/>
            <a:ext cx="8368200" cy="4333495"/>
          </a:xfrm>
          <a:prstGeom prst="rect">
            <a:avLst/>
          </a:prstGeom>
          <a:noFill/>
          <a:ln>
            <a:noFill/>
          </a:ln>
        </p:spPr>
        <p:txBody>
          <a:bodyPr spcFirstLastPara="1" wrap="square" lIns="91425" tIns="91425" rIns="91425" bIns="91425" anchor="t" anchorCtr="0">
            <a:noAutofit/>
          </a:bodyPr>
          <a:lstStyle/>
          <a:p>
            <a:pPr marL="914400" lvl="0" indent="0" algn="l" rtl="0">
              <a:lnSpc>
                <a:spcPct val="115000"/>
              </a:lnSpc>
              <a:spcBef>
                <a:spcPts val="0"/>
              </a:spcBef>
              <a:spcAft>
                <a:spcPts val="0"/>
              </a:spcAft>
              <a:buSzPts val="1800"/>
              <a:buNone/>
            </a:pPr>
            <a:r>
              <a:rPr lang="en-US" sz="2000" i="1" dirty="0" smtClean="0">
                <a:solidFill>
                  <a:srgbClr val="3D85C6"/>
                </a:solidFill>
                <a:latin typeface="Arial"/>
                <a:ea typeface="Arial"/>
                <a:cs typeface="Arial"/>
                <a:sym typeface="Arial"/>
              </a:rPr>
              <a:t>Screenshots of </a:t>
            </a:r>
            <a:r>
              <a:rPr lang="en-US" sz="2000" i="1" dirty="0" err="1" smtClean="0">
                <a:solidFill>
                  <a:srgbClr val="3D85C6"/>
                </a:solidFill>
                <a:latin typeface="Arial"/>
                <a:ea typeface="Arial"/>
                <a:cs typeface="Arial"/>
                <a:sym typeface="Arial"/>
              </a:rPr>
              <a:t>konnex</a:t>
            </a:r>
            <a:r>
              <a:rPr lang="en-US" sz="2000" i="1" dirty="0" smtClean="0">
                <a:solidFill>
                  <a:srgbClr val="3D85C6"/>
                </a:solidFill>
                <a:latin typeface="Arial"/>
                <a:ea typeface="Arial"/>
                <a:cs typeface="Arial"/>
                <a:sym typeface="Arial"/>
              </a:rPr>
              <a:t>:</a:t>
            </a:r>
            <a:endParaRPr lang="en-US" sz="2000" i="1" dirty="0">
              <a:solidFill>
                <a:srgbClr val="3D85C6"/>
              </a:solidFill>
              <a:latin typeface="Arial"/>
              <a:ea typeface="Arial"/>
              <a:cs typeface="Arial"/>
              <a:sym typeface="Arial"/>
            </a:endParaRPr>
          </a:p>
          <a:p>
            <a:pPr marL="914400" lvl="0" indent="0" algn="l" rtl="0">
              <a:lnSpc>
                <a:spcPct val="115000"/>
              </a:lnSpc>
              <a:spcBef>
                <a:spcPts val="0"/>
              </a:spcBef>
              <a:spcAft>
                <a:spcPts val="0"/>
              </a:spcAft>
              <a:buSzPts val="1800"/>
              <a:buNone/>
            </a:pPr>
            <a:endParaRPr lang="en-US" sz="2000" i="1" dirty="0" smtClean="0">
              <a:solidFill>
                <a:srgbClr val="3D85C6"/>
              </a:solidFill>
              <a:latin typeface="Arial"/>
              <a:ea typeface="Arial"/>
              <a:cs typeface="Arial"/>
              <a:sym typeface="Arial"/>
            </a:endParaRPr>
          </a:p>
          <a:p>
            <a:pPr marL="914400" lvl="0" indent="0" algn="l" rtl="0">
              <a:lnSpc>
                <a:spcPct val="115000"/>
              </a:lnSpc>
              <a:spcBef>
                <a:spcPts val="0"/>
              </a:spcBef>
              <a:spcAft>
                <a:spcPts val="0"/>
              </a:spcAft>
              <a:buSzPts val="1800"/>
              <a:buNone/>
            </a:pPr>
            <a:endParaRPr sz="2000" i="1" dirty="0">
              <a:solidFill>
                <a:srgbClr val="3D85C6"/>
              </a:solidFill>
              <a:latin typeface="Arial"/>
              <a:ea typeface="Arial"/>
              <a:cs typeface="Arial"/>
              <a:sym typeface="Aria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9284" y="1052945"/>
            <a:ext cx="3805431" cy="3401292"/>
          </a:xfrm>
          <a:prstGeom prst="rect">
            <a:avLst/>
          </a:prstGeom>
        </p:spPr>
      </p:pic>
    </p:spTree>
    <p:extLst>
      <p:ext uri="{BB962C8B-B14F-4D97-AF65-F5344CB8AC3E}">
        <p14:creationId xmlns:p14="http://schemas.microsoft.com/office/powerpoint/2010/main" val="2333593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226900" y="253575"/>
            <a:ext cx="8368200" cy="107646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US" dirty="0" smtClean="0">
                <a:solidFill>
                  <a:schemeClr val="dk1"/>
                </a:solidFill>
              </a:rPr>
              <a:t> </a:t>
            </a:r>
            <a:endParaRPr dirty="0">
              <a:solidFill>
                <a:schemeClr val="dk1"/>
              </a:solidFill>
            </a:endParaRPr>
          </a:p>
        </p:txBody>
      </p:sp>
      <p:sp>
        <p:nvSpPr>
          <p:cNvPr id="109" name="Google Shape;109;g83372e3e9c_2_0"/>
          <p:cNvSpPr txBox="1">
            <a:spLocks noGrp="1"/>
          </p:cNvSpPr>
          <p:nvPr>
            <p:ph type="body" idx="1"/>
          </p:nvPr>
        </p:nvSpPr>
        <p:spPr>
          <a:xfrm>
            <a:off x="468875" y="547255"/>
            <a:ext cx="8368200" cy="4333495"/>
          </a:xfrm>
          <a:prstGeom prst="rect">
            <a:avLst/>
          </a:prstGeom>
          <a:noFill/>
          <a:ln>
            <a:noFill/>
          </a:ln>
        </p:spPr>
        <p:txBody>
          <a:bodyPr spcFirstLastPara="1" wrap="square" lIns="91425" tIns="91425" rIns="91425" bIns="91425" anchor="t" anchorCtr="0">
            <a:noAutofit/>
          </a:bodyPr>
          <a:lstStyle/>
          <a:p>
            <a:pPr marL="914400" lvl="0" indent="0" algn="l" rtl="0">
              <a:lnSpc>
                <a:spcPct val="115000"/>
              </a:lnSpc>
              <a:spcBef>
                <a:spcPts val="0"/>
              </a:spcBef>
              <a:spcAft>
                <a:spcPts val="0"/>
              </a:spcAft>
              <a:buSzPts val="1800"/>
              <a:buNone/>
            </a:pPr>
            <a:r>
              <a:rPr lang="en-US" sz="2000" i="1" dirty="0" smtClean="0">
                <a:solidFill>
                  <a:srgbClr val="3D85C6"/>
                </a:solidFill>
                <a:latin typeface="Arial"/>
                <a:ea typeface="Arial"/>
                <a:cs typeface="Arial"/>
                <a:sym typeface="Arial"/>
              </a:rPr>
              <a:t>Screenshots of </a:t>
            </a:r>
            <a:r>
              <a:rPr lang="en-US" sz="2000" i="1" dirty="0" err="1" smtClean="0">
                <a:solidFill>
                  <a:srgbClr val="3D85C6"/>
                </a:solidFill>
                <a:latin typeface="Arial"/>
                <a:ea typeface="Arial"/>
                <a:cs typeface="Arial"/>
                <a:sym typeface="Arial"/>
              </a:rPr>
              <a:t>konnex</a:t>
            </a:r>
            <a:r>
              <a:rPr lang="en-US" sz="2000" i="1" dirty="0" smtClean="0">
                <a:solidFill>
                  <a:srgbClr val="3D85C6"/>
                </a:solidFill>
                <a:latin typeface="Arial"/>
                <a:ea typeface="Arial"/>
                <a:cs typeface="Arial"/>
                <a:sym typeface="Arial"/>
              </a:rPr>
              <a:t>:</a:t>
            </a:r>
            <a:endParaRPr lang="en-US" sz="2000" i="1" dirty="0">
              <a:solidFill>
                <a:srgbClr val="3D85C6"/>
              </a:solidFill>
              <a:latin typeface="Arial"/>
              <a:ea typeface="Arial"/>
              <a:cs typeface="Arial"/>
              <a:sym typeface="Arial"/>
            </a:endParaRPr>
          </a:p>
          <a:p>
            <a:pPr marL="914400" lvl="0" indent="0" algn="l" rtl="0">
              <a:lnSpc>
                <a:spcPct val="115000"/>
              </a:lnSpc>
              <a:spcBef>
                <a:spcPts val="0"/>
              </a:spcBef>
              <a:spcAft>
                <a:spcPts val="0"/>
              </a:spcAft>
              <a:buSzPts val="1800"/>
              <a:buNone/>
            </a:pPr>
            <a:endParaRPr lang="en-US" sz="2000" i="1" dirty="0" smtClean="0">
              <a:solidFill>
                <a:srgbClr val="3D85C6"/>
              </a:solidFill>
              <a:latin typeface="Arial"/>
              <a:ea typeface="Arial"/>
              <a:cs typeface="Arial"/>
              <a:sym typeface="Arial"/>
            </a:endParaRPr>
          </a:p>
          <a:p>
            <a:pPr marL="914400" lvl="0" indent="0" algn="l" rtl="0">
              <a:lnSpc>
                <a:spcPct val="115000"/>
              </a:lnSpc>
              <a:spcBef>
                <a:spcPts val="0"/>
              </a:spcBef>
              <a:spcAft>
                <a:spcPts val="0"/>
              </a:spcAft>
              <a:buSzPts val="1800"/>
              <a:buNone/>
            </a:pPr>
            <a:endParaRPr sz="2000" i="1" dirty="0">
              <a:solidFill>
                <a:srgbClr val="3D85C6"/>
              </a:solidFill>
              <a:latin typeface="Arial"/>
              <a:ea typeface="Arial"/>
              <a:cs typeface="Arial"/>
              <a:sym typeface="Aria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182" y="1087582"/>
            <a:ext cx="8803636" cy="3110345"/>
          </a:xfrm>
          <a:prstGeom prst="rect">
            <a:avLst/>
          </a:prstGeom>
        </p:spPr>
      </p:pic>
    </p:spTree>
    <p:extLst>
      <p:ext uri="{BB962C8B-B14F-4D97-AF65-F5344CB8AC3E}">
        <p14:creationId xmlns:p14="http://schemas.microsoft.com/office/powerpoint/2010/main" val="2920478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226900" y="253575"/>
            <a:ext cx="8368200" cy="107646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US" dirty="0" smtClean="0">
                <a:solidFill>
                  <a:schemeClr val="dk1"/>
                </a:solidFill>
              </a:rPr>
              <a:t> </a:t>
            </a:r>
            <a:endParaRPr dirty="0">
              <a:solidFill>
                <a:schemeClr val="dk1"/>
              </a:solidFill>
            </a:endParaRPr>
          </a:p>
        </p:txBody>
      </p:sp>
      <p:sp>
        <p:nvSpPr>
          <p:cNvPr id="109" name="Google Shape;109;g83372e3e9c_2_0"/>
          <p:cNvSpPr txBox="1">
            <a:spLocks noGrp="1"/>
          </p:cNvSpPr>
          <p:nvPr>
            <p:ph type="body" idx="1"/>
          </p:nvPr>
        </p:nvSpPr>
        <p:spPr>
          <a:xfrm>
            <a:off x="468875" y="547255"/>
            <a:ext cx="8368200" cy="4333495"/>
          </a:xfrm>
          <a:prstGeom prst="rect">
            <a:avLst/>
          </a:prstGeom>
          <a:noFill/>
          <a:ln>
            <a:noFill/>
          </a:ln>
        </p:spPr>
        <p:txBody>
          <a:bodyPr spcFirstLastPara="1" wrap="square" lIns="91425" tIns="91425" rIns="91425" bIns="91425" anchor="t" anchorCtr="0">
            <a:noAutofit/>
          </a:bodyPr>
          <a:lstStyle/>
          <a:p>
            <a:pPr marL="914400" lvl="0" indent="0" algn="l" rtl="0">
              <a:lnSpc>
                <a:spcPct val="115000"/>
              </a:lnSpc>
              <a:spcBef>
                <a:spcPts val="0"/>
              </a:spcBef>
              <a:spcAft>
                <a:spcPts val="0"/>
              </a:spcAft>
              <a:buSzPts val="1800"/>
              <a:buNone/>
            </a:pPr>
            <a:r>
              <a:rPr lang="en-US" sz="2000" i="1" dirty="0" smtClean="0">
                <a:solidFill>
                  <a:srgbClr val="3D85C6"/>
                </a:solidFill>
                <a:latin typeface="Arial"/>
                <a:ea typeface="Arial"/>
                <a:cs typeface="Arial"/>
                <a:sym typeface="Arial"/>
              </a:rPr>
              <a:t>Screenshots of </a:t>
            </a:r>
            <a:r>
              <a:rPr lang="en-US" sz="2000" i="1" dirty="0" err="1" smtClean="0">
                <a:solidFill>
                  <a:srgbClr val="3D85C6"/>
                </a:solidFill>
                <a:latin typeface="Arial"/>
                <a:ea typeface="Arial"/>
                <a:cs typeface="Arial"/>
                <a:sym typeface="Arial"/>
              </a:rPr>
              <a:t>konnex</a:t>
            </a:r>
            <a:r>
              <a:rPr lang="en-US" sz="2000" i="1" dirty="0" smtClean="0">
                <a:solidFill>
                  <a:srgbClr val="3D85C6"/>
                </a:solidFill>
                <a:latin typeface="Arial"/>
                <a:ea typeface="Arial"/>
                <a:cs typeface="Arial"/>
                <a:sym typeface="Arial"/>
              </a:rPr>
              <a:t>:</a:t>
            </a:r>
            <a:endParaRPr lang="en-US" sz="2000" i="1" dirty="0">
              <a:solidFill>
                <a:srgbClr val="3D85C6"/>
              </a:solidFill>
              <a:latin typeface="Arial"/>
              <a:ea typeface="Arial"/>
              <a:cs typeface="Arial"/>
              <a:sym typeface="Arial"/>
            </a:endParaRPr>
          </a:p>
          <a:p>
            <a:pPr marL="914400" lvl="0" indent="0" algn="l" rtl="0">
              <a:lnSpc>
                <a:spcPct val="115000"/>
              </a:lnSpc>
              <a:spcBef>
                <a:spcPts val="0"/>
              </a:spcBef>
              <a:spcAft>
                <a:spcPts val="0"/>
              </a:spcAft>
              <a:buSzPts val="1800"/>
              <a:buNone/>
            </a:pPr>
            <a:endParaRPr lang="en-US" sz="2000" i="1" dirty="0" smtClean="0">
              <a:solidFill>
                <a:srgbClr val="3D85C6"/>
              </a:solidFill>
              <a:latin typeface="Arial"/>
              <a:ea typeface="Arial"/>
              <a:cs typeface="Arial"/>
              <a:sym typeface="Arial"/>
            </a:endParaRPr>
          </a:p>
          <a:p>
            <a:pPr marL="914400" lvl="0" indent="0" algn="l" rtl="0">
              <a:lnSpc>
                <a:spcPct val="115000"/>
              </a:lnSpc>
              <a:spcBef>
                <a:spcPts val="0"/>
              </a:spcBef>
              <a:spcAft>
                <a:spcPts val="0"/>
              </a:spcAft>
              <a:buSzPts val="1800"/>
              <a:buNone/>
            </a:pPr>
            <a:endParaRPr sz="2000" i="1" dirty="0">
              <a:solidFill>
                <a:srgbClr val="3D85C6"/>
              </a:solidFill>
              <a:latin typeface="Arial"/>
              <a:ea typeface="Arial"/>
              <a:cs typeface="Arial"/>
              <a:sym typeface="Aria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830" y="1404711"/>
            <a:ext cx="8794339" cy="2973326"/>
          </a:xfrm>
          <a:prstGeom prst="rect">
            <a:avLst/>
          </a:prstGeom>
        </p:spPr>
      </p:pic>
    </p:spTree>
    <p:extLst>
      <p:ext uri="{BB962C8B-B14F-4D97-AF65-F5344CB8AC3E}">
        <p14:creationId xmlns:p14="http://schemas.microsoft.com/office/powerpoint/2010/main" val="2907165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226900" y="253575"/>
            <a:ext cx="8368200" cy="107646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US" dirty="0" smtClean="0">
                <a:solidFill>
                  <a:schemeClr val="dk1"/>
                </a:solidFill>
              </a:rPr>
              <a:t> </a:t>
            </a:r>
            <a:endParaRPr dirty="0">
              <a:solidFill>
                <a:schemeClr val="dk1"/>
              </a:solidFill>
            </a:endParaRPr>
          </a:p>
        </p:txBody>
      </p:sp>
      <p:sp>
        <p:nvSpPr>
          <p:cNvPr id="109" name="Google Shape;109;g83372e3e9c_2_0"/>
          <p:cNvSpPr txBox="1">
            <a:spLocks noGrp="1"/>
          </p:cNvSpPr>
          <p:nvPr>
            <p:ph type="body" idx="1"/>
          </p:nvPr>
        </p:nvSpPr>
        <p:spPr>
          <a:xfrm>
            <a:off x="468875" y="547255"/>
            <a:ext cx="8368200" cy="4333495"/>
          </a:xfrm>
          <a:prstGeom prst="rect">
            <a:avLst/>
          </a:prstGeom>
          <a:noFill/>
          <a:ln>
            <a:noFill/>
          </a:ln>
        </p:spPr>
        <p:txBody>
          <a:bodyPr spcFirstLastPara="1" wrap="square" lIns="91425" tIns="91425" rIns="91425" bIns="91425" anchor="t" anchorCtr="0">
            <a:noAutofit/>
          </a:bodyPr>
          <a:lstStyle/>
          <a:p>
            <a:pPr marL="914400" lvl="0" indent="0" algn="l" rtl="0">
              <a:lnSpc>
                <a:spcPct val="115000"/>
              </a:lnSpc>
              <a:spcBef>
                <a:spcPts val="0"/>
              </a:spcBef>
              <a:spcAft>
                <a:spcPts val="0"/>
              </a:spcAft>
              <a:buSzPts val="1800"/>
              <a:buNone/>
            </a:pPr>
            <a:r>
              <a:rPr lang="en-US" sz="2000" i="1" dirty="0" smtClean="0">
                <a:solidFill>
                  <a:srgbClr val="3D85C6"/>
                </a:solidFill>
                <a:latin typeface="Arial"/>
                <a:ea typeface="Arial"/>
                <a:cs typeface="Arial"/>
                <a:sym typeface="Arial"/>
              </a:rPr>
              <a:t>Screenshots of </a:t>
            </a:r>
            <a:r>
              <a:rPr lang="en-US" sz="2000" i="1" dirty="0" err="1" smtClean="0">
                <a:solidFill>
                  <a:srgbClr val="3D85C6"/>
                </a:solidFill>
                <a:latin typeface="Arial"/>
                <a:ea typeface="Arial"/>
                <a:cs typeface="Arial"/>
                <a:sym typeface="Arial"/>
              </a:rPr>
              <a:t>konnex</a:t>
            </a:r>
            <a:r>
              <a:rPr lang="en-US" sz="2000" i="1" dirty="0" smtClean="0">
                <a:solidFill>
                  <a:srgbClr val="3D85C6"/>
                </a:solidFill>
                <a:latin typeface="Arial"/>
                <a:ea typeface="Arial"/>
                <a:cs typeface="Arial"/>
                <a:sym typeface="Arial"/>
              </a:rPr>
              <a:t>:</a:t>
            </a:r>
            <a:endParaRPr lang="en-US" sz="2000" i="1" dirty="0">
              <a:solidFill>
                <a:srgbClr val="3D85C6"/>
              </a:solidFill>
              <a:latin typeface="Arial"/>
              <a:ea typeface="Arial"/>
              <a:cs typeface="Arial"/>
              <a:sym typeface="Arial"/>
            </a:endParaRPr>
          </a:p>
          <a:p>
            <a:pPr marL="914400" lvl="0" indent="0" algn="l" rtl="0">
              <a:lnSpc>
                <a:spcPct val="115000"/>
              </a:lnSpc>
              <a:spcBef>
                <a:spcPts val="0"/>
              </a:spcBef>
              <a:spcAft>
                <a:spcPts val="0"/>
              </a:spcAft>
              <a:buSzPts val="1800"/>
              <a:buNone/>
            </a:pPr>
            <a:endParaRPr lang="en-US" sz="2000" i="1" dirty="0" smtClean="0">
              <a:solidFill>
                <a:srgbClr val="3D85C6"/>
              </a:solidFill>
              <a:latin typeface="Arial"/>
              <a:ea typeface="Arial"/>
              <a:cs typeface="Arial"/>
              <a:sym typeface="Arial"/>
            </a:endParaRPr>
          </a:p>
          <a:p>
            <a:pPr marL="914400" lvl="0" indent="0" algn="l" rtl="0">
              <a:lnSpc>
                <a:spcPct val="115000"/>
              </a:lnSpc>
              <a:spcBef>
                <a:spcPts val="0"/>
              </a:spcBef>
              <a:spcAft>
                <a:spcPts val="0"/>
              </a:spcAft>
              <a:buSzPts val="1800"/>
              <a:buNone/>
            </a:pPr>
            <a:endParaRPr sz="2000" i="1" dirty="0">
              <a:solidFill>
                <a:srgbClr val="3D85C6"/>
              </a:solidFill>
              <a:latin typeface="Arial"/>
              <a:ea typeface="Arial"/>
              <a:cs typeface="Arial"/>
              <a:sym typeface="Aria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643" y="1330036"/>
            <a:ext cx="8632713" cy="3158837"/>
          </a:xfrm>
          <a:prstGeom prst="rect">
            <a:avLst/>
          </a:prstGeom>
        </p:spPr>
      </p:pic>
    </p:spTree>
    <p:extLst>
      <p:ext uri="{BB962C8B-B14F-4D97-AF65-F5344CB8AC3E}">
        <p14:creationId xmlns:p14="http://schemas.microsoft.com/office/powerpoint/2010/main" val="394947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226900" y="253575"/>
            <a:ext cx="8368200" cy="107646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US" dirty="0" smtClean="0">
                <a:solidFill>
                  <a:schemeClr val="dk1"/>
                </a:solidFill>
              </a:rPr>
              <a:t> </a:t>
            </a:r>
            <a:endParaRPr dirty="0">
              <a:solidFill>
                <a:schemeClr val="dk1"/>
              </a:solidFill>
            </a:endParaRPr>
          </a:p>
        </p:txBody>
      </p:sp>
      <p:sp>
        <p:nvSpPr>
          <p:cNvPr id="109" name="Google Shape;109;g83372e3e9c_2_0"/>
          <p:cNvSpPr txBox="1">
            <a:spLocks noGrp="1"/>
          </p:cNvSpPr>
          <p:nvPr>
            <p:ph type="body" idx="1"/>
          </p:nvPr>
        </p:nvSpPr>
        <p:spPr>
          <a:xfrm>
            <a:off x="468875" y="547255"/>
            <a:ext cx="8368200" cy="4333495"/>
          </a:xfrm>
          <a:prstGeom prst="rect">
            <a:avLst/>
          </a:prstGeom>
          <a:noFill/>
          <a:ln>
            <a:noFill/>
          </a:ln>
        </p:spPr>
        <p:txBody>
          <a:bodyPr spcFirstLastPara="1" wrap="square" lIns="91425" tIns="91425" rIns="91425" bIns="91425" anchor="t" anchorCtr="0">
            <a:noAutofit/>
          </a:bodyPr>
          <a:lstStyle/>
          <a:p>
            <a:pPr marL="914400" lvl="0" indent="0" algn="l" rtl="0">
              <a:lnSpc>
                <a:spcPct val="115000"/>
              </a:lnSpc>
              <a:spcBef>
                <a:spcPts val="0"/>
              </a:spcBef>
              <a:spcAft>
                <a:spcPts val="0"/>
              </a:spcAft>
              <a:buSzPts val="1800"/>
              <a:buNone/>
            </a:pPr>
            <a:r>
              <a:rPr lang="en-US" sz="2000" i="1" dirty="0" smtClean="0">
                <a:solidFill>
                  <a:srgbClr val="3D85C6"/>
                </a:solidFill>
                <a:latin typeface="Arial"/>
                <a:ea typeface="Arial"/>
                <a:cs typeface="Arial"/>
                <a:sym typeface="Arial"/>
              </a:rPr>
              <a:t>Screenshots of </a:t>
            </a:r>
            <a:r>
              <a:rPr lang="en-US" sz="2000" i="1" dirty="0" err="1" smtClean="0">
                <a:solidFill>
                  <a:srgbClr val="3D85C6"/>
                </a:solidFill>
                <a:latin typeface="Arial"/>
                <a:ea typeface="Arial"/>
                <a:cs typeface="Arial"/>
                <a:sym typeface="Arial"/>
              </a:rPr>
              <a:t>konnex</a:t>
            </a:r>
            <a:r>
              <a:rPr lang="en-US" sz="2000" i="1" dirty="0" smtClean="0">
                <a:solidFill>
                  <a:srgbClr val="3D85C6"/>
                </a:solidFill>
                <a:latin typeface="Arial"/>
                <a:ea typeface="Arial"/>
                <a:cs typeface="Arial"/>
                <a:sym typeface="Arial"/>
              </a:rPr>
              <a:t>:</a:t>
            </a:r>
            <a:endParaRPr lang="en-US" sz="2000" i="1" dirty="0">
              <a:solidFill>
                <a:srgbClr val="3D85C6"/>
              </a:solidFill>
              <a:latin typeface="Arial"/>
              <a:ea typeface="Arial"/>
              <a:cs typeface="Arial"/>
              <a:sym typeface="Arial"/>
            </a:endParaRPr>
          </a:p>
          <a:p>
            <a:pPr marL="914400" lvl="0" indent="0" algn="l" rtl="0">
              <a:lnSpc>
                <a:spcPct val="115000"/>
              </a:lnSpc>
              <a:spcBef>
                <a:spcPts val="0"/>
              </a:spcBef>
              <a:spcAft>
                <a:spcPts val="0"/>
              </a:spcAft>
              <a:buSzPts val="1800"/>
              <a:buNone/>
            </a:pPr>
            <a:endParaRPr lang="en-US" sz="2000" i="1" dirty="0" smtClean="0">
              <a:solidFill>
                <a:srgbClr val="3D85C6"/>
              </a:solidFill>
              <a:latin typeface="Arial"/>
              <a:ea typeface="Arial"/>
              <a:cs typeface="Arial"/>
              <a:sym typeface="Arial"/>
            </a:endParaRPr>
          </a:p>
          <a:p>
            <a:pPr marL="914400" lvl="0" indent="0" algn="l" rtl="0">
              <a:lnSpc>
                <a:spcPct val="115000"/>
              </a:lnSpc>
              <a:spcBef>
                <a:spcPts val="0"/>
              </a:spcBef>
              <a:spcAft>
                <a:spcPts val="0"/>
              </a:spcAft>
              <a:buSzPts val="1800"/>
              <a:buNone/>
            </a:pPr>
            <a:endParaRPr sz="2000" i="1" dirty="0">
              <a:solidFill>
                <a:srgbClr val="3D85C6"/>
              </a:solidFill>
              <a:latin typeface="Arial"/>
              <a:ea typeface="Arial"/>
              <a:cs typeface="Arial"/>
              <a:sym typeface="Aria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643" y="1184564"/>
            <a:ext cx="8632713" cy="3165763"/>
          </a:xfrm>
          <a:prstGeom prst="rect">
            <a:avLst/>
          </a:prstGeom>
        </p:spPr>
      </p:pic>
    </p:spTree>
    <p:extLst>
      <p:ext uri="{BB962C8B-B14F-4D97-AF65-F5344CB8AC3E}">
        <p14:creationId xmlns:p14="http://schemas.microsoft.com/office/powerpoint/2010/main" val="361692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0" y="297874"/>
            <a:ext cx="7364700" cy="762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dirty="0">
                <a:solidFill>
                  <a:srgbClr val="0098FF"/>
                </a:solidFill>
              </a:rPr>
              <a:t>TEAM NAME and MEMBER DETAILS</a:t>
            </a:r>
            <a:endParaRPr sz="3000" dirty="0">
              <a:solidFill>
                <a:srgbClr val="0098FF"/>
              </a:solidFill>
            </a:endParaRPr>
          </a:p>
        </p:txBody>
      </p:sp>
      <p:sp>
        <p:nvSpPr>
          <p:cNvPr id="70" name="Google Shape;70;p2"/>
          <p:cNvSpPr txBox="1">
            <a:spLocks noGrp="1"/>
          </p:cNvSpPr>
          <p:nvPr>
            <p:ph type="body" idx="1"/>
          </p:nvPr>
        </p:nvSpPr>
        <p:spPr>
          <a:xfrm>
            <a:off x="612650" y="1059874"/>
            <a:ext cx="3765386" cy="2452253"/>
          </a:xfrm>
          <a:prstGeom prst="rect">
            <a:avLst/>
          </a:prstGeom>
          <a:noFill/>
          <a:ln>
            <a:noFill/>
          </a:ln>
        </p:spPr>
        <p:txBody>
          <a:bodyPr spcFirstLastPara="1" wrap="square" lIns="91425" tIns="91425" rIns="91425" bIns="91425" anchor="t" anchorCtr="0">
            <a:noAutofit/>
          </a:bodyPr>
          <a:lstStyle/>
          <a:p>
            <a:pPr marL="285750" indent="-285750" algn="l">
              <a:spcAft>
                <a:spcPts val="1600"/>
              </a:spcAft>
            </a:pPr>
            <a:r>
              <a:rPr lang="en" i="1" dirty="0" smtClean="0"/>
              <a:t>Anshuman Singh Sisodia</a:t>
            </a:r>
          </a:p>
          <a:p>
            <a:pPr marL="285750" indent="-285750" algn="l">
              <a:spcAft>
                <a:spcPts val="1600"/>
              </a:spcAft>
            </a:pPr>
            <a:r>
              <a:rPr lang="en" i="1" dirty="0"/>
              <a:t>Amrita </a:t>
            </a:r>
            <a:r>
              <a:rPr lang="en" i="1" dirty="0" smtClean="0"/>
              <a:t>Nayak</a:t>
            </a:r>
          </a:p>
          <a:p>
            <a:pPr marL="285750" indent="-285750" algn="l">
              <a:spcAft>
                <a:spcPts val="1600"/>
              </a:spcAft>
            </a:pPr>
            <a:r>
              <a:rPr lang="en" i="1" dirty="0" smtClean="0"/>
              <a:t>Manas Oswal</a:t>
            </a:r>
          </a:p>
          <a:p>
            <a:pPr marL="285750" indent="-285750" algn="l">
              <a:spcAft>
                <a:spcPts val="1600"/>
              </a:spcAft>
            </a:pPr>
            <a:r>
              <a:rPr lang="en" i="1" dirty="0" smtClean="0"/>
              <a:t>Sakilam Raviteja</a:t>
            </a:r>
          </a:p>
          <a:p>
            <a:pPr marL="285750" indent="-285750" algn="l">
              <a:spcAft>
                <a:spcPts val="1600"/>
              </a:spcAft>
            </a:pPr>
            <a:r>
              <a:rPr lang="en" i="1" dirty="0" smtClean="0"/>
              <a:t>Shaik Yasmeen</a:t>
            </a:r>
            <a:r>
              <a:rPr lang="en" i="1" dirty="0"/>
              <a:t/>
            </a:r>
            <a:br>
              <a:rPr lang="en" i="1" dirty="0"/>
            </a:br>
            <a:endParaRPr lang="en" i="1" dirty="0" smtClean="0"/>
          </a:p>
          <a:p>
            <a:pPr marL="0" lvl="0" indent="0" algn="l" rtl="0">
              <a:lnSpc>
                <a:spcPct val="115000"/>
              </a:lnSpc>
              <a:spcBef>
                <a:spcPts val="0"/>
              </a:spcBef>
              <a:spcAft>
                <a:spcPts val="1600"/>
              </a:spcAft>
              <a:buSzPts val="1800"/>
              <a:buNone/>
            </a:pPr>
            <a:endParaRPr lang="en" i="1" dirty="0" smtClean="0"/>
          </a:p>
          <a:p>
            <a:pPr marL="0" lvl="0" indent="0" algn="l" rtl="0">
              <a:lnSpc>
                <a:spcPct val="115000"/>
              </a:lnSpc>
              <a:spcBef>
                <a:spcPts val="0"/>
              </a:spcBef>
              <a:spcAft>
                <a:spcPts val="1600"/>
              </a:spcAft>
              <a:buSzPts val="1800"/>
              <a:buNone/>
            </a:pPr>
            <a:endParaRPr i="1" dirty="0"/>
          </a:p>
        </p:txBody>
      </p:sp>
      <p:sp>
        <p:nvSpPr>
          <p:cNvPr id="71" name="Google Shape;71;p2"/>
          <p:cNvSpPr txBox="1">
            <a:spLocks noGrp="1"/>
          </p:cNvSpPr>
          <p:nvPr>
            <p:ph type="body" idx="1"/>
          </p:nvPr>
        </p:nvSpPr>
        <p:spPr>
          <a:xfrm>
            <a:off x="387900" y="3560618"/>
            <a:ext cx="8368200" cy="88813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3000" dirty="0">
                <a:solidFill>
                  <a:srgbClr val="0098FF"/>
                </a:solidFill>
                <a:latin typeface="Verdana" panose="020B0604030504040204" pitchFamily="34" charset="0"/>
                <a:ea typeface="Verdana" panose="020B0604030504040204" pitchFamily="34" charset="0"/>
              </a:rPr>
              <a:t>THEME</a:t>
            </a:r>
            <a:r>
              <a:rPr lang="en" sz="3000" dirty="0" smtClean="0">
                <a:solidFill>
                  <a:srgbClr val="0098FF"/>
                </a:solidFill>
                <a:latin typeface="Verdana" panose="020B0604030504040204" pitchFamily="34" charset="0"/>
                <a:ea typeface="Verdana" panose="020B0604030504040204" pitchFamily="34" charset="0"/>
              </a:rPr>
              <a:t>: Konnex</a:t>
            </a:r>
            <a:endParaRPr sz="3000" dirty="0">
              <a:solidFill>
                <a:srgbClr val="0098FF"/>
              </a:solidFill>
              <a:latin typeface="Verdana" panose="020B0604030504040204" pitchFamily="34" charset="0"/>
              <a:ea typeface="Verdana" panose="020B0604030504040204" pitchFamily="34" charset="0"/>
            </a:endParaRPr>
          </a:p>
        </p:txBody>
      </p:sp>
      <p:sp>
        <p:nvSpPr>
          <p:cNvPr id="72" name="Google Shape;72;p2"/>
          <p:cNvSpPr txBox="1">
            <a:spLocks noGrp="1"/>
          </p:cNvSpPr>
          <p:nvPr>
            <p:ph type="body" idx="1"/>
          </p:nvPr>
        </p:nvSpPr>
        <p:spPr>
          <a:xfrm>
            <a:off x="2002800" y="3678382"/>
            <a:ext cx="6796200" cy="84241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2400" i="1" dirty="0">
                <a:solidFill>
                  <a:srgbClr val="0075C4"/>
                </a:solidFill>
              </a:rPr>
              <a:t> </a:t>
            </a:r>
            <a:endParaRPr sz="2400" i="1" dirty="0"/>
          </a:p>
        </p:txBody>
      </p:sp>
      <p:pic>
        <p:nvPicPr>
          <p:cNvPr id="73" name="Google Shape;73;p2"/>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a:solidFill>
                  <a:srgbClr val="0098FF"/>
                </a:solidFill>
                <a:latin typeface="Arial"/>
                <a:ea typeface="Arial"/>
                <a:cs typeface="Arial"/>
                <a:sym typeface="Arial"/>
              </a:rPr>
              <a:t>PROBLEM STATEMENT</a:t>
            </a:r>
            <a:endParaRPr sz="3000">
              <a:solidFill>
                <a:srgbClr val="0098FF"/>
              </a:solidFill>
            </a:endParaRPr>
          </a:p>
        </p:txBody>
      </p:sp>
      <p:sp>
        <p:nvSpPr>
          <p:cNvPr id="79" name="Google Shape;79;p3"/>
          <p:cNvSpPr txBox="1">
            <a:spLocks noGrp="1"/>
          </p:cNvSpPr>
          <p:nvPr>
            <p:ph type="body" idx="1"/>
          </p:nvPr>
        </p:nvSpPr>
        <p:spPr>
          <a:xfrm>
            <a:off x="284018" y="1791975"/>
            <a:ext cx="8684682" cy="1879480"/>
          </a:xfrm>
          <a:prstGeom prst="rect">
            <a:avLst/>
          </a:prstGeom>
          <a:noFill/>
          <a:ln>
            <a:noFill/>
          </a:ln>
        </p:spPr>
        <p:txBody>
          <a:bodyPr spcFirstLastPara="1" wrap="square" lIns="91425" tIns="91425" rIns="91425" bIns="91425" anchor="t" anchorCtr="0">
            <a:noAutofit/>
          </a:bodyPr>
          <a:lstStyle/>
          <a:p>
            <a:pPr marL="0" lvl="0" indent="0" algn="just">
              <a:spcAft>
                <a:spcPts val="1600"/>
              </a:spcAft>
              <a:buNone/>
            </a:pPr>
            <a:r>
              <a:rPr lang="en-US" dirty="0"/>
              <a:t>Create an innovative solution or application that integrates the end to end user experience and application support into one single place, which is accessible as an onscreen floating widget on top of any application/webpage, with one single click and looks simple + user friendly, that connects the users with the IT product </a:t>
            </a:r>
            <a:r>
              <a:rPr lang="en-US" dirty="0" smtClean="0"/>
              <a:t>teams.</a:t>
            </a:r>
            <a:endParaRPr i="1" dirty="0"/>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a:solidFill>
                  <a:srgbClr val="0098FF"/>
                </a:solidFill>
                <a:latin typeface="Arial"/>
                <a:ea typeface="Arial"/>
                <a:cs typeface="Arial"/>
                <a:sym typeface="Arial"/>
              </a:rPr>
              <a:t>SOLUTION</a:t>
            </a:r>
            <a:endParaRPr>
              <a:solidFill>
                <a:srgbClr val="0098FF"/>
              </a:solidFill>
            </a:endParaRPr>
          </a:p>
        </p:txBody>
      </p:sp>
      <p:sp>
        <p:nvSpPr>
          <p:cNvPr id="86" name="Google Shape;86;p4"/>
          <p:cNvSpPr txBox="1">
            <a:spLocks noGrp="1"/>
          </p:cNvSpPr>
          <p:nvPr>
            <p:ph type="body" idx="1"/>
          </p:nvPr>
        </p:nvSpPr>
        <p:spPr>
          <a:xfrm>
            <a:off x="513125" y="1267691"/>
            <a:ext cx="8368200" cy="3469234"/>
          </a:xfrm>
          <a:prstGeom prst="rect">
            <a:avLst/>
          </a:prstGeom>
          <a:noFill/>
          <a:ln>
            <a:noFill/>
          </a:ln>
        </p:spPr>
        <p:txBody>
          <a:bodyPr spcFirstLastPara="1" wrap="square" lIns="91425" tIns="91425" rIns="91425" bIns="91425" anchor="t" anchorCtr="0">
            <a:noAutofit/>
          </a:bodyPr>
          <a:lstStyle/>
          <a:p>
            <a:pPr lvl="0" algn="l" rtl="0">
              <a:lnSpc>
                <a:spcPct val="200000"/>
              </a:lnSpc>
              <a:spcBef>
                <a:spcPts val="0"/>
              </a:spcBef>
              <a:spcAft>
                <a:spcPts val="0"/>
              </a:spcAft>
              <a:buSzPts val="1800"/>
              <a:buFont typeface="Wingdings" panose="05000000000000000000" pitchFamily="2" charset="2"/>
              <a:buChar char="v"/>
            </a:pPr>
            <a:r>
              <a:rPr lang="en" dirty="0" smtClean="0">
                <a:latin typeface="Calibri"/>
                <a:ea typeface="Calibri"/>
                <a:cs typeface="Calibri"/>
                <a:sym typeface="Calibri"/>
              </a:rPr>
              <a:t>An end to end platform which integrates query-resolving, tutorials, bug-reporting and announcements altogether with the use of AI.</a:t>
            </a:r>
            <a:endParaRPr dirty="0">
              <a:latin typeface="Calibri"/>
              <a:ea typeface="Calibri"/>
              <a:cs typeface="Calibri"/>
              <a:sym typeface="Calibri"/>
            </a:endParaRPr>
          </a:p>
          <a:p>
            <a:pPr algn="l">
              <a:lnSpc>
                <a:spcPct val="200000"/>
              </a:lnSpc>
              <a:buFont typeface="Wingdings" panose="05000000000000000000" pitchFamily="2" charset="2"/>
              <a:buChar char="v"/>
            </a:pPr>
            <a:r>
              <a:rPr lang="en" dirty="0" smtClean="0">
                <a:latin typeface="Calibri"/>
                <a:ea typeface="Calibri"/>
                <a:cs typeface="Calibri"/>
                <a:sym typeface="Calibri"/>
              </a:rPr>
              <a:t>Frameworks and libraries: Angular, Django, Rasa</a:t>
            </a:r>
          </a:p>
          <a:p>
            <a:pPr algn="l">
              <a:lnSpc>
                <a:spcPct val="200000"/>
              </a:lnSpc>
              <a:buFont typeface="Wingdings" panose="05000000000000000000" pitchFamily="2" charset="2"/>
              <a:buChar char="v"/>
            </a:pPr>
            <a:r>
              <a:rPr lang="en" dirty="0" smtClean="0">
                <a:latin typeface="Calibri"/>
                <a:ea typeface="Calibri"/>
                <a:cs typeface="Calibri"/>
                <a:sym typeface="Calibri"/>
              </a:rPr>
              <a:t>Technology and concepts: Web sockets, REST API, SQL (SQLite), caching.</a:t>
            </a:r>
          </a:p>
          <a:p>
            <a:pPr algn="l">
              <a:lnSpc>
                <a:spcPct val="200000"/>
              </a:lnSpc>
              <a:buFont typeface="Wingdings" panose="05000000000000000000" pitchFamily="2" charset="2"/>
              <a:buChar char="v"/>
            </a:pPr>
            <a:r>
              <a:rPr lang="en" dirty="0" smtClean="0">
                <a:latin typeface="Calibri"/>
                <a:ea typeface="Calibri"/>
                <a:cs typeface="Calibri"/>
                <a:sym typeface="Calibri"/>
              </a:rPr>
              <a:t>Frontend styling</a:t>
            </a:r>
            <a:r>
              <a:rPr lang="en" dirty="0">
                <a:latin typeface="Calibri"/>
                <a:ea typeface="Calibri"/>
                <a:cs typeface="Calibri"/>
                <a:sym typeface="Calibri"/>
              </a:rPr>
              <a:t>: Bootstrap, J</a:t>
            </a:r>
            <a:r>
              <a:rPr lang="en-IN" dirty="0">
                <a:latin typeface="Calibri"/>
                <a:ea typeface="Calibri"/>
                <a:cs typeface="Calibri"/>
                <a:sym typeface="Calibri"/>
              </a:rPr>
              <a:t>q</a:t>
            </a:r>
            <a:r>
              <a:rPr lang="en" dirty="0">
                <a:latin typeface="Calibri"/>
                <a:ea typeface="Calibri"/>
                <a:cs typeface="Calibri"/>
                <a:sym typeface="Calibri"/>
              </a:rPr>
              <a:t>uery, Tailwindcss, Tippy, Alertify</a:t>
            </a:r>
            <a:r>
              <a:rPr lang="en" dirty="0" smtClean="0">
                <a:latin typeface="Calibri"/>
                <a:ea typeface="Calibri"/>
                <a:cs typeface="Calibri"/>
                <a:sym typeface="Calibri"/>
              </a:rPr>
              <a:t>.</a:t>
            </a:r>
            <a:endParaRPr lang="en" dirty="0">
              <a:latin typeface="Calibri"/>
              <a:ea typeface="Calibri"/>
              <a:cs typeface="Calibri"/>
              <a:sym typeface="Calibri"/>
            </a:endParaRPr>
          </a:p>
        </p:txBody>
      </p:sp>
      <p:pic>
        <p:nvPicPr>
          <p:cNvPr id="87" name="Google Shape;87;p4"/>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226900" y="253575"/>
            <a:ext cx="8368200" cy="1118025"/>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cs typeface="Arial"/>
                <a:sym typeface="Arial"/>
              </a:rPr>
              <a:t> </a:t>
            </a:r>
            <a:r>
              <a:rPr lang="en" sz="3000" dirty="0" smtClean="0">
                <a:solidFill>
                  <a:srgbClr val="0098FF"/>
                </a:solidFill>
                <a:latin typeface="Arial"/>
                <a:cs typeface="Arial"/>
                <a:sym typeface="Arial"/>
              </a:rPr>
              <a:t>Solution de</a:t>
            </a:r>
            <a:r>
              <a:rPr lang="en-IN" sz="3000" dirty="0" smtClean="0">
                <a:solidFill>
                  <a:srgbClr val="0098FF"/>
                </a:solidFill>
                <a:latin typeface="Arial"/>
                <a:cs typeface="Arial"/>
                <a:sym typeface="Arial"/>
              </a:rPr>
              <a:t>cis</a:t>
            </a:r>
            <a:r>
              <a:rPr lang="en" sz="3000" dirty="0" smtClean="0">
                <a:solidFill>
                  <a:srgbClr val="0098FF"/>
                </a:solidFill>
                <a:latin typeface="Arial"/>
                <a:cs typeface="Arial"/>
                <a:sym typeface="Arial"/>
              </a:rPr>
              <a:t>ion points:</a:t>
            </a:r>
            <a:endParaRPr dirty="0">
              <a:solidFill>
                <a:srgbClr val="0098FF"/>
              </a:solidFill>
            </a:endParaRPr>
          </a:p>
        </p:txBody>
      </p:sp>
      <p:sp>
        <p:nvSpPr>
          <p:cNvPr id="86" name="Google Shape;86;p4"/>
          <p:cNvSpPr txBox="1">
            <a:spLocks noGrp="1"/>
          </p:cNvSpPr>
          <p:nvPr>
            <p:ph type="body" idx="1"/>
          </p:nvPr>
        </p:nvSpPr>
        <p:spPr>
          <a:xfrm>
            <a:off x="513125" y="1267691"/>
            <a:ext cx="8368200" cy="3469234"/>
          </a:xfrm>
          <a:prstGeom prst="rect">
            <a:avLst/>
          </a:prstGeom>
          <a:noFill/>
          <a:ln>
            <a:noFill/>
          </a:ln>
        </p:spPr>
        <p:txBody>
          <a:bodyPr spcFirstLastPara="1" wrap="square" lIns="91425" tIns="91425" rIns="91425" bIns="91425" anchor="t" anchorCtr="0">
            <a:noAutofit/>
          </a:bodyPr>
          <a:lstStyle/>
          <a:p>
            <a:pPr lvl="0" algn="l" rtl="0">
              <a:lnSpc>
                <a:spcPct val="115000"/>
              </a:lnSpc>
              <a:spcBef>
                <a:spcPts val="0"/>
              </a:spcBef>
              <a:spcAft>
                <a:spcPts val="0"/>
              </a:spcAft>
              <a:buSzPts val="1800"/>
              <a:buFont typeface="Wingdings" panose="05000000000000000000" pitchFamily="2" charset="2"/>
              <a:buChar char="v"/>
            </a:pPr>
            <a:r>
              <a:rPr lang="en" dirty="0" smtClean="0">
                <a:latin typeface="Calibri"/>
                <a:ea typeface="Calibri"/>
                <a:cs typeface="Calibri"/>
                <a:sym typeface="Calibri"/>
              </a:rPr>
              <a:t>Assumptions</a:t>
            </a:r>
            <a:r>
              <a:rPr lang="en" dirty="0">
                <a:latin typeface="Calibri"/>
                <a:ea typeface="Calibri"/>
                <a:cs typeface="Calibri"/>
                <a:sym typeface="Calibri"/>
              </a:rPr>
              <a:t>, constraints, and solution decision points (Reason behind choosing a technology</a:t>
            </a:r>
            <a:r>
              <a:rPr lang="en" dirty="0" smtClean="0">
                <a:latin typeface="Calibri"/>
                <a:ea typeface="Calibri"/>
                <a:cs typeface="Calibri"/>
                <a:sym typeface="Calibri"/>
              </a:rPr>
              <a:t>)</a:t>
            </a:r>
          </a:p>
          <a:p>
            <a:pPr lvl="0" algn="l">
              <a:buAutoNum type="arabicPeriod"/>
            </a:pPr>
            <a:r>
              <a:rPr lang="en-US" sz="1400" dirty="0" smtClean="0">
                <a:latin typeface="Calibri" panose="020F0502020204030204" pitchFamily="34" charset="0"/>
                <a:cs typeface="Calibri" panose="020F0502020204030204" pitchFamily="34" charset="0"/>
              </a:rPr>
              <a:t>Angular provides consistency, security and easier debugging (because angular uses typescript) as compared to other frameworks.</a:t>
            </a:r>
          </a:p>
          <a:p>
            <a:pPr lvl="0" algn="l">
              <a:buAutoNum type="arabicPeriod"/>
            </a:pPr>
            <a:r>
              <a:rPr lang="en-US" sz="1400" dirty="0" smtClean="0">
                <a:latin typeface="Calibri" panose="020F0502020204030204" pitchFamily="34" charset="0"/>
                <a:ea typeface="Calibri"/>
                <a:cs typeface="Calibri" panose="020F0502020204030204" pitchFamily="34" charset="0"/>
                <a:sym typeface="Calibri"/>
              </a:rPr>
              <a:t>Django – Python is vastly more writable and scalable, provides security, easier database management and provides a vast variety of plugins.</a:t>
            </a:r>
          </a:p>
          <a:p>
            <a:pPr lvl="0" algn="l">
              <a:buAutoNum type="arabicPeriod"/>
            </a:pPr>
            <a:r>
              <a:rPr lang="en-US" sz="1400" dirty="0" smtClean="0">
                <a:latin typeface="Calibri" panose="020F0502020204030204" pitchFamily="34" charset="0"/>
                <a:ea typeface="Calibri"/>
                <a:cs typeface="Calibri" panose="020F0502020204030204" pitchFamily="34" charset="0"/>
                <a:sym typeface="Calibri"/>
              </a:rPr>
              <a:t>AI and ML are used for smart decision making and enhanced user experience.</a:t>
            </a:r>
            <a:endParaRPr lang="en" sz="1400" dirty="0" smtClean="0">
              <a:latin typeface="Calibri"/>
              <a:ea typeface="Calibri"/>
              <a:cs typeface="Calibri"/>
              <a:sym typeface="Calibri"/>
            </a:endParaRPr>
          </a:p>
          <a:p>
            <a:pPr marL="114300" lvl="0" indent="0" algn="l" rtl="0">
              <a:lnSpc>
                <a:spcPct val="115000"/>
              </a:lnSpc>
              <a:spcBef>
                <a:spcPts val="0"/>
              </a:spcBef>
              <a:spcAft>
                <a:spcPts val="0"/>
              </a:spcAft>
              <a:buSzPts val="1800"/>
              <a:buNone/>
            </a:pPr>
            <a:endParaRPr dirty="0">
              <a:latin typeface="Calibri"/>
              <a:ea typeface="Calibri"/>
              <a:cs typeface="Calibri"/>
              <a:sym typeface="Calibri"/>
            </a:endParaRPr>
          </a:p>
          <a:p>
            <a:pPr lvl="0" algn="l" rtl="0">
              <a:lnSpc>
                <a:spcPct val="115000"/>
              </a:lnSpc>
              <a:spcBef>
                <a:spcPts val="0"/>
              </a:spcBef>
              <a:spcAft>
                <a:spcPts val="0"/>
              </a:spcAft>
              <a:buSzPts val="1800"/>
              <a:buFont typeface="Wingdings" panose="05000000000000000000" pitchFamily="2" charset="2"/>
              <a:buChar char="v"/>
            </a:pPr>
            <a:r>
              <a:rPr lang="en" dirty="0">
                <a:latin typeface="Calibri"/>
                <a:ea typeface="Calibri"/>
                <a:cs typeface="Calibri"/>
                <a:sym typeface="Calibri"/>
              </a:rPr>
              <a:t>Extent of Scalability/Usability </a:t>
            </a:r>
            <a:r>
              <a:rPr lang="en" dirty="0" smtClean="0">
                <a:latin typeface="Calibri"/>
                <a:ea typeface="Calibri"/>
                <a:cs typeface="Calibri"/>
                <a:sym typeface="Calibri"/>
              </a:rPr>
              <a:t>:</a:t>
            </a:r>
          </a:p>
          <a:p>
            <a:pPr lvl="0" algn="l" rtl="0">
              <a:lnSpc>
                <a:spcPct val="115000"/>
              </a:lnSpc>
              <a:spcBef>
                <a:spcPts val="0"/>
              </a:spcBef>
              <a:spcAft>
                <a:spcPts val="0"/>
              </a:spcAft>
              <a:buSzPts val="1800"/>
              <a:buFont typeface="+mj-lt"/>
              <a:buAutoNum type="arabicPeriod"/>
            </a:pPr>
            <a:r>
              <a:rPr lang="en" sz="1400" dirty="0" smtClean="0">
                <a:latin typeface="Calibri"/>
                <a:ea typeface="Calibri"/>
                <a:cs typeface="Calibri"/>
                <a:sym typeface="Calibri"/>
              </a:rPr>
              <a:t>Django allows us to create a multi tenant application which allows us to serve multiple clients with single installation.</a:t>
            </a:r>
          </a:p>
          <a:p>
            <a:pPr lvl="0" algn="l" rtl="0">
              <a:lnSpc>
                <a:spcPct val="115000"/>
              </a:lnSpc>
              <a:spcBef>
                <a:spcPts val="0"/>
              </a:spcBef>
              <a:spcAft>
                <a:spcPts val="0"/>
              </a:spcAft>
              <a:buSzPts val="1800"/>
              <a:buFont typeface="+mj-lt"/>
              <a:buAutoNum type="arabicPeriod"/>
            </a:pPr>
            <a:r>
              <a:rPr lang="en" sz="1400" dirty="0" smtClean="0">
                <a:latin typeface="Calibri"/>
                <a:ea typeface="Calibri"/>
                <a:cs typeface="Calibri"/>
                <a:sym typeface="Calibri"/>
              </a:rPr>
              <a:t>Django’s modularity provides easy maintainance of code.</a:t>
            </a:r>
          </a:p>
          <a:p>
            <a:pPr lvl="0" algn="l" rtl="0">
              <a:lnSpc>
                <a:spcPct val="115000"/>
              </a:lnSpc>
              <a:spcBef>
                <a:spcPts val="0"/>
              </a:spcBef>
              <a:spcAft>
                <a:spcPts val="0"/>
              </a:spcAft>
              <a:buSzPts val="1800"/>
              <a:buFont typeface="+mj-lt"/>
              <a:buAutoNum type="arabicPeriod"/>
            </a:pPr>
            <a:endParaRPr dirty="0">
              <a:latin typeface="Calibri"/>
              <a:ea typeface="Calibri"/>
              <a:cs typeface="Calibri"/>
              <a:sym typeface="Calibri"/>
            </a:endParaRPr>
          </a:p>
          <a:p>
            <a:pPr lvl="0" algn="ctr" rtl="0">
              <a:lnSpc>
                <a:spcPct val="115000"/>
              </a:lnSpc>
              <a:spcBef>
                <a:spcPts val="0"/>
              </a:spcBef>
              <a:spcAft>
                <a:spcPts val="0"/>
              </a:spcAft>
              <a:buSzPts val="1800"/>
              <a:buFont typeface="Wingdings" panose="05000000000000000000" pitchFamily="2" charset="2"/>
              <a:buChar char="v"/>
            </a:pPr>
            <a:endParaRPr i="1" dirty="0">
              <a:latin typeface="Arial"/>
              <a:ea typeface="Arial"/>
              <a:cs typeface="Arial"/>
              <a:sym typeface="Arial"/>
            </a:endParaRPr>
          </a:p>
        </p:txBody>
      </p:sp>
      <p:pic>
        <p:nvPicPr>
          <p:cNvPr id="87" name="Google Shape;87;p4"/>
          <p:cNvPicPr preferRelativeResize="0"/>
          <p:nvPr/>
        </p:nvPicPr>
        <p:blipFill rotWithShape="1">
          <a:blip r:embed="rId3">
            <a:alphaModFix/>
          </a:blip>
          <a:srcRect/>
          <a:stretch/>
        </p:blipFill>
        <p:spPr>
          <a:xfrm>
            <a:off x="8489825" y="178900"/>
            <a:ext cx="471675" cy="471675"/>
          </a:xfrm>
          <a:prstGeom prst="rect">
            <a:avLst/>
          </a:prstGeom>
          <a:noFill/>
          <a:ln>
            <a:noFill/>
          </a:ln>
        </p:spPr>
      </p:pic>
    </p:spTree>
    <p:extLst>
      <p:ext uri="{BB962C8B-B14F-4D97-AF65-F5344CB8AC3E}">
        <p14:creationId xmlns:p14="http://schemas.microsoft.com/office/powerpoint/2010/main" val="2520908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91"/>
        <p:cNvGrpSpPr/>
        <p:nvPr/>
      </p:nvGrpSpPr>
      <p:grpSpPr>
        <a:xfrm>
          <a:off x="0" y="0"/>
          <a:ext cx="0" cy="0"/>
          <a:chOff x="0" y="0"/>
          <a:chExt cx="0" cy="0"/>
        </a:xfrm>
      </p:grpSpPr>
      <p:sp>
        <p:nvSpPr>
          <p:cNvPr id="92" name="Google Shape;92;p5"/>
          <p:cNvSpPr txBox="1">
            <a:spLocks noGrp="1"/>
          </p:cNvSpPr>
          <p:nvPr>
            <p:ph type="title" idx="4294967295"/>
          </p:nvPr>
        </p:nvSpPr>
        <p:spPr>
          <a:xfrm>
            <a:off x="265500" y="261300"/>
            <a:ext cx="4306500" cy="98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dirty="0" smtClean="0">
                <a:solidFill>
                  <a:srgbClr val="0098FF"/>
                </a:solidFill>
                <a:latin typeface="Arial"/>
                <a:ea typeface="Arial"/>
                <a:cs typeface="Arial"/>
                <a:sym typeface="Arial"/>
              </a:rPr>
              <a:t>METHODOLOGY – Architecture Diagram</a:t>
            </a:r>
            <a:endParaRPr sz="3000" dirty="0">
              <a:solidFill>
                <a:srgbClr val="0098FF"/>
              </a:solidFill>
            </a:endParaRPr>
          </a:p>
        </p:txBody>
      </p:sp>
      <p:sp>
        <p:nvSpPr>
          <p:cNvPr id="93" name="Google Shape;93;p5"/>
          <p:cNvSpPr txBox="1">
            <a:spLocks noGrp="1"/>
          </p:cNvSpPr>
          <p:nvPr>
            <p:ph type="body" idx="4294967295"/>
          </p:nvPr>
        </p:nvSpPr>
        <p:spPr>
          <a:xfrm>
            <a:off x="4939650" y="2070200"/>
            <a:ext cx="3893100" cy="24009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SzPts val="1800"/>
              <a:buNone/>
            </a:pPr>
            <a:endParaRPr sz="2000" dirty="0">
              <a:latin typeface="Calibri"/>
              <a:ea typeface="Calibri"/>
              <a:cs typeface="Calibri"/>
              <a:sym typeface="Calibri"/>
            </a:endParaRPr>
          </a:p>
          <a:p>
            <a:pPr marL="0" lvl="0" indent="0" algn="l" rtl="0">
              <a:lnSpc>
                <a:spcPct val="115000"/>
              </a:lnSpc>
              <a:spcBef>
                <a:spcPts val="0"/>
              </a:spcBef>
              <a:spcAft>
                <a:spcPts val="0"/>
              </a:spcAft>
              <a:buSzPts val="1800"/>
              <a:buNone/>
            </a:pPr>
            <a:endParaRPr sz="2000" dirty="0">
              <a:latin typeface="Calibri"/>
              <a:ea typeface="Calibri"/>
              <a:cs typeface="Calibri"/>
              <a:sym typeface="Calibri"/>
            </a:endParaRPr>
          </a:p>
          <a:p>
            <a:pPr marL="457200" lvl="0" indent="0" algn="l" rtl="0">
              <a:lnSpc>
                <a:spcPct val="115000"/>
              </a:lnSpc>
              <a:spcBef>
                <a:spcPts val="0"/>
              </a:spcBef>
              <a:spcAft>
                <a:spcPts val="0"/>
              </a:spcAft>
              <a:buSzPts val="1800"/>
              <a:buNone/>
            </a:pPr>
            <a:endParaRPr sz="2000" dirty="0">
              <a:solidFill>
                <a:srgbClr val="03306C"/>
              </a:solidFill>
              <a:latin typeface="Calibri"/>
              <a:ea typeface="Calibri"/>
              <a:cs typeface="Calibri"/>
              <a:sym typeface="Calibri"/>
            </a:endParaRPr>
          </a:p>
          <a:p>
            <a:pPr marL="0" lvl="0" indent="0" algn="l" rtl="0">
              <a:lnSpc>
                <a:spcPct val="115000"/>
              </a:lnSpc>
              <a:spcBef>
                <a:spcPts val="0"/>
              </a:spcBef>
              <a:spcAft>
                <a:spcPts val="0"/>
              </a:spcAft>
              <a:buSzPts val="1800"/>
              <a:buNone/>
            </a:pPr>
            <a:endParaRPr sz="2000" dirty="0">
              <a:solidFill>
                <a:srgbClr val="03306C"/>
              </a:solidFill>
              <a:latin typeface="Calibri"/>
              <a:ea typeface="Calibri"/>
              <a:cs typeface="Calibri"/>
              <a:sym typeface="Calibri"/>
            </a:endParaRPr>
          </a:p>
          <a:p>
            <a:pPr marL="0" lvl="0" indent="0" algn="l" rtl="0">
              <a:lnSpc>
                <a:spcPct val="115000"/>
              </a:lnSpc>
              <a:spcBef>
                <a:spcPts val="0"/>
              </a:spcBef>
              <a:spcAft>
                <a:spcPts val="1600"/>
              </a:spcAft>
              <a:buSzPts val="1800"/>
              <a:buNone/>
            </a:pPr>
            <a:endParaRPr sz="2000" i="1" dirty="0">
              <a:solidFill>
                <a:srgbClr val="03306C"/>
              </a:solidFill>
            </a:endParaRPr>
          </a:p>
        </p:txBody>
      </p:sp>
      <p:sp>
        <p:nvSpPr>
          <p:cNvPr id="94" name="Google Shape;94;p5"/>
          <p:cNvSpPr txBox="1">
            <a:spLocks noGrp="1"/>
          </p:cNvSpPr>
          <p:nvPr>
            <p:ph type="subTitle" idx="4294967295"/>
          </p:nvPr>
        </p:nvSpPr>
        <p:spPr>
          <a:xfrm>
            <a:off x="351050" y="1475075"/>
            <a:ext cx="3348900" cy="1225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100"/>
              <a:buFont typeface="Roboto"/>
              <a:buNone/>
            </a:pPr>
            <a:endParaRPr sz="2000" b="0" i="1"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100"/>
              <a:buFont typeface="Roboto"/>
              <a:buNone/>
            </a:pPr>
            <a:endParaRPr sz="2000" b="0" i="1" u="none"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2100"/>
              <a:buFont typeface="Roboto"/>
              <a:buNone/>
            </a:pPr>
            <a:endParaRPr sz="2000" b="0" i="1"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100"/>
              <a:buFont typeface="Roboto"/>
              <a:buNone/>
            </a:pPr>
            <a:endParaRPr sz="1800" b="0" i="1" u="none" strike="noStrike" cap="none" dirty="0">
              <a:solidFill>
                <a:schemeClr val="dk1"/>
              </a:solidFill>
              <a:latin typeface="Roboto"/>
              <a:ea typeface="Roboto"/>
              <a:cs typeface="Roboto"/>
              <a:sym typeface="Roboto"/>
            </a:endParaRPr>
          </a:p>
        </p:txBody>
      </p:sp>
      <p:sp>
        <p:nvSpPr>
          <p:cNvPr id="95" name="Google Shape;95;p5"/>
          <p:cNvSpPr txBox="1"/>
          <p:nvPr/>
        </p:nvSpPr>
        <p:spPr>
          <a:xfrm>
            <a:off x="265500" y="3026200"/>
            <a:ext cx="3627000" cy="1678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pic>
        <p:nvPicPr>
          <p:cNvPr id="96" name="Google Shape;96;p5"/>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0612" y="1241700"/>
            <a:ext cx="6962775" cy="3463300"/>
          </a:xfrm>
          <a:prstGeom prst="rect">
            <a:avLst/>
          </a:prstGeom>
        </p:spPr>
      </p:pic>
    </p:spTree>
    <p:extLst>
      <p:ext uri="{BB962C8B-B14F-4D97-AF65-F5344CB8AC3E}">
        <p14:creationId xmlns:p14="http://schemas.microsoft.com/office/powerpoint/2010/main" val="1409156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91"/>
        <p:cNvGrpSpPr/>
        <p:nvPr/>
      </p:nvGrpSpPr>
      <p:grpSpPr>
        <a:xfrm>
          <a:off x="0" y="0"/>
          <a:ext cx="0" cy="0"/>
          <a:chOff x="0" y="0"/>
          <a:chExt cx="0" cy="0"/>
        </a:xfrm>
      </p:grpSpPr>
      <p:sp>
        <p:nvSpPr>
          <p:cNvPr id="92" name="Google Shape;92;p5"/>
          <p:cNvSpPr txBox="1">
            <a:spLocks noGrp="1"/>
          </p:cNvSpPr>
          <p:nvPr>
            <p:ph type="title" idx="4294967295"/>
          </p:nvPr>
        </p:nvSpPr>
        <p:spPr>
          <a:xfrm>
            <a:off x="265500" y="261300"/>
            <a:ext cx="4306500" cy="98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dirty="0" smtClean="0">
                <a:solidFill>
                  <a:srgbClr val="0098FF"/>
                </a:solidFill>
                <a:latin typeface="Arial"/>
                <a:ea typeface="Arial"/>
                <a:cs typeface="Arial"/>
                <a:sym typeface="Arial"/>
              </a:rPr>
              <a:t>METHODOLOGY –</a:t>
            </a:r>
            <a:br>
              <a:rPr lang="en" sz="2800" dirty="0" smtClean="0">
                <a:solidFill>
                  <a:srgbClr val="0098FF"/>
                </a:solidFill>
                <a:latin typeface="Arial"/>
                <a:ea typeface="Arial"/>
                <a:cs typeface="Arial"/>
                <a:sym typeface="Arial"/>
              </a:rPr>
            </a:br>
            <a:r>
              <a:rPr lang="en" sz="2800" dirty="0" smtClean="0">
                <a:solidFill>
                  <a:srgbClr val="0098FF"/>
                </a:solidFill>
                <a:latin typeface="Arial"/>
                <a:ea typeface="Arial"/>
                <a:cs typeface="Arial"/>
                <a:sym typeface="Arial"/>
              </a:rPr>
              <a:t>Flow chart</a:t>
            </a:r>
            <a:endParaRPr sz="3000" dirty="0">
              <a:solidFill>
                <a:srgbClr val="0098FF"/>
              </a:solidFill>
            </a:endParaRPr>
          </a:p>
        </p:txBody>
      </p:sp>
      <p:sp>
        <p:nvSpPr>
          <p:cNvPr id="93" name="Google Shape;93;p5"/>
          <p:cNvSpPr txBox="1">
            <a:spLocks noGrp="1"/>
          </p:cNvSpPr>
          <p:nvPr>
            <p:ph type="body" idx="4294967295"/>
          </p:nvPr>
        </p:nvSpPr>
        <p:spPr>
          <a:xfrm>
            <a:off x="4939650" y="2070200"/>
            <a:ext cx="3893100" cy="24009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SzPts val="1800"/>
              <a:buNone/>
            </a:pPr>
            <a:endParaRPr sz="2000" dirty="0">
              <a:latin typeface="Calibri"/>
              <a:ea typeface="Calibri"/>
              <a:cs typeface="Calibri"/>
              <a:sym typeface="Calibri"/>
            </a:endParaRPr>
          </a:p>
          <a:p>
            <a:pPr marL="0" lvl="0" indent="0" algn="l" rtl="0">
              <a:lnSpc>
                <a:spcPct val="115000"/>
              </a:lnSpc>
              <a:spcBef>
                <a:spcPts val="0"/>
              </a:spcBef>
              <a:spcAft>
                <a:spcPts val="0"/>
              </a:spcAft>
              <a:buSzPts val="1800"/>
              <a:buNone/>
            </a:pPr>
            <a:endParaRPr sz="2000" dirty="0">
              <a:latin typeface="Calibri"/>
              <a:ea typeface="Calibri"/>
              <a:cs typeface="Calibri"/>
              <a:sym typeface="Calibri"/>
            </a:endParaRPr>
          </a:p>
          <a:p>
            <a:pPr marL="457200" lvl="0" indent="0" algn="l" rtl="0">
              <a:lnSpc>
                <a:spcPct val="115000"/>
              </a:lnSpc>
              <a:spcBef>
                <a:spcPts val="0"/>
              </a:spcBef>
              <a:spcAft>
                <a:spcPts val="0"/>
              </a:spcAft>
              <a:buSzPts val="1800"/>
              <a:buNone/>
            </a:pPr>
            <a:endParaRPr sz="2000" dirty="0">
              <a:solidFill>
                <a:srgbClr val="03306C"/>
              </a:solidFill>
              <a:latin typeface="Calibri"/>
              <a:ea typeface="Calibri"/>
              <a:cs typeface="Calibri"/>
              <a:sym typeface="Calibri"/>
            </a:endParaRPr>
          </a:p>
          <a:p>
            <a:pPr marL="0" lvl="0" indent="0" algn="l" rtl="0">
              <a:lnSpc>
                <a:spcPct val="115000"/>
              </a:lnSpc>
              <a:spcBef>
                <a:spcPts val="0"/>
              </a:spcBef>
              <a:spcAft>
                <a:spcPts val="0"/>
              </a:spcAft>
              <a:buSzPts val="1800"/>
              <a:buNone/>
            </a:pPr>
            <a:endParaRPr sz="2000" dirty="0">
              <a:solidFill>
                <a:srgbClr val="03306C"/>
              </a:solidFill>
              <a:latin typeface="Calibri"/>
              <a:ea typeface="Calibri"/>
              <a:cs typeface="Calibri"/>
              <a:sym typeface="Calibri"/>
            </a:endParaRPr>
          </a:p>
          <a:p>
            <a:pPr marL="0" lvl="0" indent="0" algn="l" rtl="0">
              <a:lnSpc>
                <a:spcPct val="115000"/>
              </a:lnSpc>
              <a:spcBef>
                <a:spcPts val="0"/>
              </a:spcBef>
              <a:spcAft>
                <a:spcPts val="1600"/>
              </a:spcAft>
              <a:buSzPts val="1800"/>
              <a:buNone/>
            </a:pPr>
            <a:endParaRPr sz="2000" i="1" dirty="0">
              <a:solidFill>
                <a:srgbClr val="03306C"/>
              </a:solidFill>
            </a:endParaRPr>
          </a:p>
        </p:txBody>
      </p:sp>
      <p:sp>
        <p:nvSpPr>
          <p:cNvPr id="94" name="Google Shape;94;p5"/>
          <p:cNvSpPr txBox="1">
            <a:spLocks noGrp="1"/>
          </p:cNvSpPr>
          <p:nvPr>
            <p:ph type="subTitle" idx="4294967295"/>
          </p:nvPr>
        </p:nvSpPr>
        <p:spPr>
          <a:xfrm>
            <a:off x="351050" y="1475075"/>
            <a:ext cx="3348900" cy="1225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100"/>
              <a:buFont typeface="Roboto"/>
              <a:buNone/>
            </a:pPr>
            <a:endParaRPr sz="2000" b="0" i="1"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100"/>
              <a:buFont typeface="Roboto"/>
              <a:buNone/>
            </a:pPr>
            <a:endParaRPr sz="2000" b="0" i="1" u="none"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2100"/>
              <a:buFont typeface="Roboto"/>
              <a:buNone/>
            </a:pPr>
            <a:endParaRPr sz="2000" b="0" i="1"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100"/>
              <a:buFont typeface="Roboto"/>
              <a:buNone/>
            </a:pPr>
            <a:endParaRPr sz="1800" b="0" i="1" u="none" strike="noStrike" cap="none" dirty="0">
              <a:solidFill>
                <a:schemeClr val="dk1"/>
              </a:solidFill>
              <a:latin typeface="Roboto"/>
              <a:ea typeface="Roboto"/>
              <a:cs typeface="Roboto"/>
              <a:sym typeface="Roboto"/>
            </a:endParaRPr>
          </a:p>
        </p:txBody>
      </p:sp>
      <p:sp>
        <p:nvSpPr>
          <p:cNvPr id="95" name="Google Shape;95;p5"/>
          <p:cNvSpPr txBox="1"/>
          <p:nvPr/>
        </p:nvSpPr>
        <p:spPr>
          <a:xfrm>
            <a:off x="265500" y="3026200"/>
            <a:ext cx="3627000" cy="1678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pic>
        <p:nvPicPr>
          <p:cNvPr id="96" name="Google Shape;96;p5"/>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050" y="1567625"/>
            <a:ext cx="8481700" cy="1812884"/>
          </a:xfrm>
          <a:prstGeom prst="rect">
            <a:avLst/>
          </a:prstGeom>
        </p:spPr>
      </p:pic>
    </p:spTree>
    <p:extLst>
      <p:ext uri="{BB962C8B-B14F-4D97-AF65-F5344CB8AC3E}">
        <p14:creationId xmlns:p14="http://schemas.microsoft.com/office/powerpoint/2010/main" val="21565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0"/>
        <p:cNvGrpSpPr/>
        <p:nvPr/>
      </p:nvGrpSpPr>
      <p:grpSpPr>
        <a:xfrm>
          <a:off x="0" y="0"/>
          <a:ext cx="0" cy="0"/>
          <a:chOff x="0" y="0"/>
          <a:chExt cx="0" cy="0"/>
        </a:xfrm>
      </p:grpSpPr>
      <p:sp>
        <p:nvSpPr>
          <p:cNvPr id="101" name="Google Shape;101;g83372e3e9c_0_0"/>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a:solidFill>
                  <a:schemeClr val="dk1"/>
                </a:solidFill>
                <a:latin typeface="Arial"/>
                <a:ea typeface="Arial"/>
                <a:cs typeface="Arial"/>
                <a:sym typeface="Arial"/>
              </a:rPr>
              <a:t>WORKING PROTOTYPE</a:t>
            </a:r>
            <a:endParaRPr>
              <a:solidFill>
                <a:schemeClr val="dk1"/>
              </a:solidFill>
            </a:endParaRPr>
          </a:p>
        </p:txBody>
      </p:sp>
      <p:sp>
        <p:nvSpPr>
          <p:cNvPr id="102" name="Google Shape;102;g83372e3e9c_0_0"/>
          <p:cNvSpPr txBox="1">
            <a:spLocks noGrp="1"/>
          </p:cNvSpPr>
          <p:nvPr>
            <p:ph type="body" idx="1"/>
          </p:nvPr>
        </p:nvSpPr>
        <p:spPr>
          <a:xfrm>
            <a:off x="-1101436" y="1475509"/>
            <a:ext cx="9938511" cy="3405241"/>
          </a:xfrm>
          <a:prstGeom prst="rect">
            <a:avLst/>
          </a:prstGeom>
          <a:noFill/>
          <a:ln>
            <a:noFill/>
          </a:ln>
        </p:spPr>
        <p:txBody>
          <a:bodyPr spcFirstLastPara="1" wrap="square" lIns="91425" tIns="91425" rIns="91425" bIns="91425" anchor="t" anchorCtr="0">
            <a:noAutofit/>
          </a:bodyPr>
          <a:lstStyle/>
          <a:p>
            <a:pPr marL="1828800" lvl="0" indent="457200" algn="l"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2114550" indent="-285750" algn="l"/>
            <a:r>
              <a:rPr lang="en-US" i="1" dirty="0" err="1" smtClean="0">
                <a:solidFill>
                  <a:schemeClr val="tx1"/>
                </a:solidFill>
                <a:latin typeface="Arial"/>
                <a:ea typeface="Arial"/>
                <a:cs typeface="Arial"/>
                <a:sym typeface="Arial"/>
              </a:rPr>
              <a:t>Github</a:t>
            </a:r>
            <a:r>
              <a:rPr lang="en-US" i="1" dirty="0" smtClean="0">
                <a:solidFill>
                  <a:schemeClr val="tx1"/>
                </a:solidFill>
                <a:latin typeface="Arial"/>
                <a:ea typeface="Arial"/>
                <a:cs typeface="Arial"/>
                <a:sym typeface="Arial"/>
              </a:rPr>
              <a:t> link: </a:t>
            </a:r>
            <a:r>
              <a:rPr lang="en-IN" dirty="0">
                <a:solidFill>
                  <a:schemeClr val="tx1"/>
                </a:solidFill>
                <a:hlinkClick r:id="rId3"/>
              </a:rPr>
              <a:t>https://</a:t>
            </a:r>
            <a:r>
              <a:rPr lang="en-IN" dirty="0" smtClean="0">
                <a:solidFill>
                  <a:schemeClr val="tx1"/>
                </a:solidFill>
                <a:hlinkClick r:id="rId3"/>
              </a:rPr>
              <a:t>github.com/manas99/konnex-aerothon.git</a:t>
            </a:r>
            <a:endParaRPr lang="en-IN" dirty="0" smtClean="0">
              <a:solidFill>
                <a:schemeClr val="tx1"/>
              </a:solidFill>
            </a:endParaRPr>
          </a:p>
          <a:p>
            <a:pPr marL="2114550" indent="-285750" algn="l"/>
            <a:r>
              <a:rPr lang="en-US" dirty="0">
                <a:solidFill>
                  <a:schemeClr val="tx1"/>
                </a:solidFill>
              </a:rPr>
              <a:t>Prototype link: https://drive.google.com/file/d/1lOCnA8XtYeKIgjGfJaLZQ8LA-q5JklTM/view?usp=drivesdk</a:t>
            </a:r>
            <a:endParaRPr lang="en-IN" dirty="0" smtClean="0">
              <a:solidFill>
                <a:schemeClr val="tx1"/>
              </a:solidFill>
            </a:endParaRPr>
          </a:p>
          <a:p>
            <a:pPr marL="1828800" indent="0" algn="l">
              <a:buNone/>
            </a:pPr>
            <a:endParaRPr i="1" dirty="0">
              <a:solidFill>
                <a:srgbClr val="3D85C6"/>
              </a:solidFill>
              <a:latin typeface="Arial"/>
              <a:ea typeface="Arial"/>
              <a:cs typeface="Arial"/>
              <a:sym typeface="Arial"/>
            </a:endParaRPr>
          </a:p>
        </p:txBody>
      </p:sp>
      <p:pic>
        <p:nvPicPr>
          <p:cNvPr id="103" name="Google Shape;103;g83372e3e9c_0_0"/>
          <p:cNvPicPr preferRelativeResize="0"/>
          <p:nvPr/>
        </p:nvPicPr>
        <p:blipFill rotWithShape="1">
          <a:blip r:embed="rId4">
            <a:alphaModFix/>
          </a:blip>
          <a:srcRect/>
          <a:stretch/>
        </p:blipFill>
        <p:spPr>
          <a:xfrm>
            <a:off x="8489825" y="178900"/>
            <a:ext cx="471675" cy="471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226900" y="253575"/>
            <a:ext cx="8368200" cy="107646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US" dirty="0" smtClean="0">
                <a:solidFill>
                  <a:schemeClr val="dk1"/>
                </a:solidFill>
              </a:rPr>
              <a:t> </a:t>
            </a:r>
            <a:endParaRPr dirty="0">
              <a:solidFill>
                <a:schemeClr val="dk1"/>
              </a:solidFill>
            </a:endParaRPr>
          </a:p>
        </p:txBody>
      </p:sp>
      <p:sp>
        <p:nvSpPr>
          <p:cNvPr id="109" name="Google Shape;109;g83372e3e9c_2_0"/>
          <p:cNvSpPr txBox="1">
            <a:spLocks noGrp="1"/>
          </p:cNvSpPr>
          <p:nvPr>
            <p:ph type="body" idx="1"/>
          </p:nvPr>
        </p:nvSpPr>
        <p:spPr>
          <a:xfrm>
            <a:off x="468875" y="547255"/>
            <a:ext cx="8368200" cy="4333495"/>
          </a:xfrm>
          <a:prstGeom prst="rect">
            <a:avLst/>
          </a:prstGeom>
          <a:noFill/>
          <a:ln>
            <a:noFill/>
          </a:ln>
        </p:spPr>
        <p:txBody>
          <a:bodyPr spcFirstLastPara="1" wrap="square" lIns="91425" tIns="91425" rIns="91425" bIns="91425" anchor="t" anchorCtr="0">
            <a:noAutofit/>
          </a:bodyPr>
          <a:lstStyle/>
          <a:p>
            <a:pPr marL="914400" lvl="0" indent="0" algn="l" rtl="0">
              <a:lnSpc>
                <a:spcPct val="115000"/>
              </a:lnSpc>
              <a:spcBef>
                <a:spcPts val="0"/>
              </a:spcBef>
              <a:spcAft>
                <a:spcPts val="0"/>
              </a:spcAft>
              <a:buSzPts val="1800"/>
              <a:buNone/>
            </a:pPr>
            <a:r>
              <a:rPr lang="en-US" sz="2000" i="1" dirty="0" smtClean="0">
                <a:solidFill>
                  <a:srgbClr val="3D85C6"/>
                </a:solidFill>
                <a:latin typeface="Arial"/>
                <a:ea typeface="Arial"/>
                <a:cs typeface="Arial"/>
                <a:sym typeface="Arial"/>
              </a:rPr>
              <a:t>Screenshots of </a:t>
            </a:r>
            <a:r>
              <a:rPr lang="en-US" sz="2000" i="1" dirty="0" err="1" smtClean="0">
                <a:solidFill>
                  <a:srgbClr val="3D85C6"/>
                </a:solidFill>
                <a:latin typeface="Arial"/>
                <a:ea typeface="Arial"/>
                <a:cs typeface="Arial"/>
                <a:sym typeface="Arial"/>
              </a:rPr>
              <a:t>konnex</a:t>
            </a:r>
            <a:r>
              <a:rPr lang="en-US" sz="2000" i="1" dirty="0" smtClean="0">
                <a:solidFill>
                  <a:srgbClr val="3D85C6"/>
                </a:solidFill>
                <a:latin typeface="Arial"/>
                <a:ea typeface="Arial"/>
                <a:cs typeface="Arial"/>
                <a:sym typeface="Arial"/>
              </a:rPr>
              <a:t>:</a:t>
            </a:r>
            <a:endParaRPr lang="en-US" sz="2000" i="1" dirty="0">
              <a:solidFill>
                <a:srgbClr val="3D85C6"/>
              </a:solidFill>
              <a:latin typeface="Arial"/>
              <a:ea typeface="Arial"/>
              <a:cs typeface="Arial"/>
              <a:sym typeface="Arial"/>
            </a:endParaRPr>
          </a:p>
          <a:p>
            <a:pPr marL="914400" lvl="0" indent="0" algn="l" rtl="0">
              <a:lnSpc>
                <a:spcPct val="115000"/>
              </a:lnSpc>
              <a:spcBef>
                <a:spcPts val="0"/>
              </a:spcBef>
              <a:spcAft>
                <a:spcPts val="0"/>
              </a:spcAft>
              <a:buSzPts val="1800"/>
              <a:buNone/>
            </a:pPr>
            <a:endParaRPr lang="en-US" sz="2000" i="1" dirty="0" smtClean="0">
              <a:solidFill>
                <a:srgbClr val="3D85C6"/>
              </a:solidFill>
              <a:latin typeface="Arial"/>
              <a:ea typeface="Arial"/>
              <a:cs typeface="Arial"/>
              <a:sym typeface="Arial"/>
            </a:endParaRPr>
          </a:p>
          <a:p>
            <a:pPr marL="914400" lvl="0" indent="0" algn="l" rtl="0">
              <a:lnSpc>
                <a:spcPct val="115000"/>
              </a:lnSpc>
              <a:spcBef>
                <a:spcPts val="0"/>
              </a:spcBef>
              <a:spcAft>
                <a:spcPts val="0"/>
              </a:spcAft>
              <a:buSzPts val="1800"/>
              <a:buNone/>
            </a:pPr>
            <a:endParaRPr sz="2000" i="1" dirty="0">
              <a:solidFill>
                <a:srgbClr val="3D85C6"/>
              </a:solidFill>
              <a:latin typeface="Arial"/>
              <a:ea typeface="Arial"/>
              <a:cs typeface="Arial"/>
              <a:sym typeface="Aria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182" y="1177636"/>
            <a:ext cx="8803636" cy="3221182"/>
          </a:xfrm>
          <a:prstGeom prst="rect">
            <a:avLst/>
          </a:prstGeom>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TotalTime>
  <Words>304</Words>
  <Application>Microsoft Office PowerPoint</Application>
  <PresentationFormat>On-screen Show (16:9)</PresentationFormat>
  <Paragraphs>53</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Wingdings</vt:lpstr>
      <vt:lpstr>Verdana</vt:lpstr>
      <vt:lpstr>Roboto</vt:lpstr>
      <vt:lpstr>Roboto Slab</vt:lpstr>
      <vt:lpstr>Arial</vt:lpstr>
      <vt:lpstr>Marina</vt:lpstr>
      <vt:lpstr>PowerPoint Presentation</vt:lpstr>
      <vt:lpstr>TEAM NAME and MEMBER DETAILS</vt:lpstr>
      <vt:lpstr>PROBLEM STATEMENT</vt:lpstr>
      <vt:lpstr>SOLUTION</vt:lpstr>
      <vt:lpstr> Solution decision points:</vt:lpstr>
      <vt:lpstr>METHODOLOGY – Architecture Diagram</vt:lpstr>
      <vt:lpstr>METHODOLOGY – Flow chart</vt:lpstr>
      <vt:lpstr>WORKING PROTOTYPE</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Amrita Nayak</dc:creator>
  <cp:lastModifiedBy>Amrita Nayak</cp:lastModifiedBy>
  <cp:revision>24</cp:revision>
  <dcterms:modified xsi:type="dcterms:W3CDTF">2021-05-22T08:50:41Z</dcterms:modified>
</cp:coreProperties>
</file>