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sz="2000" b="1" i="0">
                <a:solidFill>
                  <a:srgbClr val="C55A11"/>
                </a:solidFill>
                <a:latin typeface="Calibri"/>
                <a:cs typeface="Calibri"/>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sz="1800" b="0" i="0">
                <a:solidFill>
                  <a:schemeClr val="tx1"/>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3/26/2025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000" b="1" i="0">
                <a:solidFill>
                  <a:srgbClr val="C55A11"/>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sz="1800" b="0" i="0">
                <a:solidFill>
                  <a:schemeClr val="tx1"/>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3/26/2025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000" b="1" i="0">
                <a:solidFill>
                  <a:srgbClr val="C55A11"/>
                </a:solidFill>
                <a:latin typeface="Calibri"/>
                <a:cs typeface="Calibri"/>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3/26/2025</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000" b="1" i="0">
                <a:solidFill>
                  <a:srgbClr val="C55A11"/>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3/26/2025</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3/26/2025</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684987" y="551815"/>
            <a:ext cx="5570220" cy="763219"/>
          </a:xfrm>
          <a:prstGeom prst="rect">
            <a:avLst/>
          </a:prstGeom>
        </p:spPr>
        <p:txBody>
          <a:bodyPr wrap="square" lIns="0" tIns="0" rIns="0" bIns="0">
            <a:spAutoFit/>
          </a:bodyPr>
          <a:lstStyle>
            <a:lvl1pPr>
              <a:defRPr sz="2000" b="1" i="0">
                <a:solidFill>
                  <a:srgbClr val="C55A11"/>
                </a:solidFill>
                <a:latin typeface="Calibri"/>
                <a:cs typeface="Calibri"/>
              </a:defRPr>
            </a:lvl1pPr>
          </a:lstStyle>
          <a:p>
            <a:endParaRPr/>
          </a:p>
        </p:txBody>
      </p:sp>
      <p:sp>
        <p:nvSpPr>
          <p:cNvPr id="3" name="Holder 3"/>
          <p:cNvSpPr>
            <a:spLocks noGrp="1"/>
          </p:cNvSpPr>
          <p:nvPr>
            <p:ph type="body" idx="1"/>
          </p:nvPr>
        </p:nvSpPr>
        <p:spPr>
          <a:xfrm>
            <a:off x="1199489" y="1164716"/>
            <a:ext cx="9723755" cy="4416425"/>
          </a:xfrm>
          <a:prstGeom prst="rect">
            <a:avLst/>
          </a:prstGeom>
        </p:spPr>
        <p:txBody>
          <a:bodyPr wrap="square" lIns="0" tIns="0" rIns="0" bIns="0">
            <a:spAutoFit/>
          </a:bodyPr>
          <a:lstStyle>
            <a:lvl1pPr>
              <a:defRPr sz="1800" b="0" i="0">
                <a:solidFill>
                  <a:schemeClr val="tx1"/>
                </a:solidFill>
                <a:latin typeface="Calibri"/>
                <a:cs typeface="Calibri"/>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3/26/2025</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78355" y="1414348"/>
            <a:ext cx="7466965" cy="4075475"/>
          </a:xfrm>
          <a:prstGeom prst="rect">
            <a:avLst/>
          </a:prstGeom>
        </p:spPr>
        <p:txBody>
          <a:bodyPr vert="horz" wrap="square" lIns="0" tIns="12700" rIns="0" bIns="0" rtlCol="0">
            <a:spAutoFit/>
          </a:bodyPr>
          <a:lstStyle/>
          <a:p>
            <a:pPr marL="12700" marR="5080">
              <a:lnSpc>
                <a:spcPct val="100000"/>
              </a:lnSpc>
              <a:spcBef>
                <a:spcPts val="100"/>
              </a:spcBef>
            </a:pPr>
            <a:r>
              <a:rPr lang="en-IN" sz="6600" b="0" dirty="0"/>
              <a:t>CRIME-REVIEW-IN THE MONTH OF JULY 2024</a:t>
            </a:r>
            <a:br>
              <a:rPr lang="en-IN" sz="6600" b="0" dirty="0"/>
            </a:br>
            <a:endParaRPr sz="6600" dirty="0">
              <a:latin typeface="Calibri"/>
              <a:cs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255270">
              <a:lnSpc>
                <a:spcPct val="100000"/>
              </a:lnSpc>
              <a:spcBef>
                <a:spcPts val="100"/>
              </a:spcBef>
            </a:pPr>
            <a:r>
              <a:rPr sz="3600" spc="-10" dirty="0"/>
              <a:t>Introduction</a:t>
            </a:r>
            <a:r>
              <a:rPr sz="3600" spc="-135" dirty="0"/>
              <a:t> </a:t>
            </a:r>
            <a:r>
              <a:rPr sz="3600" spc="-50" dirty="0"/>
              <a:t>:</a:t>
            </a:r>
            <a:endParaRPr sz="3600"/>
          </a:p>
        </p:txBody>
      </p:sp>
      <p:sp>
        <p:nvSpPr>
          <p:cNvPr id="3" name="object 3"/>
          <p:cNvSpPr txBox="1"/>
          <p:nvPr/>
        </p:nvSpPr>
        <p:spPr>
          <a:xfrm>
            <a:off x="1893823" y="1585041"/>
            <a:ext cx="8564245" cy="3537507"/>
          </a:xfrm>
          <a:prstGeom prst="rect">
            <a:avLst/>
          </a:prstGeom>
        </p:spPr>
        <p:txBody>
          <a:bodyPr vert="horz" wrap="square" lIns="0" tIns="150495" rIns="0" bIns="0" rtlCol="0">
            <a:spAutoFit/>
          </a:bodyPr>
          <a:lstStyle/>
          <a:p>
            <a:pPr algn="l">
              <a:buNone/>
            </a:pPr>
            <a:endParaRPr lang="en-US" sz="2000" b="1" i="0" dirty="0">
              <a:solidFill>
                <a:srgbClr val="000000"/>
              </a:solidFill>
              <a:effectLst/>
              <a:latin typeface="Times New Roman" panose="02020603050405020304" pitchFamily="18" charset="0"/>
              <a:cs typeface="Times New Roman" panose="02020603050405020304" pitchFamily="18" charset="0"/>
            </a:endParaRPr>
          </a:p>
          <a:p>
            <a:pPr algn="l"/>
            <a:r>
              <a:rPr lang="en-US" sz="2000" b="0" i="0" dirty="0">
                <a:solidFill>
                  <a:srgbClr val="000000"/>
                </a:solidFill>
                <a:effectLst/>
                <a:latin typeface="Times New Roman" panose="02020603050405020304" pitchFamily="18" charset="0"/>
                <a:cs typeface="Times New Roman" panose="02020603050405020304" pitchFamily="18" charset="0"/>
              </a:rPr>
              <a:t>The Crime Review for the Month of July 2024 dataset provides a statistical analysis of crime incidents, categorized under various major and minor heads. It tracks the number of reported cases across different crime types, including murder, property disputes, and personal vendettas, along with their comparative statistics from the previous month and the corresponding period in the previous year. The dataset contains 689 entries with 14 columns, recording crime trends and patterns over time. While the primary focus is on tracking crime rates, some columns contain missing or irrelevant data. This dataset serves as a valuable resource for understanding crime trends, aiding law enforcement agencies and policymakers in making informed decisions for crime prevention and public safety.</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12698" y="996137"/>
            <a:ext cx="3954145" cy="566822"/>
          </a:xfrm>
          <a:prstGeom prst="rect">
            <a:avLst/>
          </a:prstGeom>
        </p:spPr>
        <p:txBody>
          <a:bodyPr vert="horz" wrap="square" lIns="0" tIns="12700" rIns="0" bIns="0" rtlCol="0">
            <a:spAutoFit/>
          </a:bodyPr>
          <a:lstStyle/>
          <a:p>
            <a:pPr marL="12700">
              <a:lnSpc>
                <a:spcPct val="100000"/>
              </a:lnSpc>
              <a:spcBef>
                <a:spcPts val="100"/>
              </a:spcBef>
            </a:pPr>
            <a:r>
              <a:rPr lang="en-US" sz="1800" b="1" dirty="0">
                <a:solidFill>
                  <a:srgbClr val="C55A11"/>
                </a:solidFill>
                <a:latin typeface="Calibri"/>
                <a:cs typeface="Calibri"/>
              </a:rPr>
              <a:t>Crime Distribution by Major Category (July 2024)</a:t>
            </a:r>
            <a:endParaRPr sz="1800" dirty="0">
              <a:latin typeface="Calibri"/>
              <a:cs typeface="Calibri"/>
            </a:endParaRPr>
          </a:p>
        </p:txBody>
      </p:sp>
      <p:pic>
        <p:nvPicPr>
          <p:cNvPr id="5" name="Picture 4">
            <a:extLst>
              <a:ext uri="{FF2B5EF4-FFF2-40B4-BE49-F238E27FC236}">
                <a16:creationId xmlns:a16="http://schemas.microsoft.com/office/drawing/2014/main" id="{14224E51-28A5-0300-5B1E-4C704BC96584}"/>
              </a:ext>
            </a:extLst>
          </p:cNvPr>
          <p:cNvPicPr>
            <a:picLocks noChangeAspect="1"/>
          </p:cNvPicPr>
          <p:nvPr/>
        </p:nvPicPr>
        <p:blipFill>
          <a:blip r:embed="rId2"/>
          <a:stretch>
            <a:fillRect/>
          </a:stretch>
        </p:blipFill>
        <p:spPr>
          <a:xfrm>
            <a:off x="2209800" y="1828800"/>
            <a:ext cx="8277901" cy="4521133"/>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4987" y="551815"/>
            <a:ext cx="5570220" cy="446481"/>
          </a:xfrm>
          <a:prstGeom prst="rect">
            <a:avLst/>
          </a:prstGeom>
        </p:spPr>
        <p:txBody>
          <a:bodyPr vert="horz" wrap="square" lIns="0" tIns="137363" rIns="0" bIns="0" rtlCol="0">
            <a:spAutoFit/>
          </a:bodyPr>
          <a:lstStyle/>
          <a:p>
            <a:pPr marL="12700">
              <a:lnSpc>
                <a:spcPct val="100000"/>
              </a:lnSpc>
              <a:spcBef>
                <a:spcPts val="95"/>
              </a:spcBef>
            </a:pPr>
            <a:r>
              <a:rPr lang="en-US" spc="-30" dirty="0"/>
              <a:t>Comparison of Top 2 Crimes (July 2024)</a:t>
            </a:r>
            <a:r>
              <a:rPr spc="-50" dirty="0"/>
              <a:t>:</a:t>
            </a:r>
          </a:p>
        </p:txBody>
      </p:sp>
      <p:pic>
        <p:nvPicPr>
          <p:cNvPr id="5" name="Picture 4">
            <a:extLst>
              <a:ext uri="{FF2B5EF4-FFF2-40B4-BE49-F238E27FC236}">
                <a16:creationId xmlns:a16="http://schemas.microsoft.com/office/drawing/2014/main" id="{83604464-161A-B198-F5C7-8CE7A90C4F86}"/>
              </a:ext>
            </a:extLst>
          </p:cNvPr>
          <p:cNvPicPr>
            <a:picLocks noChangeAspect="1"/>
          </p:cNvPicPr>
          <p:nvPr/>
        </p:nvPicPr>
        <p:blipFill>
          <a:blip r:embed="rId2"/>
          <a:srcRect t="3090"/>
          <a:stretch/>
        </p:blipFill>
        <p:spPr>
          <a:xfrm>
            <a:off x="2743200" y="1219200"/>
            <a:ext cx="6430379" cy="5488873"/>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445719" rIns="0" bIns="0" rtlCol="0">
            <a:spAutoFit/>
          </a:bodyPr>
          <a:lstStyle/>
          <a:p>
            <a:pPr marL="107950">
              <a:lnSpc>
                <a:spcPct val="100000"/>
              </a:lnSpc>
              <a:spcBef>
                <a:spcPts val="95"/>
              </a:spcBef>
            </a:pPr>
            <a:r>
              <a:rPr lang="en-US" dirty="0"/>
              <a:t>Top 5 Crime Categories in July 2024</a:t>
            </a:r>
            <a:endParaRPr spc="-50" dirty="0"/>
          </a:p>
        </p:txBody>
      </p:sp>
      <p:pic>
        <p:nvPicPr>
          <p:cNvPr id="5" name="Picture 4">
            <a:extLst>
              <a:ext uri="{FF2B5EF4-FFF2-40B4-BE49-F238E27FC236}">
                <a16:creationId xmlns:a16="http://schemas.microsoft.com/office/drawing/2014/main" id="{1B74E133-0350-3E1E-6B62-B0AC35DE431A}"/>
              </a:ext>
            </a:extLst>
          </p:cNvPr>
          <p:cNvPicPr>
            <a:picLocks noChangeAspect="1"/>
          </p:cNvPicPr>
          <p:nvPr/>
        </p:nvPicPr>
        <p:blipFill>
          <a:blip r:embed="rId2"/>
          <a:stretch>
            <a:fillRect/>
          </a:stretch>
        </p:blipFill>
        <p:spPr>
          <a:xfrm>
            <a:off x="1295400" y="2286000"/>
            <a:ext cx="9269119" cy="319132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354963" y="954151"/>
            <a:ext cx="3496945" cy="566822"/>
          </a:xfrm>
          <a:prstGeom prst="rect">
            <a:avLst/>
          </a:prstGeom>
        </p:spPr>
        <p:txBody>
          <a:bodyPr vert="horz" wrap="square" lIns="0" tIns="12700" rIns="0" bIns="0" rtlCol="0">
            <a:spAutoFit/>
          </a:bodyPr>
          <a:lstStyle/>
          <a:p>
            <a:pPr marL="12700">
              <a:lnSpc>
                <a:spcPct val="100000"/>
              </a:lnSpc>
              <a:spcBef>
                <a:spcPts val="100"/>
              </a:spcBef>
            </a:pPr>
            <a:r>
              <a:rPr lang="en-US" sz="1800" b="1" dirty="0">
                <a:solidFill>
                  <a:srgbClr val="C55A11"/>
                </a:solidFill>
                <a:latin typeface="Calibri"/>
                <a:cs typeface="Calibri"/>
              </a:rPr>
              <a:t>Motor Vehicle Accidents Comparison (July 2023 vs 2024)</a:t>
            </a:r>
            <a:r>
              <a:rPr sz="1800" b="1" spc="-50" dirty="0">
                <a:solidFill>
                  <a:srgbClr val="C55A11"/>
                </a:solidFill>
                <a:latin typeface="Calibri"/>
                <a:cs typeface="Calibri"/>
              </a:rPr>
              <a:t>:</a:t>
            </a:r>
            <a:endParaRPr sz="1800" dirty="0">
              <a:latin typeface="Calibri"/>
              <a:cs typeface="Calibri"/>
            </a:endParaRPr>
          </a:p>
        </p:txBody>
      </p:sp>
      <p:pic>
        <p:nvPicPr>
          <p:cNvPr id="5" name="Picture 4">
            <a:extLst>
              <a:ext uri="{FF2B5EF4-FFF2-40B4-BE49-F238E27FC236}">
                <a16:creationId xmlns:a16="http://schemas.microsoft.com/office/drawing/2014/main" id="{421FF4BC-11F8-432B-F1DF-368981EF946C}"/>
              </a:ext>
            </a:extLst>
          </p:cNvPr>
          <p:cNvPicPr>
            <a:picLocks noChangeAspect="1"/>
          </p:cNvPicPr>
          <p:nvPr/>
        </p:nvPicPr>
        <p:blipFill>
          <a:blip r:embed="rId2"/>
          <a:stretch>
            <a:fillRect/>
          </a:stretch>
        </p:blipFill>
        <p:spPr>
          <a:xfrm>
            <a:off x="2528389" y="1828800"/>
            <a:ext cx="7135221" cy="455358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49046" y="384759"/>
            <a:ext cx="3222625" cy="300355"/>
          </a:xfrm>
          <a:prstGeom prst="rect">
            <a:avLst/>
          </a:prstGeom>
        </p:spPr>
        <p:txBody>
          <a:bodyPr vert="horz" wrap="square" lIns="0" tIns="12700" rIns="0" bIns="0" rtlCol="0">
            <a:spAutoFit/>
          </a:bodyPr>
          <a:lstStyle/>
          <a:p>
            <a:pPr marL="12700">
              <a:lnSpc>
                <a:spcPct val="100000"/>
              </a:lnSpc>
              <a:spcBef>
                <a:spcPts val="100"/>
              </a:spcBef>
            </a:pPr>
            <a:r>
              <a:rPr sz="1800" spc="-10" dirty="0"/>
              <a:t>Observations</a:t>
            </a:r>
            <a:r>
              <a:rPr sz="1800" spc="-60" dirty="0"/>
              <a:t> </a:t>
            </a:r>
            <a:r>
              <a:rPr sz="1800" dirty="0"/>
              <a:t>from</a:t>
            </a:r>
            <a:r>
              <a:rPr sz="1800" spc="-60" dirty="0"/>
              <a:t> </a:t>
            </a:r>
            <a:r>
              <a:rPr sz="1800" dirty="0"/>
              <a:t>Data</a:t>
            </a:r>
            <a:r>
              <a:rPr sz="1800" spc="15" dirty="0"/>
              <a:t> </a:t>
            </a:r>
            <a:r>
              <a:rPr sz="1800" dirty="0"/>
              <a:t>Analysis</a:t>
            </a:r>
            <a:r>
              <a:rPr sz="1800" spc="-55" dirty="0"/>
              <a:t> </a:t>
            </a:r>
            <a:r>
              <a:rPr sz="1800" spc="-50" dirty="0"/>
              <a:t>:</a:t>
            </a:r>
            <a:endParaRPr sz="1800"/>
          </a:p>
        </p:txBody>
      </p:sp>
      <p:sp>
        <p:nvSpPr>
          <p:cNvPr id="3" name="object 3"/>
          <p:cNvSpPr txBox="1">
            <a:spLocks noGrp="1"/>
          </p:cNvSpPr>
          <p:nvPr>
            <p:ph type="body" idx="1"/>
          </p:nvPr>
        </p:nvSpPr>
        <p:spPr>
          <a:xfrm>
            <a:off x="1199489" y="1164716"/>
            <a:ext cx="9723755" cy="3336811"/>
          </a:xfrm>
          <a:prstGeom prst="rect">
            <a:avLst/>
          </a:prstGeom>
        </p:spPr>
        <p:txBody>
          <a:bodyPr vert="horz" wrap="square" lIns="0" tIns="12700" rIns="0" bIns="0" rtlCol="0">
            <a:spAutoFit/>
          </a:bodyPr>
          <a:lstStyle/>
          <a:p>
            <a:pPr>
              <a:buNone/>
            </a:pPr>
            <a:r>
              <a:rPr lang="en-US" dirty="0"/>
              <a:t>The crime data analysis for July 2024 provides insights into crime trends and variations. The dataset includes 689 records with 14 columns covering different crime types and their occurrence across months. The data is mostly complete, with minimal missing values and no duplicates.</a:t>
            </a:r>
          </a:p>
          <a:p>
            <a:pPr>
              <a:buNone/>
            </a:pPr>
            <a:r>
              <a:rPr lang="en-US" dirty="0"/>
              <a:t>Among the top crime categories, </a:t>
            </a:r>
            <a:r>
              <a:rPr lang="en-US" b="1" dirty="0"/>
              <a:t>murder (Sec. 302/303 IPC)</a:t>
            </a:r>
            <a:r>
              <a:rPr lang="en-US" dirty="0"/>
              <a:t> had one of the highest occurrences. Property-related crimes and personal vendetta cases were also significant. Cyber crimes were reported but at a lower rate than traditional crimes like theft and vehicle-related offenses.</a:t>
            </a:r>
          </a:p>
          <a:p>
            <a:r>
              <a:rPr lang="en-US" dirty="0"/>
              <a:t>Visual analysis showed that </a:t>
            </a:r>
            <a:r>
              <a:rPr lang="en-US" b="1" dirty="0"/>
              <a:t>violent crimes were the most common</a:t>
            </a:r>
            <a:r>
              <a:rPr lang="en-US" dirty="0"/>
              <a:t>, with murder and property crimes having high variations in occurrences. </a:t>
            </a:r>
            <a:r>
              <a:rPr lang="en-US" b="1" dirty="0"/>
              <a:t>Cyber crimes had fewer fluctuations</a:t>
            </a:r>
            <a:r>
              <a:rPr lang="en-US" dirty="0"/>
              <a:t>, and the overall crime data had a right-skewed distribution, meaning a few crime types were very frequent while others were rare. Bar charts confirmed that </a:t>
            </a:r>
            <a:r>
              <a:rPr lang="en-US" b="1" dirty="0"/>
              <a:t>murder, theft, and vehicle-related offenses were the most reported crimes</a:t>
            </a:r>
            <a:r>
              <a:rPr lang="en-US" dirty="0"/>
              <a:t>, while cyber and white-collar crimes had lower counts.</a:t>
            </a:r>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TotalTime>
  <Words>353</Words>
  <Application>Microsoft Office PowerPoint</Application>
  <PresentationFormat>Widescreen</PresentationFormat>
  <Paragraphs>12</Paragraphs>
  <Slides>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Calibri</vt:lpstr>
      <vt:lpstr>Times New Roman</vt:lpstr>
      <vt:lpstr>Office Theme</vt:lpstr>
      <vt:lpstr>CRIME-REVIEW-IN THE MONTH OF JULY 2024 </vt:lpstr>
      <vt:lpstr>Introduction :</vt:lpstr>
      <vt:lpstr>PowerPoint Presentation</vt:lpstr>
      <vt:lpstr>Comparison of Top 2 Crimes (July 2024):</vt:lpstr>
      <vt:lpstr>Top 5 Crime Categories in July 2024</vt:lpstr>
      <vt:lpstr>PowerPoint Presentation</vt:lpstr>
      <vt:lpstr>Observations from Data Analysis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manoj</dc:creator>
  <cp:lastModifiedBy>manasa dega</cp:lastModifiedBy>
  <cp:revision>1</cp:revision>
  <dcterms:created xsi:type="dcterms:W3CDTF">2025-03-26T04:43:02Z</dcterms:created>
  <dcterms:modified xsi:type="dcterms:W3CDTF">2025-03-26T04:53:03Z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2025-03-25T00:00:00Z</vt:filetime>
  </property>
  <property fmtid="{D5CDD505-2E9C-101B-9397-08002B2CF9AE}" pid="3" name="Creator">
    <vt:lpwstr>Microsoft® PowerPoint® 2016</vt:lpwstr>
  </property>
  <property fmtid="{D5CDD505-2E9C-101B-9397-08002B2CF9AE}" pid="4" name="LastSaved">
    <vt:filetime>2025-03-26T00:00:00Z</vt:filetime>
  </property>
  <property fmtid="{D5CDD505-2E9C-101B-9397-08002B2CF9AE}" pid="5" name="Producer">
    <vt:lpwstr>www.ilovepdf.com</vt:lpwstr>
  </property>
</Properties>
</file>