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989078-42A1-4749-BA12-0FF6188B0AD8}">
  <a:tblStyle styleId="{B9989078-42A1-4749-BA12-0FF6188B0A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b21f547b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b21f547b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663cb56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663cb56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21f547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b21f547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87b9f4d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87b9f4d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87b9f4d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87b9f4d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87b9f4d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87b9f4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87b9f4d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87b9f4d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manasa2629.wixsite.com/my-site-9" TargetMode="External"/><Relationship Id="rId4" Type="http://schemas.openxmlformats.org/officeDocument/2006/relationships/hyperlink" Target="https://gmanasa2629.wixsite.com/my-site-9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0" y="642925"/>
            <a:ext cx="7113300" cy="32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533"/>
              <a:t>Comprehensive Audit and Analysis for Effective Digital </a:t>
            </a:r>
            <a:endParaRPr b="1" sz="4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3"/>
              <a:t>Presence.</a:t>
            </a:r>
            <a:endParaRPr b="1" sz="4533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3782700" y="3570339"/>
            <a:ext cx="53613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– Guttameedi Manasa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19150" y="2520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Company – ZOHO.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19150" y="1049125"/>
            <a:ext cx="75057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 ZOHO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is a leading provider of cloud-based business software solutions.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While its website effectively serves as a digital gateway to its offerings.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50">
                <a:highlight>
                  <a:srgbClr val="073763"/>
                </a:highlight>
                <a:latin typeface="Arial"/>
                <a:ea typeface="Arial"/>
                <a:cs typeface="Arial"/>
                <a:sym typeface="Arial"/>
              </a:rPr>
              <a:t>ZOHO </a:t>
            </a:r>
            <a:r>
              <a:rPr lang="en" sz="1750">
                <a:highlight>
                  <a:srgbClr val="073763"/>
                </a:highlight>
                <a:latin typeface="Arial"/>
                <a:ea typeface="Arial"/>
                <a:cs typeface="Arial"/>
                <a:sym typeface="Arial"/>
              </a:rPr>
              <a:t>take pride in creating products and solutions that help solve business problems, anticipate needs, and discover opportunities to help them grow.</a:t>
            </a:r>
            <a:endParaRPr sz="1750">
              <a:highlight>
                <a:srgbClr val="07376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7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45600"/>
            <a:ext cx="7505701" cy="375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68725" y="4825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Website Audit report.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04800" y="1703750"/>
            <a:ext cx="26190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8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Design:</a:t>
            </a:r>
            <a:endParaRPr b="1" sz="8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8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653" lvl="0" marL="45720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➔"/>
            </a:pPr>
            <a:r>
              <a:rPr lang="en" sz="69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Content-Focused Approach.</a:t>
            </a:r>
            <a:endParaRPr sz="699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653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017"/>
              <a:buFont typeface="Roboto"/>
              <a:buChar char="➔"/>
            </a:pPr>
            <a:r>
              <a:rPr lang="en" sz="692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 Hierarchy.</a:t>
            </a:r>
            <a:endParaRPr sz="1219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99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074875" y="1703750"/>
            <a:ext cx="3126600" cy="2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182">
                <a:latin typeface="Roboto"/>
                <a:ea typeface="Roboto"/>
                <a:cs typeface="Roboto"/>
                <a:sym typeface="Roboto"/>
              </a:rPr>
              <a:t>User Experience (UX):</a:t>
            </a:r>
            <a:endParaRPr b="1" sz="1404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18">
              <a:latin typeface="Roboto"/>
              <a:ea typeface="Roboto"/>
              <a:cs typeface="Roboto"/>
              <a:sym typeface="Roboto"/>
            </a:endParaRPr>
          </a:p>
          <a:p>
            <a:pPr indent="-3377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18"/>
              <a:buFont typeface="Roboto"/>
              <a:buChar char="➔"/>
            </a:pPr>
            <a:r>
              <a:rPr lang="en" sz="1718">
                <a:latin typeface="Roboto"/>
                <a:ea typeface="Roboto"/>
                <a:cs typeface="Roboto"/>
                <a:sym typeface="Roboto"/>
              </a:rPr>
              <a:t>Intuitive Navigation.</a:t>
            </a:r>
            <a:endParaRPr sz="1718">
              <a:latin typeface="Roboto"/>
              <a:ea typeface="Roboto"/>
              <a:cs typeface="Roboto"/>
              <a:sym typeface="Roboto"/>
            </a:endParaRPr>
          </a:p>
          <a:p>
            <a:pPr indent="-3420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7"/>
              <a:buFont typeface="Roboto"/>
              <a:buChar char="➔"/>
            </a:pPr>
            <a:r>
              <a:rPr lang="en" sz="1786">
                <a:latin typeface="Roboto"/>
                <a:ea typeface="Roboto"/>
                <a:cs typeface="Roboto"/>
                <a:sym typeface="Roboto"/>
              </a:rPr>
              <a:t>Mobile Responsiveness.</a:t>
            </a:r>
            <a:endParaRPr sz="1786">
              <a:latin typeface="Roboto"/>
              <a:ea typeface="Roboto"/>
              <a:cs typeface="Roboto"/>
              <a:sym typeface="Roboto"/>
            </a:endParaRPr>
          </a:p>
          <a:p>
            <a:pPr indent="-3420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7"/>
              <a:buFont typeface="Roboto"/>
              <a:buChar char="➔"/>
            </a:pPr>
            <a:r>
              <a:rPr lang="en" sz="1786">
                <a:latin typeface="Roboto"/>
                <a:ea typeface="Roboto"/>
                <a:cs typeface="Roboto"/>
                <a:sym typeface="Roboto"/>
              </a:rPr>
              <a:t>Performance Metrics.</a:t>
            </a:r>
            <a:endParaRPr sz="178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352550" y="1757250"/>
            <a:ext cx="25224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138">
                <a:latin typeface="Roboto"/>
                <a:ea typeface="Roboto"/>
                <a:cs typeface="Roboto"/>
                <a:sym typeface="Roboto"/>
              </a:rPr>
              <a:t>SEO Metrics:</a:t>
            </a:r>
            <a:endParaRPr b="1" sz="2138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85">
              <a:latin typeface="Roboto"/>
              <a:ea typeface="Roboto"/>
              <a:cs typeface="Roboto"/>
              <a:sym typeface="Roboto"/>
            </a:endParaRPr>
          </a:p>
          <a:p>
            <a:pPr indent="-34197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85"/>
              <a:buFont typeface="Roboto"/>
              <a:buChar char="➔"/>
            </a:pPr>
            <a:r>
              <a:rPr lang="en" sz="1785">
                <a:latin typeface="Roboto"/>
                <a:ea typeface="Roboto"/>
                <a:cs typeface="Roboto"/>
                <a:sym typeface="Roboto"/>
              </a:rPr>
              <a:t>Organic Traffic.</a:t>
            </a:r>
            <a:endParaRPr sz="1785">
              <a:latin typeface="Roboto"/>
              <a:ea typeface="Roboto"/>
              <a:cs typeface="Roboto"/>
              <a:sym typeface="Roboto"/>
            </a:endParaRPr>
          </a:p>
          <a:p>
            <a:pPr indent="-3292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5"/>
              <a:buFont typeface="Roboto"/>
              <a:buChar char="➔"/>
            </a:pPr>
            <a:r>
              <a:rPr lang="en" sz="1761">
                <a:latin typeface="Roboto"/>
                <a:ea typeface="Roboto"/>
                <a:cs typeface="Roboto"/>
                <a:sym typeface="Roboto"/>
              </a:rPr>
              <a:t>Core Web Vitals.</a:t>
            </a:r>
            <a:endParaRPr sz="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Digital Marketing </a:t>
            </a:r>
            <a:r>
              <a:rPr b="1" lang="en"/>
              <a:t>Strategy</a:t>
            </a:r>
            <a:r>
              <a:rPr b="1" lang="en"/>
              <a:t>.</a:t>
            </a:r>
            <a:endParaRPr b="1"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885825" y="19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{B9989078-42A1-4749-BA12-0FF6188B0AD8}</a:tableStyleId>
              </a:tblPr>
              <a:tblGrid>
                <a:gridCol w="2457450"/>
                <a:gridCol w="2457450"/>
                <a:gridCol w="2457450"/>
              </a:tblGrid>
              <a:tr h="58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Recommendations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Traditional Marketing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Digital Marketing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9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Brand Awareness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TV, Print, Outdoor ads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brand story and recognition elements in website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 Generation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cold calls, direct mail, or trade shows to get contact info.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Integrate Traditional Channels into Your Landing Page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8"/>
          <p:cNvGraphicFramePr/>
          <p:nvPr/>
        </p:nvGraphicFramePr>
        <p:xfrm>
          <a:off x="748575" y="74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{B9989078-42A1-4749-BA12-0FF6188B0AD8}</a:tableStyleId>
              </a:tblPr>
              <a:tblGrid>
                <a:gridCol w="2436525"/>
                <a:gridCol w="2436525"/>
                <a:gridCol w="2436525"/>
              </a:tblGrid>
              <a:tr h="130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Relationship Building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Relationship marketing through field sales, loyalty programs, etc.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Personalized, Nurturing Content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1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Measuring</a:t>
                      </a:r>
                      <a:r>
                        <a:rPr b="1" lang="en"/>
                        <a:t> ROI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ROI from TV, newspaper ads, or event participation is </a:t>
                      </a:r>
                      <a:r>
                        <a:rPr b="1" lang="en"/>
                        <a:t>harder to track</a:t>
                      </a:r>
                      <a:r>
                        <a:rPr lang="en"/>
                        <a:t>.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Analytics + Traditional Input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121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Educational Marketing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brochures, magazines, and events to inform customers.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Content That Supports Offline Goals.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819150" y="328300"/>
            <a:ext cx="7505700" cy="6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Website or Landing page Creation.</a:t>
            </a:r>
            <a:endParaRPr b="1"/>
          </a:p>
        </p:txBody>
      </p:sp>
      <p:sp>
        <p:nvSpPr>
          <p:cNvPr id="100" name="Google Shape;100;p19">
            <a:hlinkClick r:id="rId3"/>
          </p:cNvPr>
          <p:cNvSpPr txBox="1"/>
          <p:nvPr>
            <p:ph idx="1" type="body"/>
          </p:nvPr>
        </p:nvSpPr>
        <p:spPr>
          <a:xfrm>
            <a:off x="1750975" y="930100"/>
            <a:ext cx="5800200" cy="6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115" u="sng">
                <a:solidFill>
                  <a:schemeClr val="hlink"/>
                </a:solidFill>
                <a:hlinkClick r:id="rId4"/>
              </a:rPr>
              <a:t>website link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7612" l="0" r="0" t="0"/>
          <a:stretch/>
        </p:blipFill>
        <p:spPr>
          <a:xfrm>
            <a:off x="1164600" y="1571100"/>
            <a:ext cx="6972976" cy="2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 YOU.</a:t>
            </a:r>
            <a:endParaRPr sz="6800"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