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oboto Slab"/>
      <p:regular r:id="rId18"/>
      <p:bold r:id="rId19"/>
    </p:embeddedFont>
    <p:embeddedFont>
      <p:font typeface="Robo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11" Type="http://schemas.openxmlformats.org/officeDocument/2006/relationships/slide" Target="slides/slide6.xml"/><Relationship Id="rId22" Type="http://schemas.openxmlformats.org/officeDocument/2006/relationships/font" Target="fonts/Roboto-italic.fntdata"/><Relationship Id="rId10" Type="http://schemas.openxmlformats.org/officeDocument/2006/relationships/slide" Target="slides/slide5.xml"/><Relationship Id="rId21" Type="http://schemas.openxmlformats.org/officeDocument/2006/relationships/font" Target="fonts/Robo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Robo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Slab-bold.fntdata"/><Relationship Id="rId6" Type="http://schemas.openxmlformats.org/officeDocument/2006/relationships/slide" Target="slides/slide1.xml"/><Relationship Id="rId18" Type="http://schemas.openxmlformats.org/officeDocument/2006/relationships/font" Target="fonts/RobotoSlab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31d62a8ad8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31d62a8ad8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31d62a8ad8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31d62a8ad8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3a235ce9af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3a235ce9af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31d62a8ad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31d62a8ad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31d62a8ad8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31d62a8ad8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31d62a8ad8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31d62a8ad8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31d62a8ad8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31d62a8ad8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31d62a8ad8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31d62a8ad8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31d62a8ad8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31d62a8ad8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31d62a8ad8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31d62a8ad8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31d62a8ad8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31d62a8ad8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46550" y="1808250"/>
            <a:ext cx="5851200" cy="218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Health care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analytics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-737548" y="378610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Guttameedi Manasa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F9CB9C"/>
                </a:solidFill>
              </a:rPr>
              <a:t>Average duration for which medications are prescribed for each diagnosis.</a:t>
            </a:r>
            <a:endParaRPr b="1" sz="2500">
              <a:solidFill>
                <a:srgbClr val="F9CB9C"/>
              </a:solidFill>
            </a:endParaRPr>
          </a:p>
        </p:txBody>
      </p:sp>
      <p:sp>
        <p:nvSpPr>
          <p:cNvPr id="126" name="Google Shape;126;p22"/>
          <p:cNvSpPr txBox="1"/>
          <p:nvPr>
            <p:ph idx="1" type="body"/>
          </p:nvPr>
        </p:nvSpPr>
        <p:spPr>
          <a:xfrm>
            <a:off x="4903175" y="1500550"/>
            <a:ext cx="3852900" cy="306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Worked with data functions like DATADIFF.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Only “FLU” is having the positive avg. duration.</a:t>
            </a:r>
            <a:endParaRPr/>
          </a:p>
        </p:txBody>
      </p:sp>
      <p:pic>
        <p:nvPicPr>
          <p:cNvPr id="127" name="Google Shape;12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9175" y="1742138"/>
            <a:ext cx="4292825" cy="258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F9CB9C"/>
                </a:solidFill>
              </a:rPr>
              <a:t>Doctors who has attended the most unique patients.</a:t>
            </a:r>
            <a:endParaRPr b="1" sz="2500">
              <a:solidFill>
                <a:srgbClr val="F9CB9C"/>
              </a:solidFill>
            </a:endParaRPr>
          </a:p>
        </p:txBody>
      </p:sp>
      <p:sp>
        <p:nvSpPr>
          <p:cNvPr id="133" name="Google Shape;133;p23"/>
          <p:cNvSpPr txBox="1"/>
          <p:nvPr>
            <p:ph idx="1" type="body"/>
          </p:nvPr>
        </p:nvSpPr>
        <p:spPr>
          <a:xfrm>
            <a:off x="387900" y="1588475"/>
            <a:ext cx="3794400" cy="298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Combined Count(distinct), joins and group.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Doctor_37 has attended the most unique patients.</a:t>
            </a:r>
            <a:endParaRPr/>
          </a:p>
        </p:txBody>
      </p:sp>
      <p:pic>
        <p:nvPicPr>
          <p:cNvPr id="134" name="Google Shape;13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2150" y="1296525"/>
            <a:ext cx="4063950" cy="363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le:Thank-you-transparent.svg - Wikimedia Commons" id="139" name="Google Shape;13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08832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F9CB9C"/>
                </a:solidFill>
              </a:rPr>
              <a:t>APPOINTMENTS STATUS</a:t>
            </a:r>
            <a:endParaRPr b="1" sz="2500">
              <a:solidFill>
                <a:srgbClr val="F9CB9C"/>
              </a:solidFill>
            </a:endParaRPr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5026275" y="1520125"/>
            <a:ext cx="3729900" cy="304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Implemented joins and Filter conditions.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E6B8AF"/>
                </a:solidFill>
              </a:rPr>
              <a:t>3392</a:t>
            </a:r>
            <a:r>
              <a:rPr lang="en"/>
              <a:t> appointments were completed out 0f 10000.</a:t>
            </a:r>
            <a:endParaRPr/>
          </a:p>
        </p:txBody>
      </p:sp>
      <p:pic>
        <p:nvPicPr>
          <p:cNvPr id="71" name="Google Shape;7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550" y="1421425"/>
            <a:ext cx="4504600" cy="304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F9CB9C"/>
                </a:solidFill>
              </a:rPr>
              <a:t>Patients who never had an appointment.</a:t>
            </a:r>
            <a:endParaRPr b="1" sz="2500">
              <a:solidFill>
                <a:srgbClr val="F9CB9C"/>
              </a:solidFill>
            </a:endParaRPr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387900" y="1456600"/>
            <a:ext cx="3970200" cy="308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Used Left join with null handling values.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B4A7D6"/>
                </a:solidFill>
              </a:rPr>
              <a:t>662</a:t>
            </a:r>
            <a:r>
              <a:rPr lang="en"/>
              <a:t> patients don’t have any appointments out of 5000.</a:t>
            </a:r>
            <a:endParaRPr/>
          </a:p>
        </p:txBody>
      </p:sp>
      <p:pic>
        <p:nvPicPr>
          <p:cNvPr id="78" name="Google Shape;7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507550"/>
            <a:ext cx="4015100" cy="307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F9CB9C"/>
                </a:solidFill>
              </a:rPr>
              <a:t>Total number of diagnosis for each doctor.</a:t>
            </a:r>
            <a:endParaRPr b="1" sz="2500">
              <a:solidFill>
                <a:srgbClr val="F9CB9C"/>
              </a:solidFill>
            </a:endParaRPr>
          </a:p>
        </p:txBody>
      </p:sp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4665775" y="1526925"/>
            <a:ext cx="4090200" cy="304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Utilized joins and </a:t>
            </a:r>
            <a:r>
              <a:rPr lang="en"/>
              <a:t>aggregate</a:t>
            </a:r>
            <a:r>
              <a:rPr lang="en"/>
              <a:t> functions.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Doctor_281 had highest number of diagnosis i.e 75.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 is no doctor who haven’t diagnosed any patient.</a:t>
            </a:r>
            <a:endParaRPr/>
          </a:p>
        </p:txBody>
      </p:sp>
      <p:pic>
        <p:nvPicPr>
          <p:cNvPr id="85" name="Google Shape;8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775" y="1270150"/>
            <a:ext cx="3594000" cy="345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550">
                <a:solidFill>
                  <a:srgbClr val="F9CB9C"/>
                </a:solidFill>
              </a:rPr>
              <a:t>Mismatches between appointments and diagnosed table.</a:t>
            </a:r>
            <a:endParaRPr b="1" sz="2850">
              <a:solidFill>
                <a:srgbClr val="F9CB9C"/>
              </a:solidFill>
            </a:endParaRPr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387900" y="1491750"/>
            <a:ext cx="4146000" cy="307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Executed join function to compare the tables.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 mismatches were found.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2" name="Google Shape;9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7175" y="1569100"/>
            <a:ext cx="4305301" cy="269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F9CB9C"/>
                </a:solidFill>
              </a:rPr>
              <a:t>Ranking patients of each doctor on the number of appointments</a:t>
            </a:r>
            <a:endParaRPr b="1" sz="2500">
              <a:solidFill>
                <a:srgbClr val="F9CB9C"/>
              </a:solidFill>
            </a:endParaRPr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5122975" y="1588475"/>
            <a:ext cx="3633000" cy="298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Applied ranking functions such as rank.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36 patients having more than 1 appointment out 0f 10000.</a:t>
            </a:r>
            <a:endParaRPr/>
          </a:p>
        </p:txBody>
      </p:sp>
      <p:pic>
        <p:nvPicPr>
          <p:cNvPr id="99" name="Google Shape;9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96525"/>
            <a:ext cx="4759575" cy="321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F9CB9C"/>
                </a:solidFill>
              </a:rPr>
              <a:t>Number of patients in each age group.</a:t>
            </a:r>
            <a:endParaRPr b="1" sz="2500">
              <a:solidFill>
                <a:srgbClr val="F9CB9C"/>
              </a:solidFill>
            </a:endParaRPr>
          </a:p>
        </p:txBody>
      </p:sp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387900" y="1482975"/>
            <a:ext cx="3618600" cy="30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Categorised patients with CASE function into age groups.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Age group 51+ is having highest patients.</a:t>
            </a:r>
            <a:endParaRPr/>
          </a:p>
        </p:txBody>
      </p:sp>
      <p:pic>
        <p:nvPicPr>
          <p:cNvPr id="106" name="Google Shape;10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5125" y="1773125"/>
            <a:ext cx="4464225" cy="189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F9CB9C"/>
                </a:solidFill>
              </a:rPr>
              <a:t>Patients whose contact number ends with 1234.</a:t>
            </a:r>
            <a:endParaRPr b="1" sz="2500">
              <a:solidFill>
                <a:srgbClr val="F9CB9C"/>
              </a:solidFill>
            </a:endParaRPr>
          </a:p>
        </p:txBody>
      </p:sp>
      <p:sp>
        <p:nvSpPr>
          <p:cNvPr id="112" name="Google Shape;112;p20"/>
          <p:cNvSpPr txBox="1"/>
          <p:nvPr>
            <p:ph idx="1" type="body"/>
          </p:nvPr>
        </p:nvSpPr>
        <p:spPr>
          <a:xfrm>
            <a:off x="4665775" y="1465375"/>
            <a:ext cx="40902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Displayed patient name in upper case.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Used string functions like UPPER and LIKE.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Only 1</a:t>
            </a:r>
            <a:r>
              <a:rPr lang="en"/>
              <a:t> patient having contact number ends with 1234.</a:t>
            </a:r>
            <a:endParaRPr/>
          </a:p>
        </p:txBody>
      </p:sp>
      <p:pic>
        <p:nvPicPr>
          <p:cNvPr id="113" name="Google Shape;11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5500" y="2175775"/>
            <a:ext cx="4001375" cy="131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500">
                <a:solidFill>
                  <a:srgbClr val="F9CB9C"/>
                </a:solidFill>
              </a:rPr>
              <a:t>Patients who have only been prescribed “INSULIN” in any of their diagnosis.</a:t>
            </a:r>
            <a:endParaRPr b="1" sz="2500">
              <a:solidFill>
                <a:srgbClr val="F9CB9C"/>
              </a:solidFill>
            </a:endParaRPr>
          </a:p>
        </p:txBody>
      </p:sp>
      <p:sp>
        <p:nvSpPr>
          <p:cNvPr id="119" name="Google Shape;119;p21"/>
          <p:cNvSpPr txBox="1"/>
          <p:nvPr>
            <p:ph idx="1" type="body"/>
          </p:nvPr>
        </p:nvSpPr>
        <p:spPr>
          <a:xfrm>
            <a:off x="387900" y="1518150"/>
            <a:ext cx="3381000" cy="305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Implemented subqueries for advanced filtering.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1784 Patients has been prescribed with “INSULIN”.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0" name="Google Shape;12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3550" y="1261350"/>
            <a:ext cx="4193950" cy="359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