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DM Sans Medium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2EF839-35C1-418B-81A3-5D9ACFB2EB59}">
  <a:tblStyle styleId="{FE2EF839-35C1-418B-81A3-5D9ACFB2EB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Medium-regular.fntdata"/><Relationship Id="rId22" Type="http://schemas.openxmlformats.org/officeDocument/2006/relationships/font" Target="fonts/DMSansMedium-italic.fntdata"/><Relationship Id="rId21" Type="http://schemas.openxmlformats.org/officeDocument/2006/relationships/font" Target="fonts/DMSansMedium-bold.fntdata"/><Relationship Id="rId24" Type="http://schemas.openxmlformats.org/officeDocument/2006/relationships/font" Target="fonts/Nunito-regular.fntdata"/><Relationship Id="rId23" Type="http://schemas.openxmlformats.org/officeDocument/2006/relationships/font" Target="fonts/DMSans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beb969f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beb969f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beb969fc0_0_3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2beb969fc0_0_3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2beb969fc0_0_3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2beb969fc0_0_3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2beb969fc0_0_3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2beb969fc0_0_3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2beb969fc0_0_3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2beb969fc0_0_3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beb969fc0_0_3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beb969fc0_0_3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beb969fc0_0_3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2beb969fc0_0_3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beb969fc0_0_3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2beb969fc0_0_3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beb969fc0_0_3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2beb969fc0_0_3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2beb969fc0_0_3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2beb969fc0_0_3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beb969fc0_0_3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2beb969fc0_0_3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2beb969fc0_0_3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2beb969fc0_0_3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beb969fc0_0_3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2beb969fc0_0_3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TITLE_1">
    <p:bg>
      <p:bgPr>
        <a:solidFill>
          <a:schemeClr val="accen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Google Shape;125;p13"/>
          <p:cNvGraphicFramePr/>
          <p:nvPr/>
        </p:nvGraphicFramePr>
        <p:xfrm>
          <a:off x="457200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{FE2EF839-35C1-418B-81A3-5D9ACFB2EB59}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64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6" name="Google Shape;126;p13"/>
          <p:cNvSpPr/>
          <p:nvPr>
            <p:ph idx="2" type="pic"/>
          </p:nvPr>
        </p:nvSpPr>
        <p:spPr>
          <a:xfrm>
            <a:off x="-25" y="-5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13"/>
          <p:cNvSpPr/>
          <p:nvPr>
            <p:ph idx="3" type="pic"/>
          </p:nvPr>
        </p:nvSpPr>
        <p:spPr>
          <a:xfrm>
            <a:off x="6853700" y="3857693"/>
            <a:ext cx="571500" cy="6429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13"/>
          <p:cNvSpPr/>
          <p:nvPr>
            <p:ph idx="4" type="pic"/>
          </p:nvPr>
        </p:nvSpPr>
        <p:spPr>
          <a:xfrm>
            <a:off x="8001000" y="3211168"/>
            <a:ext cx="571500" cy="6429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13"/>
          <p:cNvSpPr/>
          <p:nvPr>
            <p:ph idx="5" type="pic"/>
          </p:nvPr>
        </p:nvSpPr>
        <p:spPr>
          <a:xfrm>
            <a:off x="7429500" y="4500618"/>
            <a:ext cx="571500" cy="6429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4747800" y="4343150"/>
            <a:ext cx="21060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 Medium"/>
              <a:buNone/>
              <a:defRPr sz="2000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 Medium"/>
              <a:buNone/>
              <a:defRPr sz="2000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 Medium"/>
              <a:buNone/>
              <a:defRPr sz="2000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 Medium"/>
              <a:buNone/>
              <a:defRPr sz="2000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 Medium"/>
              <a:buNone/>
              <a:defRPr sz="2000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 Medium"/>
              <a:buNone/>
              <a:defRPr sz="2000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 Medium"/>
              <a:buNone/>
              <a:defRPr sz="2000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 Medium"/>
              <a:buNone/>
              <a:defRPr sz="2000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 Medium"/>
              <a:buNone/>
              <a:defRPr sz="2000">
                <a:solidFill>
                  <a:schemeClr val="dk2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type="title"/>
          </p:nvPr>
        </p:nvSpPr>
        <p:spPr>
          <a:xfrm>
            <a:off x="4745850" y="125600"/>
            <a:ext cx="4224300" cy="16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1.jpg"/><Relationship Id="rId6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son working with a digital pen on screen." id="136" name="Google Shape;136;p1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941" l="0" r="41318" t="0"/>
          <a:stretch/>
        </p:blipFill>
        <p:spPr>
          <a:xfrm>
            <a:off x="-25" y="-50"/>
            <a:ext cx="4572001" cy="5143501"/>
          </a:xfrm>
          <a:prstGeom prst="rect">
            <a:avLst/>
          </a:prstGeom>
        </p:spPr>
      </p:pic>
      <p:pic>
        <p:nvPicPr>
          <p:cNvPr descr="Empty paper soup cup on a white background." id="137" name="Google Shape;137;p14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8850" l="11411" r="59675" t="42385"/>
          <a:stretch/>
        </p:blipFill>
        <p:spPr>
          <a:xfrm>
            <a:off x="6853700" y="3857693"/>
            <a:ext cx="571500" cy="642901"/>
          </a:xfrm>
          <a:prstGeom prst="rect">
            <a:avLst/>
          </a:prstGeom>
        </p:spPr>
      </p:pic>
      <p:pic>
        <p:nvPicPr>
          <p:cNvPr descr="White tin can." id="138" name="Google Shape;138;p14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0" l="12261" r="33387" t="59246"/>
          <a:stretch/>
        </p:blipFill>
        <p:spPr>
          <a:xfrm>
            <a:off x="8001000" y="3211168"/>
            <a:ext cx="571502" cy="642898"/>
          </a:xfrm>
          <a:prstGeom prst="rect">
            <a:avLst/>
          </a:prstGeom>
        </p:spPr>
      </p:pic>
      <p:pic>
        <p:nvPicPr>
          <p:cNvPr descr="Open blank brown cardboard box on beige background." id="139" name="Google Shape;139;p14"/>
          <p:cNvPicPr preferRelativeResize="0"/>
          <p:nvPr>
            <p:ph idx="5" type="pic"/>
          </p:nvPr>
        </p:nvPicPr>
        <p:blipFill rotWithShape="1">
          <a:blip r:embed="rId6">
            <a:alphaModFix/>
          </a:blip>
          <a:srcRect b="19678" l="7671" r="44741" t="0"/>
          <a:stretch/>
        </p:blipFill>
        <p:spPr>
          <a:xfrm>
            <a:off x="7429500" y="4500618"/>
            <a:ext cx="571500" cy="642901"/>
          </a:xfrm>
          <a:prstGeom prst="rect">
            <a:avLst/>
          </a:prstGeom>
        </p:spPr>
      </p:pic>
      <p:sp>
        <p:nvSpPr>
          <p:cNvPr id="140" name="Google Shape;140;p14"/>
          <p:cNvSpPr txBox="1"/>
          <p:nvPr>
            <p:ph idx="1" type="subTitle"/>
          </p:nvPr>
        </p:nvSpPr>
        <p:spPr>
          <a:xfrm>
            <a:off x="4747800" y="4328608"/>
            <a:ext cx="2106000" cy="8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14"/>
          <p:cNvSpPr txBox="1"/>
          <p:nvPr>
            <p:ph type="title"/>
          </p:nvPr>
        </p:nvSpPr>
        <p:spPr>
          <a:xfrm>
            <a:off x="4908200" y="1302025"/>
            <a:ext cx="4224300" cy="30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Nykaa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Analysis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819150" y="559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 Analysis of Nykaa and it’s competitors.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819150" y="1676400"/>
            <a:ext cx="3686100" cy="2448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 and Considerations:</a:t>
            </a:r>
            <a:endParaRPr b="1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Intensifying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competitions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Supply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chain and distribution.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 penetration beyond urban areas.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3"/>
          <p:cNvSpPr txBox="1"/>
          <p:nvPr>
            <p:ph idx="2" type="body"/>
          </p:nvPr>
        </p:nvSpPr>
        <p:spPr>
          <a:xfrm>
            <a:off x="4638750" y="2400300"/>
            <a:ext cx="3686100" cy="2448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Strategic Opportunities:</a:t>
            </a:r>
            <a:endParaRPr b="1" sz="17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Expansion into emerging markets.</a:t>
            </a:r>
            <a:endParaRPr sz="15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Focus on sustainable and Natural products.</a:t>
            </a:r>
            <a:endParaRPr sz="15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Enhancing technological integration.</a:t>
            </a:r>
            <a:endParaRPr sz="15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819150" y="493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Review Analysis: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885900" y="1558300"/>
            <a:ext cx="3686100" cy="24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Methodology: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Analyzed Social media platforms (Youtube, Instagram, Facebook) by using ChatGpt.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Categorised reviews into Positive and Negative reviews.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4"/>
          <p:cNvSpPr txBox="1"/>
          <p:nvPr>
            <p:ph idx="2" type="body"/>
          </p:nvPr>
        </p:nvSpPr>
        <p:spPr>
          <a:xfrm>
            <a:off x="4638675" y="1558300"/>
            <a:ext cx="3686100" cy="2419200"/>
          </a:xfrm>
          <a:prstGeom prst="rect">
            <a:avLst/>
          </a:prstGeom>
          <a:solidFill>
            <a:srgbClr val="1F1F1F"/>
          </a:solidFill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highlight>
                  <a:srgbClr val="1F1F1F"/>
                </a:highlight>
                <a:latin typeface="Arial"/>
                <a:ea typeface="Arial"/>
                <a:cs typeface="Arial"/>
                <a:sym typeface="Arial"/>
              </a:rPr>
              <a:t>Findings:</a:t>
            </a:r>
            <a:endParaRPr b="1" sz="1700">
              <a:solidFill>
                <a:schemeClr val="dk1"/>
              </a:solidFill>
              <a:highlight>
                <a:srgbClr val="1F1F1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1F1F1F"/>
                </a:highlight>
                <a:latin typeface="Arial"/>
                <a:ea typeface="Arial"/>
                <a:cs typeface="Arial"/>
                <a:sym typeface="Arial"/>
              </a:rPr>
              <a:t>Positive comments praising affordability and quality, product </a:t>
            </a:r>
            <a:r>
              <a:rPr lang="en" sz="1500">
                <a:solidFill>
                  <a:schemeClr val="dk1"/>
                </a:solidFill>
                <a:highlight>
                  <a:srgbClr val="1F1F1F"/>
                </a:highlight>
                <a:latin typeface="Arial"/>
                <a:ea typeface="Arial"/>
                <a:cs typeface="Arial"/>
                <a:sym typeface="Arial"/>
              </a:rPr>
              <a:t>availability, pricing,etc..</a:t>
            </a:r>
            <a:r>
              <a:rPr lang="en" sz="1500">
                <a:solidFill>
                  <a:schemeClr val="dk1"/>
                </a:solidFill>
                <a:highlight>
                  <a:srgbClr val="1F1F1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chemeClr val="dk1"/>
              </a:solidFill>
              <a:highlight>
                <a:srgbClr val="1F1F1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1F1F1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1F1F1F"/>
                </a:highlight>
                <a:latin typeface="Arial"/>
                <a:ea typeface="Arial"/>
                <a:cs typeface="Arial"/>
                <a:sym typeface="Arial"/>
              </a:rPr>
              <a:t>Negative feedback on certain products causing discomfort, customer service and delivery issues,etc..</a:t>
            </a:r>
            <a:endParaRPr sz="1500">
              <a:solidFill>
                <a:schemeClr val="dk1"/>
              </a:solidFill>
              <a:highlight>
                <a:srgbClr val="1F1F1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1F1F1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819150" y="423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Recommendations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723900" y="1282350"/>
            <a:ext cx="3686100" cy="2778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❏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Leverage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Positive Reviews.  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❏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 Negative Reviews.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❏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Strengthen Customer Engagement.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5"/>
          <p:cNvSpPr txBox="1"/>
          <p:nvPr>
            <p:ph idx="2" type="body"/>
          </p:nvPr>
        </p:nvSpPr>
        <p:spPr>
          <a:xfrm>
            <a:off x="4572000" y="2240925"/>
            <a:ext cx="3686100" cy="25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6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96"/>
              <a:buFont typeface="Arial"/>
              <a:buChar char="❏"/>
            </a:pPr>
            <a:r>
              <a:rPr lang="en" sz="1695">
                <a:latin typeface="Arial"/>
                <a:ea typeface="Arial"/>
                <a:cs typeface="Arial"/>
                <a:sym typeface="Arial"/>
              </a:rPr>
              <a:t>Product Development Insights.</a:t>
            </a:r>
            <a:endParaRPr sz="1695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95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" sz="1710">
                <a:latin typeface="Arial"/>
                <a:ea typeface="Arial"/>
                <a:cs typeface="Arial"/>
                <a:sym typeface="Arial"/>
              </a:rPr>
              <a:t>Improve Communication Channels.</a:t>
            </a:r>
            <a:r>
              <a:rPr b="1" lang="en" sz="1390">
                <a:latin typeface="Arial"/>
                <a:ea typeface="Arial"/>
                <a:cs typeface="Arial"/>
                <a:sym typeface="Arial"/>
              </a:rPr>
              <a:t> </a:t>
            </a:r>
            <a:endParaRPr b="1" sz="139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90">
              <a:latin typeface="Arial"/>
              <a:ea typeface="Arial"/>
              <a:cs typeface="Arial"/>
              <a:sym typeface="Arial"/>
            </a:endParaRPr>
          </a:p>
          <a:p>
            <a:pPr indent="-34211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88"/>
              <a:buFont typeface="Arial"/>
              <a:buChar char="❏"/>
            </a:pPr>
            <a:r>
              <a:rPr lang="en" sz="1687">
                <a:latin typeface="Arial"/>
                <a:ea typeface="Arial"/>
                <a:cs typeface="Arial"/>
                <a:sym typeface="Arial"/>
              </a:rPr>
              <a:t>Measure and Adapt.</a:t>
            </a:r>
            <a:endParaRPr sz="1687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275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819150" y="2150525"/>
            <a:ext cx="7505700" cy="9546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THANK YOU.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/>
              <a:t>Introduction</a:t>
            </a:r>
            <a:r>
              <a:rPr lang="en" sz="3300"/>
              <a:t> </a:t>
            </a:r>
            <a:r>
              <a:rPr lang="en"/>
              <a:t>to Nykaa: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r>
              <a:rPr b="1"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Founded in 2012, by Falguni Nayar. Nykaa has established itself as an India’s largest omnichannel beauty destination and India’s first Ecommerce platform.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Mission: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To create a world where customers have access to a finely curated, authentic assortment of products and services that delight and elevate the human spirit.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Nykaa Business Model: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764425" y="1717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Nykaa is a direct to consumer e-commerce brand that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incorporates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an inventory based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strategy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. It has offers over 2,000 brands and 2,00,000 products. The company purchases a variety of products across different product ranges directly from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manufacturers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Expanded its business in 2015 by moving from an online-only model to an omnichannel model by opening its first offline store and selling products other than beauty.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Nykaa Revenue Model (2023-2024):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Total Operating Revenue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(2023-2024):INR  6,386 cr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7"/>
          <p:cNvSpPr txBox="1"/>
          <p:nvPr>
            <p:ph idx="4294967295" type="body"/>
          </p:nvPr>
        </p:nvSpPr>
        <p:spPr>
          <a:xfrm>
            <a:off x="5123050" y="1990725"/>
            <a:ext cx="3686100" cy="25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PRODUCT SALES(2023-2024) Revenue: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INR 1,875 cr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PRODUCT SALES: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contribution to operating Revenue- 29%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62" name="Google Shape;162;p17"/>
          <p:cNvSpPr txBox="1"/>
          <p:nvPr/>
        </p:nvSpPr>
        <p:spPr>
          <a:xfrm>
            <a:off x="6100075" y="2617325"/>
            <a:ext cx="3066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819150" y="248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Utilization: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762000" y="1202700"/>
            <a:ext cx="3686100" cy="26265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2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 services:</a:t>
            </a:r>
            <a:endParaRPr b="1" sz="172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53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26"/>
              <a:buFont typeface="Arial"/>
              <a:buChar char="❖"/>
            </a:pPr>
            <a:r>
              <a:rPr lang="en" sz="152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Leveraging</a:t>
            </a:r>
            <a:r>
              <a:rPr lang="en" sz="152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Amazon web services (AWS) for scalability and performance.</a:t>
            </a:r>
            <a:endParaRPr sz="152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2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53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26"/>
              <a:buFont typeface="Arial"/>
              <a:buChar char="❖"/>
            </a:pPr>
            <a:r>
              <a:rPr lang="en" sz="152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HTML5, Lightbox and Nudgespot including other technologies used by Nykaa to store data.</a:t>
            </a:r>
            <a:endParaRPr sz="152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8"/>
          <p:cNvSpPr txBox="1"/>
          <p:nvPr>
            <p:ph idx="2" type="body"/>
          </p:nvPr>
        </p:nvSpPr>
        <p:spPr>
          <a:xfrm>
            <a:off x="4638750" y="2212425"/>
            <a:ext cx="3686100" cy="25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Impact of Technology: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❖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Enhances operational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efficiency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and supports large scale data processing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❖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Enables personalized customer experience and real time analytics.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Position and Growth: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819150" y="1990725"/>
            <a:ext cx="3686100" cy="27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Market Position: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❖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Competes with giants like Myntra, Tata cliq, Purplle.com, Reliance Tiara etc..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❖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Holds a significant share in India’s growing online beauty market.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9"/>
          <p:cNvSpPr txBox="1"/>
          <p:nvPr>
            <p:ph idx="2" type="body"/>
          </p:nvPr>
        </p:nvSpPr>
        <p:spPr>
          <a:xfrm>
            <a:off x="4638675" y="1990725"/>
            <a:ext cx="3686100" cy="2669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Growth Trajectory:</a:t>
            </a:r>
            <a:endParaRPr b="1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❖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Started with modest initial investment and rapidly scaled operations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❖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physical store in Delhi to complement online presence and expanded to 120 stores across India.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819150" y="483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 of Nykaa: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819150" y="1539250"/>
            <a:ext cx="3686100" cy="3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Strengths: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Product range, Pricing, Geographical presence, Quality of products, Suppliers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network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Social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media interaction etc..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Weakness: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Employee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satisfaction, Delivery charges,Marketing Budget, Waste Management, etc..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0"/>
          <p:cNvSpPr txBox="1"/>
          <p:nvPr>
            <p:ph idx="2" type="body"/>
          </p:nvPr>
        </p:nvSpPr>
        <p:spPr>
          <a:xfrm>
            <a:off x="4638675" y="1482100"/>
            <a:ext cx="3686100" cy="33150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Opportunities:</a:t>
            </a:r>
            <a:endParaRPr b="1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Technological enhancement,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living, E-commerce and Networking, Rapidly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changing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preferences, etc..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Threats:</a:t>
            </a:r>
            <a:endParaRPr b="1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E-commerce regulations, The rise in competitors, Environmental concerns, Covid 19 pandemic, etc..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819150" y="54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 </a:t>
            </a:r>
            <a:r>
              <a:rPr lang="en"/>
              <a:t>strategies</a:t>
            </a:r>
            <a:r>
              <a:rPr lang="en"/>
              <a:t>: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819150" y="1447800"/>
            <a:ext cx="4527600" cy="31458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Marketing and Content creation.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Influencer Collaborations.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Social Media engagement.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Omnichannel presence.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Exclusive Brand Partnerships.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 marketing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rketing Strategy - Free of Charge Creative Commons Handwriting image" id="190" name="Google Shape;190;p21"/>
          <p:cNvPicPr preferRelativeResize="0"/>
          <p:nvPr/>
        </p:nvPicPr>
        <p:blipFill rotWithShape="1">
          <a:blip r:embed="rId3">
            <a:alphaModFix/>
          </a:blip>
          <a:srcRect b="0" l="-7770" r="0" t="0"/>
          <a:stretch/>
        </p:blipFill>
        <p:spPr>
          <a:xfrm>
            <a:off x="5346750" y="2140997"/>
            <a:ext cx="3505326" cy="1552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771525" y="436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market fashion trends: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828675" y="1347750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Nostalgia meets innovation.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Sustainability and Ethical choice.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Technological integration.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Comfort and functionality.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Cultural Fusion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2"/>
          <p:cNvSpPr txBox="1"/>
          <p:nvPr>
            <p:ph idx="2" type="body"/>
          </p:nvPr>
        </p:nvSpPr>
        <p:spPr>
          <a:xfrm>
            <a:off x="4638750" y="2343150"/>
            <a:ext cx="3686100" cy="2506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Comparison of Current Market Trends in Fashion and Nykaa Fashion Trends:</a:t>
            </a:r>
            <a:endParaRPr b="1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Overlap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Differences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Strategic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gaps for Nykaa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fashion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