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ee7fe95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ee7fe95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ee7fe95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ee7fe95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ee7fe95e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ee7fe95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ee7fe95e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ee7fe95e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ee7fe95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ee7fe95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ee7fe95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ee7fe95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ee7fe95e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ee7fe95e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ee7fe95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ee7fe95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ee7fe95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ee7fe95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ee7fe95e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ee7fe95e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a9ee218a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a9ee218a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ee7fe95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ee7fe95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ee7fe95e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ee7fe95e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4ee7fe95e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4ee7fe95e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ee7fe95e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ee7fe95e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ee7fe95e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ee7fe95e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ee7fe95e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ee7fe95e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ee7fe95e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ee7fe95e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ecfd4406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ecfd4406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ecfd4406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ecfd4406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ecfd4406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ecfd4406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cfd4406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cfd440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ecfd4406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ecfd4406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ecfd4406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ecfd4406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ecfd4406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ecfd4406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hyperlink" Target="https://www.elatesoft.com/ae/accounting-software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latesoft.com/ae/contact-us/" TargetMode="External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30.png"/><Relationship Id="rId7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2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elatesoft.com/ae/contact-us/" TargetMode="External"/><Relationship Id="rId4" Type="http://schemas.openxmlformats.org/officeDocument/2006/relationships/hyperlink" Target="https://www.elatesoft.com/ae/accounting-software/" TargetMode="External"/><Relationship Id="rId5" Type="http://schemas.openxmlformats.org/officeDocument/2006/relationships/hyperlink" Target="https://www.elatesoft.com/ae/contact-us/" TargetMode="External"/><Relationship Id="rId6" Type="http://schemas.openxmlformats.org/officeDocument/2006/relationships/hyperlink" Target="https://www.elatesoft.com/ae/accounting-software/" TargetMode="External"/><Relationship Id="rId7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elatesoft.com/a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0" y="68375"/>
            <a:ext cx="9144000" cy="8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020">
                <a:solidFill>
                  <a:schemeClr val="dk1"/>
                </a:solidFill>
              </a:rPr>
              <a:t>SEO Navigator: From Audit to Action.</a:t>
            </a:r>
            <a:endParaRPr b="1" sz="4020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756675" y="4126213"/>
            <a:ext cx="8123100" cy="63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35560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Guttameedi Manasa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5590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Page SEO Audit Report. </a:t>
            </a:r>
            <a:endParaRPr/>
          </a:p>
        </p:txBody>
      </p:sp>
      <p:pic>
        <p:nvPicPr>
          <p:cNvPr id="129" name="Google Shape;129;p22" title="Screenshot 2025-04-16 1915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00" y="1655000"/>
            <a:ext cx="8752976" cy="32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311825" y="94440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Accounting Page -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https://www.elatesoft.com/ae/accounting-software/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 title="Screenshot 2025-04-16 192534.png"/>
          <p:cNvPicPr preferRelativeResize="0"/>
          <p:nvPr/>
        </p:nvPicPr>
        <p:blipFill rotWithShape="1">
          <a:blip r:embed="rId3">
            <a:alphaModFix/>
          </a:blip>
          <a:srcRect b="0" l="37003" r="0" t="0"/>
          <a:stretch/>
        </p:blipFill>
        <p:spPr>
          <a:xfrm>
            <a:off x="642950" y="253200"/>
            <a:ext cx="7701549" cy="10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 title="Screenshot 2025-04-16 192551.png"/>
          <p:cNvPicPr preferRelativeResize="0"/>
          <p:nvPr/>
        </p:nvPicPr>
        <p:blipFill rotWithShape="1">
          <a:blip r:embed="rId4">
            <a:alphaModFix/>
          </a:blip>
          <a:srcRect b="0" l="27987" r="-1081" t="0"/>
          <a:stretch/>
        </p:blipFill>
        <p:spPr>
          <a:xfrm>
            <a:off x="642950" y="1285875"/>
            <a:ext cx="7811000" cy="10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 title="Screenshot 2025-04-16 192610.png"/>
          <p:cNvPicPr preferRelativeResize="0"/>
          <p:nvPr/>
        </p:nvPicPr>
        <p:blipFill rotWithShape="1">
          <a:blip r:embed="rId5">
            <a:alphaModFix/>
          </a:blip>
          <a:srcRect b="0" l="34426" r="0" t="0"/>
          <a:stretch/>
        </p:blipFill>
        <p:spPr>
          <a:xfrm>
            <a:off x="642950" y="2318550"/>
            <a:ext cx="7701550" cy="84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 title="Screenshot 2025-04-16 19263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950" y="3160025"/>
            <a:ext cx="7701550" cy="9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4" title="Screenshot 2025-04-16 1927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00" y="3105975"/>
            <a:ext cx="8342575" cy="7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 title="Screenshot 2025-04-16 1927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800" y="3891475"/>
            <a:ext cx="8342575" cy="7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 title="Screenshot 2025-04-16 19284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800" y="386175"/>
            <a:ext cx="8562975" cy="12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800" y="1614175"/>
            <a:ext cx="8342575" cy="14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/>
        </p:nvSpPr>
        <p:spPr>
          <a:xfrm>
            <a:off x="755375" y="451450"/>
            <a:ext cx="787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Contact Page - 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https://www.elatesoft.com/ae/contact-us/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5" title="Screenshot 2025-04-16 1943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84425"/>
            <a:ext cx="8839201" cy="3223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 title="Screenshot 2025-04-16 1944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09950"/>
            <a:ext cx="7010400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 title="Screenshot 2025-04-16 19445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33450"/>
            <a:ext cx="722947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 title="Screenshot 2025-04-16 19451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47925"/>
            <a:ext cx="58769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 title="Screenshot 2025-04-16 194531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54197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 title="Screenshot 2025-04-16 19455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895475"/>
            <a:ext cx="518160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 title="Screenshot 2025-04-16 1927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25" y="2362200"/>
            <a:ext cx="300037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 title="Screenshot 2025-04-16 19272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025" y="2821250"/>
            <a:ext cx="38385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 title="Screenshot 2025-04-16 19452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25" y="1245925"/>
            <a:ext cx="481012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0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SEO Report.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303300" y="2279525"/>
            <a:ext cx="4309200" cy="19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Analyzed Pages: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Contact Us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Accounting Software</a:t>
            </a:r>
            <a:br>
              <a:rPr lang="en" sz="1500" u="sng">
                <a:solidFill>
                  <a:schemeClr val="hlink"/>
                </a:solidFill>
                <a:hlinkClick r:id="rId5"/>
              </a:rPr>
            </a:b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 u="sng">
                <a:solidFill>
                  <a:schemeClr val="hlink"/>
                </a:solidFill>
                <a:hlinkClick r:id="rId6"/>
              </a:rPr>
            </a:br>
            <a:endParaRPr sz="1100" u="sng">
              <a:solidFill>
                <a:schemeClr val="hlink"/>
              </a:solidFill>
            </a:endParaRPr>
          </a:p>
        </p:txBody>
      </p:sp>
      <p:pic>
        <p:nvPicPr>
          <p:cNvPr id="175" name="Google Shape;175;p28" title="Screenshot 2025-04-17 195927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71950" y="998600"/>
            <a:ext cx="6265775" cy="367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161200" y="0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Identified Issues with actionable recommendations.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9" title="Screenshot 2025-04-17 1959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363" y="865375"/>
            <a:ext cx="6783126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Five Best Practices to Improve Speed &amp; Web Performance</a:t>
            </a:r>
            <a:endParaRPr sz="3300"/>
          </a:p>
        </p:txBody>
      </p:sp>
      <p:sp>
        <p:nvSpPr>
          <p:cNvPr id="187" name="Google Shape;187;p30"/>
          <p:cNvSpPr txBox="1"/>
          <p:nvPr/>
        </p:nvSpPr>
        <p:spPr>
          <a:xfrm>
            <a:off x="506150" y="1051175"/>
            <a:ext cx="7934100" cy="4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n" sz="1600">
                <a:solidFill>
                  <a:schemeClr val="dk2"/>
                </a:solidFill>
              </a:rPr>
              <a:t>Enable Compression</a:t>
            </a:r>
            <a:br>
              <a:rPr b="1" lang="en" sz="1600">
                <a:solidFill>
                  <a:schemeClr val="dk2"/>
                </a:solidFill>
              </a:rPr>
            </a:br>
            <a:endParaRPr b="1" sz="1600">
              <a:solidFill>
                <a:schemeClr val="dk2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</a:pPr>
            <a:r>
              <a:rPr lang="en" sz="1600">
                <a:solidFill>
                  <a:schemeClr val="dk2"/>
                </a:solidFill>
              </a:rPr>
              <a:t>Use GZIP or Brotli compression to reduce server response payload size.</a:t>
            </a:r>
            <a:br>
              <a:rPr lang="en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n" sz="1600">
                <a:solidFill>
                  <a:schemeClr val="dk2"/>
                </a:solidFill>
              </a:rPr>
              <a:t>Leverage Browser Caching</a:t>
            </a:r>
            <a:br>
              <a:rPr b="1" lang="en" sz="1600">
                <a:solidFill>
                  <a:schemeClr val="dk2"/>
                </a:solidFill>
              </a:rPr>
            </a:b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Define cache-control headers to store static assets in users' browsers.</a:t>
            </a:r>
            <a:br>
              <a:rPr lang="en" sz="11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rabicPeriod"/>
            </a:pPr>
            <a:r>
              <a:rPr b="1" lang="en" sz="1600">
                <a:solidFill>
                  <a:schemeClr val="dk2"/>
                </a:solidFill>
              </a:rPr>
              <a:t>Minify CSS, JS, HTML</a:t>
            </a:r>
            <a:br>
              <a:rPr b="1" lang="en" sz="1600">
                <a:solidFill>
                  <a:schemeClr val="dk2"/>
                </a:solidFill>
              </a:rPr>
            </a:b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Remove unnecessary whitespace and comments to reduce file size.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/>
        </p:nvSpPr>
        <p:spPr>
          <a:xfrm>
            <a:off x="793400" y="560850"/>
            <a:ext cx="75375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4</a:t>
            </a:r>
            <a:r>
              <a:rPr b="1" lang="en" sz="1600">
                <a:solidFill>
                  <a:schemeClr val="dk2"/>
                </a:solidFill>
              </a:rPr>
              <a:t>. </a:t>
            </a:r>
            <a:r>
              <a:rPr b="1" lang="en" sz="1600">
                <a:solidFill>
                  <a:schemeClr val="dk2"/>
                </a:solidFill>
              </a:rPr>
              <a:t>Use a CDN</a:t>
            </a:r>
            <a:br>
              <a:rPr b="1" lang="en" sz="1600">
                <a:solidFill>
                  <a:schemeClr val="dk2"/>
                </a:solidFill>
              </a:rPr>
            </a:b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Deliver assets from edge locations near users for faster global load times.</a:t>
            </a:r>
            <a:br>
              <a:rPr lang="en" sz="1600">
                <a:solidFill>
                  <a:schemeClr val="dk2"/>
                </a:solidFill>
              </a:rPr>
            </a:br>
            <a:endParaRPr sz="1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 5</a:t>
            </a:r>
            <a:r>
              <a:rPr b="1" lang="en" sz="1600">
                <a:solidFill>
                  <a:schemeClr val="dk2"/>
                </a:solidFill>
              </a:rPr>
              <a:t>. </a:t>
            </a:r>
            <a:r>
              <a:rPr b="1" lang="en" sz="1600">
                <a:solidFill>
                  <a:schemeClr val="dk2"/>
                </a:solidFill>
              </a:rPr>
              <a:t>Optimize Critical Rendering Path</a:t>
            </a:r>
            <a:br>
              <a:rPr b="1" lang="en" sz="1600">
                <a:solidFill>
                  <a:schemeClr val="dk2"/>
                </a:solidFill>
              </a:rPr>
            </a:br>
            <a:endParaRPr b="1"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>
                <a:solidFill>
                  <a:schemeClr val="dk2"/>
                </a:solidFill>
              </a:rPr>
              <a:t>Defer non-essential JavaScript, preload fonts, and prioritize above-the-fold content for quicker first render.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311700" y="151650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 Audit Report.</a:t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4" title="Screenshot 2025-04-08 2214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88" y="1391900"/>
            <a:ext cx="7435824" cy="34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094375" y="930200"/>
            <a:ext cx="729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Selected website - Elat esoft (</a:t>
            </a:r>
            <a:r>
              <a:rPr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https://www.elatesoft.com/ae/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 Strategy Plan.</a:t>
            </a:r>
            <a:endParaRPr/>
          </a:p>
        </p:txBody>
      </p:sp>
      <p:sp>
        <p:nvSpPr>
          <p:cNvPr id="198" name="Google Shape;198;p32"/>
          <p:cNvSpPr txBox="1"/>
          <p:nvPr/>
        </p:nvSpPr>
        <p:spPr>
          <a:xfrm>
            <a:off x="574525" y="1231175"/>
            <a:ext cx="7728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</a:rPr>
              <a:t> Objectives:</a:t>
            </a:r>
            <a:endParaRPr b="1" sz="20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Drive qualified traffic to service pages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Build topical authority in business &amp; finance tech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Rank for </a:t>
            </a:r>
            <a:r>
              <a:rPr b="1" lang="en" sz="1800">
                <a:solidFill>
                  <a:schemeClr val="dk2"/>
                </a:solidFill>
              </a:rPr>
              <a:t>high-intent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b="1" lang="en" sz="1800">
                <a:solidFill>
                  <a:schemeClr val="dk2"/>
                </a:solidFill>
              </a:rPr>
              <a:t>location-specific</a:t>
            </a:r>
            <a:r>
              <a:rPr lang="en" sz="1800">
                <a:solidFill>
                  <a:schemeClr val="dk2"/>
                </a:solidFill>
              </a:rPr>
              <a:t> keywords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Support SEO with blog content, guides, FAQs, and lead magnets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33" title="Screenshot 2025-04-17 2013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275" y="1096225"/>
            <a:ext cx="7636350" cy="38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536500" y="465100"/>
            <a:ext cx="787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Suggestions</a:t>
            </a:r>
            <a:endParaRPr b="1"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 Strategy and recommendations document.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303300" y="1313225"/>
            <a:ext cx="8219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Keyword strategy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Conduct deep keyword research targeting.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Group keywords into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topical clusters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around core products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Technical SEO enhancements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Improve core web vitals.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structured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data.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Canonicalization.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Ensure Mobile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friendliness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Fix crawl errors.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/>
        </p:nvSpPr>
        <p:spPr>
          <a:xfrm>
            <a:off x="574550" y="697650"/>
            <a:ext cx="78795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page optimization.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Update Meta Titles &amp; Descriptions for all service pages.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Proper Header Hierarchy (H1 &gt; H2 &gt; H3).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Internal Linking Strategy.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Image Optimization.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Content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Strategy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SEO-Driven Blog Content (2–4 posts/month).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Develop Industry-Specific Landing Pages 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FAQ Sections with schema markup to product pages.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Publish Case Studies &amp; Success Stories regularly.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Downloadable Assets like guides, checklists, and whitepapers.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/>
        </p:nvSpPr>
        <p:spPr>
          <a:xfrm>
            <a:off x="465100" y="396700"/>
            <a:ext cx="7879500" cy="5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OFF Page SEO/ Link Building</a:t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Local SEO Citations.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High-Quality Guest Posting.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Linkable Content Assets.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Engage with Industry Communities.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Local SEO focus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Optimize Google Business Profile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 consistent NAP (Name, Address, Phone) across platforms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 customer reviews &amp; Q&amp;A to your Google listing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AutoNum type="arabicPeriod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Target local keywords with geo-modifiers (e.g., “HR software in Abu Dhabi”)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/>
        </p:nvSpPr>
        <p:spPr>
          <a:xfrm>
            <a:off x="1025975" y="1696250"/>
            <a:ext cx="787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37"/>
          <p:cNvSpPr txBox="1"/>
          <p:nvPr/>
        </p:nvSpPr>
        <p:spPr>
          <a:xfrm>
            <a:off x="355675" y="0"/>
            <a:ext cx="7879500" cy="5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Analytics, Monitoring &amp; KPIs</a:t>
            </a:r>
            <a:endParaRPr b="1" sz="2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 Tools to Use:</a:t>
            </a:r>
            <a:endParaRPr b="1" sz="17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Google Analytics 4 (GA4)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Google Search Console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Ahrefs / SEMrush / Ubersuggest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PageSpeed Insights / GTmetrix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 </a:t>
            </a:r>
            <a:r>
              <a:rPr b="1" lang="en" sz="1700">
                <a:solidFill>
                  <a:schemeClr val="dk2"/>
                </a:solidFill>
              </a:rPr>
              <a:t>Key KPIs to Track:</a:t>
            </a:r>
            <a:endParaRPr b="1" sz="17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Organic Traffic (Sessions &amp; Users)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Keyword Rankings (Top 10, Top 3)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Click-through Rate (CTR) from Google SERPs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Bounce Rate &amp; Time on Page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Leads / Conversions from organic traffic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/>
        </p:nvSpPr>
        <p:spPr>
          <a:xfrm>
            <a:off x="892200" y="1723625"/>
            <a:ext cx="7359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THANK YOU.</a:t>
            </a:r>
            <a:endParaRPr sz="8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656600" y="109019"/>
            <a:ext cx="69909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Strengths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5" title="Screenshot 2025-04-08 222345.png"/>
          <p:cNvPicPr preferRelativeResize="0"/>
          <p:nvPr/>
        </p:nvPicPr>
        <p:blipFill rotWithShape="1">
          <a:blip r:embed="rId3">
            <a:alphaModFix/>
          </a:blip>
          <a:srcRect b="0" l="0" r="30834" t="0"/>
          <a:stretch/>
        </p:blipFill>
        <p:spPr>
          <a:xfrm>
            <a:off x="1108025" y="933450"/>
            <a:ext cx="5047749" cy="405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 title="Screenshot 2025-04-08 222415.png"/>
          <p:cNvPicPr preferRelativeResize="0"/>
          <p:nvPr/>
        </p:nvPicPr>
        <p:blipFill rotWithShape="1">
          <a:blip r:embed="rId3">
            <a:alphaModFix/>
          </a:blip>
          <a:srcRect b="0" l="0" r="51030" t="0"/>
          <a:stretch/>
        </p:blipFill>
        <p:spPr>
          <a:xfrm>
            <a:off x="4801525" y="1190500"/>
            <a:ext cx="4199600" cy="35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title="Screenshot 2025-04-08 222358.png"/>
          <p:cNvPicPr preferRelativeResize="0"/>
          <p:nvPr/>
        </p:nvPicPr>
        <p:blipFill rotWithShape="1">
          <a:blip r:embed="rId4">
            <a:alphaModFix/>
          </a:blip>
          <a:srcRect b="13035" l="0" r="26691" t="0"/>
          <a:stretch/>
        </p:blipFill>
        <p:spPr>
          <a:xfrm>
            <a:off x="218900" y="1190500"/>
            <a:ext cx="4582626" cy="306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Weakness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7" title="Screenshot 2025-04-08 221512.png"/>
          <p:cNvPicPr preferRelativeResize="0"/>
          <p:nvPr/>
        </p:nvPicPr>
        <p:blipFill rotWithShape="1">
          <a:blip r:embed="rId3">
            <a:alphaModFix/>
          </a:blip>
          <a:srcRect b="0" l="26288" r="10106" t="4552"/>
          <a:stretch/>
        </p:blipFill>
        <p:spPr>
          <a:xfrm>
            <a:off x="311700" y="1201650"/>
            <a:ext cx="8520600" cy="36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6957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Performance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 title="Screenshot 2025-04-08 222408.png"/>
          <p:cNvPicPr preferRelativeResize="0"/>
          <p:nvPr/>
        </p:nvPicPr>
        <p:blipFill rotWithShape="1">
          <a:blip r:embed="rId3">
            <a:alphaModFix/>
          </a:blip>
          <a:srcRect b="0" l="0" r="30541" t="13247"/>
          <a:stretch/>
        </p:blipFill>
        <p:spPr>
          <a:xfrm>
            <a:off x="459450" y="916525"/>
            <a:ext cx="8142000" cy="275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 title="Screenshot 2025-04-08 221522.png"/>
          <p:cNvPicPr preferRelativeResize="0"/>
          <p:nvPr/>
        </p:nvPicPr>
        <p:blipFill rotWithShape="1">
          <a:blip r:embed="rId4">
            <a:alphaModFix/>
          </a:blip>
          <a:srcRect b="14978" l="0" r="23977" t="30534"/>
          <a:stretch/>
        </p:blipFill>
        <p:spPr>
          <a:xfrm>
            <a:off x="426450" y="3611400"/>
            <a:ext cx="8520601" cy="13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384225"/>
            <a:ext cx="8520600" cy="6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Keyword research report.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125" y="1285875"/>
            <a:ext cx="7181750" cy="3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 title="Screenshot 2025-04-15 2209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00" y="1272200"/>
            <a:ext cx="8345175" cy="34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1" title="Screenshot 2025-04-15 2229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2450"/>
            <a:ext cx="8839200" cy="241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Competitor keyword analysis and insights.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