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7" r:id="rId10"/>
    <p:sldId id="265" r:id="rId11"/>
    <p:sldId id="266" r:id="rId12"/>
    <p:sldId id="268"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18"/>
    <p:restoredTop sz="92993"/>
  </p:normalViewPr>
  <p:slideViewPr>
    <p:cSldViewPr snapToGrid="0" snapToObjects="1">
      <p:cViewPr varScale="1">
        <p:scale>
          <a:sx n="119" d="100"/>
          <a:sy n="119" d="100"/>
        </p:scale>
        <p:origin x="37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1A7A-3D91-45D2-9537-47D5C07AD766}"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2FFD4BED-519F-4DD1-8CEE-6E83ABF14221}">
      <dgm:prSet/>
      <dgm:spPr/>
      <dgm:t>
        <a:bodyPr/>
        <a:lstStyle/>
        <a:p>
          <a:r>
            <a:rPr lang="en-US" dirty="0"/>
            <a:t>Used  NLTK( Natural Language Toolkit)  for text Cleaning and pre-processing.</a:t>
          </a:r>
        </a:p>
      </dgm:t>
    </dgm:pt>
    <dgm:pt modelId="{1D0BD7AD-5266-4CA2-985A-B02C2EFB6052}" type="parTrans" cxnId="{19B52348-238F-4BA6-938D-03C277A8B4FF}">
      <dgm:prSet/>
      <dgm:spPr/>
      <dgm:t>
        <a:bodyPr/>
        <a:lstStyle/>
        <a:p>
          <a:endParaRPr lang="en-US"/>
        </a:p>
      </dgm:t>
    </dgm:pt>
    <dgm:pt modelId="{0D5D375B-A374-41ED-9ECD-0FFAC253817A}" type="sibTrans" cxnId="{19B52348-238F-4BA6-938D-03C277A8B4FF}">
      <dgm:prSet/>
      <dgm:spPr/>
      <dgm:t>
        <a:bodyPr/>
        <a:lstStyle/>
        <a:p>
          <a:endParaRPr lang="en-US"/>
        </a:p>
      </dgm:t>
    </dgm:pt>
    <dgm:pt modelId="{27336EE0-30BD-4732-AC17-15246CDBCEB5}">
      <dgm:prSet/>
      <dgm:spPr/>
      <dgm:t>
        <a:bodyPr/>
        <a:lstStyle/>
        <a:p>
          <a:r>
            <a:rPr lang="en-US" dirty="0"/>
            <a:t>To make to text clean – removed special characters, stop words, HTML tags, accented characters, </a:t>
          </a:r>
        </a:p>
      </dgm:t>
    </dgm:pt>
    <dgm:pt modelId="{51B2FBEF-1C34-478F-B9F4-F145CE5B19A5}" type="parTrans" cxnId="{0A048BDC-628C-4438-B388-9077AE10BE52}">
      <dgm:prSet/>
      <dgm:spPr/>
      <dgm:t>
        <a:bodyPr/>
        <a:lstStyle/>
        <a:p>
          <a:endParaRPr lang="en-US"/>
        </a:p>
      </dgm:t>
    </dgm:pt>
    <dgm:pt modelId="{3FFFA387-AC25-45D7-BDF4-B5DB4C4357F5}" type="sibTrans" cxnId="{0A048BDC-628C-4438-B388-9077AE10BE52}">
      <dgm:prSet/>
      <dgm:spPr/>
      <dgm:t>
        <a:bodyPr/>
        <a:lstStyle/>
        <a:p>
          <a:endParaRPr lang="en-US"/>
        </a:p>
      </dgm:t>
    </dgm:pt>
    <dgm:pt modelId="{9704DC03-F55D-44DD-985B-EC84A857F506}">
      <dgm:prSet/>
      <dgm:spPr/>
      <dgm:t>
        <a:bodyPr/>
        <a:lstStyle/>
        <a:p>
          <a:r>
            <a:rPr lang="en-US" dirty="0"/>
            <a:t>Performed lemmatization and stemming.</a:t>
          </a:r>
        </a:p>
      </dgm:t>
    </dgm:pt>
    <dgm:pt modelId="{0712199B-BC28-4275-8B83-F6A5294A5B4D}" type="parTrans" cxnId="{72BC88E0-FF0D-4586-AD8F-33585370568E}">
      <dgm:prSet/>
      <dgm:spPr/>
      <dgm:t>
        <a:bodyPr/>
        <a:lstStyle/>
        <a:p>
          <a:endParaRPr lang="en-US"/>
        </a:p>
      </dgm:t>
    </dgm:pt>
    <dgm:pt modelId="{71C96435-0E96-42FA-87DF-BC73BD327E03}" type="sibTrans" cxnId="{72BC88E0-FF0D-4586-AD8F-33585370568E}">
      <dgm:prSet/>
      <dgm:spPr/>
      <dgm:t>
        <a:bodyPr/>
        <a:lstStyle/>
        <a:p>
          <a:endParaRPr lang="en-US"/>
        </a:p>
      </dgm:t>
    </dgm:pt>
    <dgm:pt modelId="{5DEA6659-B7CE-42B3-9634-64AF6BF48BC0}">
      <dgm:prSet/>
      <dgm:spPr/>
      <dgm:t>
        <a:bodyPr/>
        <a:lstStyle/>
        <a:p>
          <a:r>
            <a:rPr lang="en-US" dirty="0"/>
            <a:t>Chose top 4 reviewed cellphone brands from the list of 10 brands. - (optional).</a:t>
          </a:r>
        </a:p>
      </dgm:t>
    </dgm:pt>
    <dgm:pt modelId="{7F63B13E-BB40-4066-917E-0E35D9B818CB}" type="parTrans" cxnId="{1B2D1A9C-5263-43B0-A628-356B36CC4F1F}">
      <dgm:prSet/>
      <dgm:spPr/>
      <dgm:t>
        <a:bodyPr/>
        <a:lstStyle/>
        <a:p>
          <a:endParaRPr lang="en-US"/>
        </a:p>
      </dgm:t>
    </dgm:pt>
    <dgm:pt modelId="{3C16EAA5-E41B-4C9D-8BB5-D9366635D654}" type="sibTrans" cxnId="{1B2D1A9C-5263-43B0-A628-356B36CC4F1F}">
      <dgm:prSet/>
      <dgm:spPr/>
      <dgm:t>
        <a:bodyPr/>
        <a:lstStyle/>
        <a:p>
          <a:endParaRPr lang="en-US"/>
        </a:p>
      </dgm:t>
    </dgm:pt>
    <dgm:pt modelId="{B7CA68E2-AF9E-4964-BFB9-8423821B507B}">
      <dgm:prSet/>
      <dgm:spPr/>
      <dgm:t>
        <a:bodyPr/>
        <a:lstStyle/>
        <a:p>
          <a:r>
            <a:rPr lang="en-US" dirty="0"/>
            <a:t>Defined X and y, and then split X and y into 75% train and 25% test sets.</a:t>
          </a:r>
        </a:p>
      </dgm:t>
    </dgm:pt>
    <dgm:pt modelId="{49B569FD-47ED-46F9-B77E-3B31E2C6E4BE}" type="parTrans" cxnId="{7459FEB8-1F7A-43F3-9FAF-D4A2E577CF69}">
      <dgm:prSet/>
      <dgm:spPr/>
      <dgm:t>
        <a:bodyPr/>
        <a:lstStyle/>
        <a:p>
          <a:endParaRPr lang="en-US"/>
        </a:p>
      </dgm:t>
    </dgm:pt>
    <dgm:pt modelId="{62247813-36F2-4A63-8D5B-6F4D53ED7506}" type="sibTrans" cxnId="{7459FEB8-1F7A-43F3-9FAF-D4A2E577CF69}">
      <dgm:prSet/>
      <dgm:spPr/>
      <dgm:t>
        <a:bodyPr/>
        <a:lstStyle/>
        <a:p>
          <a:endParaRPr lang="en-US"/>
        </a:p>
      </dgm:t>
    </dgm:pt>
    <dgm:pt modelId="{9910EBAD-C66C-4B5A-AA19-0804803E96A6}">
      <dgm:prSet/>
      <dgm:spPr/>
      <dgm:t>
        <a:bodyPr/>
        <a:lstStyle/>
        <a:p>
          <a:r>
            <a:rPr lang="en-US" dirty="0"/>
            <a:t>Used Count vectorizer  to transform a given text into a vector based on the frequency (count) of each word.</a:t>
          </a:r>
        </a:p>
      </dgm:t>
    </dgm:pt>
    <dgm:pt modelId="{B3485227-B22F-47CE-BDFC-F06FD68C13DF}" type="parTrans" cxnId="{B762DFA2-BD5F-409E-97AA-55CACC512BC4}">
      <dgm:prSet/>
      <dgm:spPr/>
      <dgm:t>
        <a:bodyPr/>
        <a:lstStyle/>
        <a:p>
          <a:endParaRPr lang="en-US"/>
        </a:p>
      </dgm:t>
    </dgm:pt>
    <dgm:pt modelId="{E93CC61C-5CBC-484F-8567-5188E3532715}" type="sibTrans" cxnId="{B762DFA2-BD5F-409E-97AA-55CACC512BC4}">
      <dgm:prSet/>
      <dgm:spPr/>
      <dgm:t>
        <a:bodyPr/>
        <a:lstStyle/>
        <a:p>
          <a:endParaRPr lang="en-US"/>
        </a:p>
      </dgm:t>
    </dgm:pt>
    <dgm:pt modelId="{970F0F01-7E61-43F9-82F9-E6C5391EFD60}">
      <dgm:prSet/>
      <dgm:spPr/>
      <dgm:t>
        <a:bodyPr/>
        <a:lstStyle/>
        <a:p>
          <a:r>
            <a:rPr lang="en-US"/>
            <a:t>The text is now ready for Modeling.</a:t>
          </a:r>
        </a:p>
      </dgm:t>
    </dgm:pt>
    <dgm:pt modelId="{0AAC6351-7AE7-4A67-91BD-19532D9526A6}" type="parTrans" cxnId="{D94B128B-009A-4EC3-A975-8EE03B2178E4}">
      <dgm:prSet/>
      <dgm:spPr/>
      <dgm:t>
        <a:bodyPr/>
        <a:lstStyle/>
        <a:p>
          <a:endParaRPr lang="en-US"/>
        </a:p>
      </dgm:t>
    </dgm:pt>
    <dgm:pt modelId="{E1568BEF-788D-423D-9E20-D48B8C3E5BE5}" type="sibTrans" cxnId="{D94B128B-009A-4EC3-A975-8EE03B2178E4}">
      <dgm:prSet/>
      <dgm:spPr/>
      <dgm:t>
        <a:bodyPr/>
        <a:lstStyle/>
        <a:p>
          <a:endParaRPr lang="en-US"/>
        </a:p>
      </dgm:t>
    </dgm:pt>
    <dgm:pt modelId="{29184A33-B251-8441-B44E-81E7BFE5E824}" type="pres">
      <dgm:prSet presAssocID="{26EF1A7A-3D91-45D2-9537-47D5C07AD766}" presName="Name0" presStyleCnt="0">
        <dgm:presLayoutVars>
          <dgm:dir/>
          <dgm:resizeHandles val="exact"/>
        </dgm:presLayoutVars>
      </dgm:prSet>
      <dgm:spPr/>
    </dgm:pt>
    <dgm:pt modelId="{92850BFE-E173-884A-AA0B-E20B0810AD8C}" type="pres">
      <dgm:prSet presAssocID="{2FFD4BED-519F-4DD1-8CEE-6E83ABF14221}" presName="node" presStyleLbl="node1" presStyleIdx="0" presStyleCnt="7">
        <dgm:presLayoutVars>
          <dgm:bulletEnabled val="1"/>
        </dgm:presLayoutVars>
      </dgm:prSet>
      <dgm:spPr/>
    </dgm:pt>
    <dgm:pt modelId="{B620843A-7968-E34C-AF99-0723E02D8E45}" type="pres">
      <dgm:prSet presAssocID="{0D5D375B-A374-41ED-9ECD-0FFAC253817A}" presName="sibTrans" presStyleLbl="sibTrans1D1" presStyleIdx="0" presStyleCnt="6"/>
      <dgm:spPr/>
    </dgm:pt>
    <dgm:pt modelId="{2757FA9E-8CDB-4646-8EFC-D6812D64962E}" type="pres">
      <dgm:prSet presAssocID="{0D5D375B-A374-41ED-9ECD-0FFAC253817A}" presName="connectorText" presStyleLbl="sibTrans1D1" presStyleIdx="0" presStyleCnt="6"/>
      <dgm:spPr/>
    </dgm:pt>
    <dgm:pt modelId="{55773787-45C0-A140-89B5-8FBEBA166B64}" type="pres">
      <dgm:prSet presAssocID="{27336EE0-30BD-4732-AC17-15246CDBCEB5}" presName="node" presStyleLbl="node1" presStyleIdx="1" presStyleCnt="7">
        <dgm:presLayoutVars>
          <dgm:bulletEnabled val="1"/>
        </dgm:presLayoutVars>
      </dgm:prSet>
      <dgm:spPr/>
    </dgm:pt>
    <dgm:pt modelId="{DFE75C59-0FEC-B84A-9D77-C483ED803179}" type="pres">
      <dgm:prSet presAssocID="{3FFFA387-AC25-45D7-BDF4-B5DB4C4357F5}" presName="sibTrans" presStyleLbl="sibTrans1D1" presStyleIdx="1" presStyleCnt="6"/>
      <dgm:spPr/>
    </dgm:pt>
    <dgm:pt modelId="{C5444C5E-4450-C843-822C-230DFB46A082}" type="pres">
      <dgm:prSet presAssocID="{3FFFA387-AC25-45D7-BDF4-B5DB4C4357F5}" presName="connectorText" presStyleLbl="sibTrans1D1" presStyleIdx="1" presStyleCnt="6"/>
      <dgm:spPr/>
    </dgm:pt>
    <dgm:pt modelId="{A40673A7-A38E-B64F-A450-B718A9D505CB}" type="pres">
      <dgm:prSet presAssocID="{9704DC03-F55D-44DD-985B-EC84A857F506}" presName="node" presStyleLbl="node1" presStyleIdx="2" presStyleCnt="7">
        <dgm:presLayoutVars>
          <dgm:bulletEnabled val="1"/>
        </dgm:presLayoutVars>
      </dgm:prSet>
      <dgm:spPr/>
    </dgm:pt>
    <dgm:pt modelId="{17790A3A-5EF5-8A49-AC1F-6A2F80495132}" type="pres">
      <dgm:prSet presAssocID="{71C96435-0E96-42FA-87DF-BC73BD327E03}" presName="sibTrans" presStyleLbl="sibTrans1D1" presStyleIdx="2" presStyleCnt="6"/>
      <dgm:spPr/>
    </dgm:pt>
    <dgm:pt modelId="{99E05361-B8A0-EF43-BDA7-AB3A5AFD5F8F}" type="pres">
      <dgm:prSet presAssocID="{71C96435-0E96-42FA-87DF-BC73BD327E03}" presName="connectorText" presStyleLbl="sibTrans1D1" presStyleIdx="2" presStyleCnt="6"/>
      <dgm:spPr/>
    </dgm:pt>
    <dgm:pt modelId="{504D998C-2F97-584D-8166-6A335F049F94}" type="pres">
      <dgm:prSet presAssocID="{5DEA6659-B7CE-42B3-9634-64AF6BF48BC0}" presName="node" presStyleLbl="node1" presStyleIdx="3" presStyleCnt="7">
        <dgm:presLayoutVars>
          <dgm:bulletEnabled val="1"/>
        </dgm:presLayoutVars>
      </dgm:prSet>
      <dgm:spPr/>
    </dgm:pt>
    <dgm:pt modelId="{CD50D25A-FF07-E84B-8104-23758FCBB938}" type="pres">
      <dgm:prSet presAssocID="{3C16EAA5-E41B-4C9D-8BB5-D9366635D654}" presName="sibTrans" presStyleLbl="sibTrans1D1" presStyleIdx="3" presStyleCnt="6"/>
      <dgm:spPr/>
    </dgm:pt>
    <dgm:pt modelId="{9735BC54-275E-014F-9773-0AFE95C9BE1C}" type="pres">
      <dgm:prSet presAssocID="{3C16EAA5-E41B-4C9D-8BB5-D9366635D654}" presName="connectorText" presStyleLbl="sibTrans1D1" presStyleIdx="3" presStyleCnt="6"/>
      <dgm:spPr/>
    </dgm:pt>
    <dgm:pt modelId="{CCC0A384-0069-BA45-B5B8-794E933B7AFA}" type="pres">
      <dgm:prSet presAssocID="{B7CA68E2-AF9E-4964-BFB9-8423821B507B}" presName="node" presStyleLbl="node1" presStyleIdx="4" presStyleCnt="7">
        <dgm:presLayoutVars>
          <dgm:bulletEnabled val="1"/>
        </dgm:presLayoutVars>
      </dgm:prSet>
      <dgm:spPr/>
    </dgm:pt>
    <dgm:pt modelId="{BD96EED2-29DA-4640-A0ED-E45BF49A4BE3}" type="pres">
      <dgm:prSet presAssocID="{62247813-36F2-4A63-8D5B-6F4D53ED7506}" presName="sibTrans" presStyleLbl="sibTrans1D1" presStyleIdx="4" presStyleCnt="6"/>
      <dgm:spPr/>
    </dgm:pt>
    <dgm:pt modelId="{459BAF0A-2A3B-3743-B598-5B6D83E9483A}" type="pres">
      <dgm:prSet presAssocID="{62247813-36F2-4A63-8D5B-6F4D53ED7506}" presName="connectorText" presStyleLbl="sibTrans1D1" presStyleIdx="4" presStyleCnt="6"/>
      <dgm:spPr/>
    </dgm:pt>
    <dgm:pt modelId="{D93FA8CA-0BB7-3E48-A9FA-CBCAC81E0AEA}" type="pres">
      <dgm:prSet presAssocID="{9910EBAD-C66C-4B5A-AA19-0804803E96A6}" presName="node" presStyleLbl="node1" presStyleIdx="5" presStyleCnt="7">
        <dgm:presLayoutVars>
          <dgm:bulletEnabled val="1"/>
        </dgm:presLayoutVars>
      </dgm:prSet>
      <dgm:spPr/>
    </dgm:pt>
    <dgm:pt modelId="{96827875-A51F-2946-A9E0-D6B2B4DF3328}" type="pres">
      <dgm:prSet presAssocID="{E93CC61C-5CBC-484F-8567-5188E3532715}" presName="sibTrans" presStyleLbl="sibTrans1D1" presStyleIdx="5" presStyleCnt="6"/>
      <dgm:spPr/>
    </dgm:pt>
    <dgm:pt modelId="{D58F862A-9532-E046-B2AB-3C5214249C13}" type="pres">
      <dgm:prSet presAssocID="{E93CC61C-5CBC-484F-8567-5188E3532715}" presName="connectorText" presStyleLbl="sibTrans1D1" presStyleIdx="5" presStyleCnt="6"/>
      <dgm:spPr/>
    </dgm:pt>
    <dgm:pt modelId="{D33026A1-78C4-3345-B10D-C3C873D68C5C}" type="pres">
      <dgm:prSet presAssocID="{970F0F01-7E61-43F9-82F9-E6C5391EFD60}" presName="node" presStyleLbl="node1" presStyleIdx="6" presStyleCnt="7">
        <dgm:presLayoutVars>
          <dgm:bulletEnabled val="1"/>
        </dgm:presLayoutVars>
      </dgm:prSet>
      <dgm:spPr/>
    </dgm:pt>
  </dgm:ptLst>
  <dgm:cxnLst>
    <dgm:cxn modelId="{D5D74102-E3AE-9D47-9D13-40E86A61E42C}" type="presOf" srcId="{27336EE0-30BD-4732-AC17-15246CDBCEB5}" destId="{55773787-45C0-A140-89B5-8FBEBA166B64}" srcOrd="0" destOrd="0" presId="urn:microsoft.com/office/officeart/2016/7/layout/RepeatingBendingProcessNew"/>
    <dgm:cxn modelId="{14508C1B-9856-404F-99B9-FCF002D72B60}" type="presOf" srcId="{26EF1A7A-3D91-45D2-9537-47D5C07AD766}" destId="{29184A33-B251-8441-B44E-81E7BFE5E824}" srcOrd="0" destOrd="0" presId="urn:microsoft.com/office/officeart/2016/7/layout/RepeatingBendingProcessNew"/>
    <dgm:cxn modelId="{D89FD133-C0F8-CC42-9520-E8D3045B9B96}" type="presOf" srcId="{62247813-36F2-4A63-8D5B-6F4D53ED7506}" destId="{459BAF0A-2A3B-3743-B598-5B6D83E9483A}" srcOrd="1" destOrd="0" presId="urn:microsoft.com/office/officeart/2016/7/layout/RepeatingBendingProcessNew"/>
    <dgm:cxn modelId="{A9CA4B37-42E0-544C-BD77-2B8A86406E4C}" type="presOf" srcId="{3FFFA387-AC25-45D7-BDF4-B5DB4C4357F5}" destId="{C5444C5E-4450-C843-822C-230DFB46A082}" srcOrd="1" destOrd="0" presId="urn:microsoft.com/office/officeart/2016/7/layout/RepeatingBendingProcessNew"/>
    <dgm:cxn modelId="{4F57E63B-2917-BC43-B5FA-2C86B0A48BA1}" type="presOf" srcId="{E93CC61C-5CBC-484F-8567-5188E3532715}" destId="{D58F862A-9532-E046-B2AB-3C5214249C13}" srcOrd="1" destOrd="0" presId="urn:microsoft.com/office/officeart/2016/7/layout/RepeatingBendingProcessNew"/>
    <dgm:cxn modelId="{73498645-A2B4-3446-96B0-32851BBD6031}" type="presOf" srcId="{0D5D375B-A374-41ED-9ECD-0FFAC253817A}" destId="{B620843A-7968-E34C-AF99-0723E02D8E45}" srcOrd="0" destOrd="0" presId="urn:microsoft.com/office/officeart/2016/7/layout/RepeatingBendingProcessNew"/>
    <dgm:cxn modelId="{19B52348-238F-4BA6-938D-03C277A8B4FF}" srcId="{26EF1A7A-3D91-45D2-9537-47D5C07AD766}" destId="{2FFD4BED-519F-4DD1-8CEE-6E83ABF14221}" srcOrd="0" destOrd="0" parTransId="{1D0BD7AD-5266-4CA2-985A-B02C2EFB6052}" sibTransId="{0D5D375B-A374-41ED-9ECD-0FFAC253817A}"/>
    <dgm:cxn modelId="{AF3CA94C-D8D3-E746-A524-5C606AB8C0E0}" type="presOf" srcId="{970F0F01-7E61-43F9-82F9-E6C5391EFD60}" destId="{D33026A1-78C4-3345-B10D-C3C873D68C5C}" srcOrd="0" destOrd="0" presId="urn:microsoft.com/office/officeart/2016/7/layout/RepeatingBendingProcessNew"/>
    <dgm:cxn modelId="{601F2C4E-C4D1-154D-9FEB-F2982CBDC473}" type="presOf" srcId="{3FFFA387-AC25-45D7-BDF4-B5DB4C4357F5}" destId="{DFE75C59-0FEC-B84A-9D77-C483ED803179}" srcOrd="0" destOrd="0" presId="urn:microsoft.com/office/officeart/2016/7/layout/RepeatingBendingProcessNew"/>
    <dgm:cxn modelId="{B68B6D5D-105F-394A-911E-8646C5792575}" type="presOf" srcId="{5DEA6659-B7CE-42B3-9634-64AF6BF48BC0}" destId="{504D998C-2F97-584D-8166-6A335F049F94}" srcOrd="0" destOrd="0" presId="urn:microsoft.com/office/officeart/2016/7/layout/RepeatingBendingProcessNew"/>
    <dgm:cxn modelId="{E74A1667-321F-7A43-A77B-0FE29C1CB899}" type="presOf" srcId="{62247813-36F2-4A63-8D5B-6F4D53ED7506}" destId="{BD96EED2-29DA-4640-A0ED-E45BF49A4BE3}" srcOrd="0" destOrd="0" presId="urn:microsoft.com/office/officeart/2016/7/layout/RepeatingBendingProcessNew"/>
    <dgm:cxn modelId="{942C776F-5948-3D4B-92F0-A901F1124852}" type="presOf" srcId="{E93CC61C-5CBC-484F-8567-5188E3532715}" destId="{96827875-A51F-2946-A9E0-D6B2B4DF3328}" srcOrd="0" destOrd="0" presId="urn:microsoft.com/office/officeart/2016/7/layout/RepeatingBendingProcessNew"/>
    <dgm:cxn modelId="{2F367075-CBDA-B549-803A-D15616D2D8B6}" type="presOf" srcId="{2FFD4BED-519F-4DD1-8CEE-6E83ABF14221}" destId="{92850BFE-E173-884A-AA0B-E20B0810AD8C}" srcOrd="0" destOrd="0" presId="urn:microsoft.com/office/officeart/2016/7/layout/RepeatingBendingProcessNew"/>
    <dgm:cxn modelId="{D94B128B-009A-4EC3-A975-8EE03B2178E4}" srcId="{26EF1A7A-3D91-45D2-9537-47D5C07AD766}" destId="{970F0F01-7E61-43F9-82F9-E6C5391EFD60}" srcOrd="6" destOrd="0" parTransId="{0AAC6351-7AE7-4A67-91BD-19532D9526A6}" sibTransId="{E1568BEF-788D-423D-9E20-D48B8C3E5BE5}"/>
    <dgm:cxn modelId="{1B2D1A9C-5263-43B0-A628-356B36CC4F1F}" srcId="{26EF1A7A-3D91-45D2-9537-47D5C07AD766}" destId="{5DEA6659-B7CE-42B3-9634-64AF6BF48BC0}" srcOrd="3" destOrd="0" parTransId="{7F63B13E-BB40-4066-917E-0E35D9B818CB}" sibTransId="{3C16EAA5-E41B-4C9D-8BB5-D9366635D654}"/>
    <dgm:cxn modelId="{B762DFA2-BD5F-409E-97AA-55CACC512BC4}" srcId="{26EF1A7A-3D91-45D2-9537-47D5C07AD766}" destId="{9910EBAD-C66C-4B5A-AA19-0804803E96A6}" srcOrd="5" destOrd="0" parTransId="{B3485227-B22F-47CE-BDFC-F06FD68C13DF}" sibTransId="{E93CC61C-5CBC-484F-8567-5188E3532715}"/>
    <dgm:cxn modelId="{39B8F8A6-1FA2-9E44-B63C-7A7897FBA339}" type="presOf" srcId="{3C16EAA5-E41B-4C9D-8BB5-D9366635D654}" destId="{CD50D25A-FF07-E84B-8104-23758FCBB938}" srcOrd="0" destOrd="0" presId="urn:microsoft.com/office/officeart/2016/7/layout/RepeatingBendingProcessNew"/>
    <dgm:cxn modelId="{EA348DB5-B9A7-CD4F-AEDA-E16442AF331C}" type="presOf" srcId="{71C96435-0E96-42FA-87DF-BC73BD327E03}" destId="{17790A3A-5EF5-8A49-AC1F-6A2F80495132}" srcOrd="0" destOrd="0" presId="urn:microsoft.com/office/officeart/2016/7/layout/RepeatingBendingProcessNew"/>
    <dgm:cxn modelId="{7459FEB8-1F7A-43F3-9FAF-D4A2E577CF69}" srcId="{26EF1A7A-3D91-45D2-9537-47D5C07AD766}" destId="{B7CA68E2-AF9E-4964-BFB9-8423821B507B}" srcOrd="4" destOrd="0" parTransId="{49B569FD-47ED-46F9-B77E-3B31E2C6E4BE}" sibTransId="{62247813-36F2-4A63-8D5B-6F4D53ED7506}"/>
    <dgm:cxn modelId="{175587BD-AB9A-D045-9C08-2538F871106E}" type="presOf" srcId="{0D5D375B-A374-41ED-9ECD-0FFAC253817A}" destId="{2757FA9E-8CDB-4646-8EFC-D6812D64962E}" srcOrd="1" destOrd="0" presId="urn:microsoft.com/office/officeart/2016/7/layout/RepeatingBendingProcessNew"/>
    <dgm:cxn modelId="{0F2E21C5-04D3-0843-B3EA-E838F5D01876}" type="presOf" srcId="{B7CA68E2-AF9E-4964-BFB9-8423821B507B}" destId="{CCC0A384-0069-BA45-B5B8-794E933B7AFA}" srcOrd="0" destOrd="0" presId="urn:microsoft.com/office/officeart/2016/7/layout/RepeatingBendingProcessNew"/>
    <dgm:cxn modelId="{BA40C5D0-922A-6844-8E4D-092E55C627F1}" type="presOf" srcId="{3C16EAA5-E41B-4C9D-8BB5-D9366635D654}" destId="{9735BC54-275E-014F-9773-0AFE95C9BE1C}" srcOrd="1" destOrd="0" presId="urn:microsoft.com/office/officeart/2016/7/layout/RepeatingBendingProcessNew"/>
    <dgm:cxn modelId="{4554AAD7-CF3B-4745-B3FD-597ED9A3B880}" type="presOf" srcId="{9704DC03-F55D-44DD-985B-EC84A857F506}" destId="{A40673A7-A38E-B64F-A450-B718A9D505CB}" srcOrd="0" destOrd="0" presId="urn:microsoft.com/office/officeart/2016/7/layout/RepeatingBendingProcessNew"/>
    <dgm:cxn modelId="{0A048BDC-628C-4438-B388-9077AE10BE52}" srcId="{26EF1A7A-3D91-45D2-9537-47D5C07AD766}" destId="{27336EE0-30BD-4732-AC17-15246CDBCEB5}" srcOrd="1" destOrd="0" parTransId="{51B2FBEF-1C34-478F-B9F4-F145CE5B19A5}" sibTransId="{3FFFA387-AC25-45D7-BDF4-B5DB4C4357F5}"/>
    <dgm:cxn modelId="{72BC88E0-FF0D-4586-AD8F-33585370568E}" srcId="{26EF1A7A-3D91-45D2-9537-47D5C07AD766}" destId="{9704DC03-F55D-44DD-985B-EC84A857F506}" srcOrd="2" destOrd="0" parTransId="{0712199B-BC28-4275-8B83-F6A5294A5B4D}" sibTransId="{71C96435-0E96-42FA-87DF-BC73BD327E03}"/>
    <dgm:cxn modelId="{324852E2-C601-C847-805B-A98FE034628B}" type="presOf" srcId="{71C96435-0E96-42FA-87DF-BC73BD327E03}" destId="{99E05361-B8A0-EF43-BDA7-AB3A5AFD5F8F}" srcOrd="1" destOrd="0" presId="urn:microsoft.com/office/officeart/2016/7/layout/RepeatingBendingProcessNew"/>
    <dgm:cxn modelId="{6ADE2FF9-D1FA-2B4E-B0D6-5FD9F74890C2}" type="presOf" srcId="{9910EBAD-C66C-4B5A-AA19-0804803E96A6}" destId="{D93FA8CA-0BB7-3E48-A9FA-CBCAC81E0AEA}" srcOrd="0" destOrd="0" presId="urn:microsoft.com/office/officeart/2016/7/layout/RepeatingBendingProcessNew"/>
    <dgm:cxn modelId="{9FC5234F-5EB6-A147-85DE-FAEBA9FB13BA}" type="presParOf" srcId="{29184A33-B251-8441-B44E-81E7BFE5E824}" destId="{92850BFE-E173-884A-AA0B-E20B0810AD8C}" srcOrd="0" destOrd="0" presId="urn:microsoft.com/office/officeart/2016/7/layout/RepeatingBendingProcessNew"/>
    <dgm:cxn modelId="{F4230FD0-BECC-B44B-BFAF-2E03652E0FC6}" type="presParOf" srcId="{29184A33-B251-8441-B44E-81E7BFE5E824}" destId="{B620843A-7968-E34C-AF99-0723E02D8E45}" srcOrd="1" destOrd="0" presId="urn:microsoft.com/office/officeart/2016/7/layout/RepeatingBendingProcessNew"/>
    <dgm:cxn modelId="{434756DA-8C24-5142-8949-5C85BE1A43F0}" type="presParOf" srcId="{B620843A-7968-E34C-AF99-0723E02D8E45}" destId="{2757FA9E-8CDB-4646-8EFC-D6812D64962E}" srcOrd="0" destOrd="0" presId="urn:microsoft.com/office/officeart/2016/7/layout/RepeatingBendingProcessNew"/>
    <dgm:cxn modelId="{A0AE84F6-632E-0D45-88ED-65F45A9CBC1A}" type="presParOf" srcId="{29184A33-B251-8441-B44E-81E7BFE5E824}" destId="{55773787-45C0-A140-89B5-8FBEBA166B64}" srcOrd="2" destOrd="0" presId="urn:microsoft.com/office/officeart/2016/7/layout/RepeatingBendingProcessNew"/>
    <dgm:cxn modelId="{F16D69A4-4065-5241-99F4-136EC92E285D}" type="presParOf" srcId="{29184A33-B251-8441-B44E-81E7BFE5E824}" destId="{DFE75C59-0FEC-B84A-9D77-C483ED803179}" srcOrd="3" destOrd="0" presId="urn:microsoft.com/office/officeart/2016/7/layout/RepeatingBendingProcessNew"/>
    <dgm:cxn modelId="{A5E71A89-EEC2-1E42-B506-12D550E2FCF2}" type="presParOf" srcId="{DFE75C59-0FEC-B84A-9D77-C483ED803179}" destId="{C5444C5E-4450-C843-822C-230DFB46A082}" srcOrd="0" destOrd="0" presId="urn:microsoft.com/office/officeart/2016/7/layout/RepeatingBendingProcessNew"/>
    <dgm:cxn modelId="{43A8B877-9B4D-F74A-8E55-B31489CDBCC6}" type="presParOf" srcId="{29184A33-B251-8441-B44E-81E7BFE5E824}" destId="{A40673A7-A38E-B64F-A450-B718A9D505CB}" srcOrd="4" destOrd="0" presId="urn:microsoft.com/office/officeart/2016/7/layout/RepeatingBendingProcessNew"/>
    <dgm:cxn modelId="{55DF451E-01FB-DD46-A792-A6449FB0DFBE}" type="presParOf" srcId="{29184A33-B251-8441-B44E-81E7BFE5E824}" destId="{17790A3A-5EF5-8A49-AC1F-6A2F80495132}" srcOrd="5" destOrd="0" presId="urn:microsoft.com/office/officeart/2016/7/layout/RepeatingBendingProcessNew"/>
    <dgm:cxn modelId="{0617E55C-C007-BE47-A7DC-4F3F8593CD12}" type="presParOf" srcId="{17790A3A-5EF5-8A49-AC1F-6A2F80495132}" destId="{99E05361-B8A0-EF43-BDA7-AB3A5AFD5F8F}" srcOrd="0" destOrd="0" presId="urn:microsoft.com/office/officeart/2016/7/layout/RepeatingBendingProcessNew"/>
    <dgm:cxn modelId="{2B2DE450-A0FE-E64F-A746-15A694F0C8F9}" type="presParOf" srcId="{29184A33-B251-8441-B44E-81E7BFE5E824}" destId="{504D998C-2F97-584D-8166-6A335F049F94}" srcOrd="6" destOrd="0" presId="urn:microsoft.com/office/officeart/2016/7/layout/RepeatingBendingProcessNew"/>
    <dgm:cxn modelId="{D6EE871D-083A-224D-9A13-5E954E86D209}" type="presParOf" srcId="{29184A33-B251-8441-B44E-81E7BFE5E824}" destId="{CD50D25A-FF07-E84B-8104-23758FCBB938}" srcOrd="7" destOrd="0" presId="urn:microsoft.com/office/officeart/2016/7/layout/RepeatingBendingProcessNew"/>
    <dgm:cxn modelId="{13CB68AC-8FD2-2B42-80A9-3E74A07A1203}" type="presParOf" srcId="{CD50D25A-FF07-E84B-8104-23758FCBB938}" destId="{9735BC54-275E-014F-9773-0AFE95C9BE1C}" srcOrd="0" destOrd="0" presId="urn:microsoft.com/office/officeart/2016/7/layout/RepeatingBendingProcessNew"/>
    <dgm:cxn modelId="{FA26C2EB-1953-FB4B-9A11-042FAA14580B}" type="presParOf" srcId="{29184A33-B251-8441-B44E-81E7BFE5E824}" destId="{CCC0A384-0069-BA45-B5B8-794E933B7AFA}" srcOrd="8" destOrd="0" presId="urn:microsoft.com/office/officeart/2016/7/layout/RepeatingBendingProcessNew"/>
    <dgm:cxn modelId="{70A4C7D4-2410-2342-8C9B-C865447C4AFC}" type="presParOf" srcId="{29184A33-B251-8441-B44E-81E7BFE5E824}" destId="{BD96EED2-29DA-4640-A0ED-E45BF49A4BE3}" srcOrd="9" destOrd="0" presId="urn:microsoft.com/office/officeart/2016/7/layout/RepeatingBendingProcessNew"/>
    <dgm:cxn modelId="{E64A56D8-5C21-2E43-AA03-AB31D599EC6B}" type="presParOf" srcId="{BD96EED2-29DA-4640-A0ED-E45BF49A4BE3}" destId="{459BAF0A-2A3B-3743-B598-5B6D83E9483A}" srcOrd="0" destOrd="0" presId="urn:microsoft.com/office/officeart/2016/7/layout/RepeatingBendingProcessNew"/>
    <dgm:cxn modelId="{2E2C0708-3EB2-F54E-9A33-531AFB1C6A43}" type="presParOf" srcId="{29184A33-B251-8441-B44E-81E7BFE5E824}" destId="{D93FA8CA-0BB7-3E48-A9FA-CBCAC81E0AEA}" srcOrd="10" destOrd="0" presId="urn:microsoft.com/office/officeart/2016/7/layout/RepeatingBendingProcessNew"/>
    <dgm:cxn modelId="{F934A1C7-E280-724F-8933-BD43B725A516}" type="presParOf" srcId="{29184A33-B251-8441-B44E-81E7BFE5E824}" destId="{96827875-A51F-2946-A9E0-D6B2B4DF3328}" srcOrd="11" destOrd="0" presId="urn:microsoft.com/office/officeart/2016/7/layout/RepeatingBendingProcessNew"/>
    <dgm:cxn modelId="{62EFFDE3-2468-3941-971F-0735F9E664D2}" type="presParOf" srcId="{96827875-A51F-2946-A9E0-D6B2B4DF3328}" destId="{D58F862A-9532-E046-B2AB-3C5214249C13}" srcOrd="0" destOrd="0" presId="urn:microsoft.com/office/officeart/2016/7/layout/RepeatingBendingProcessNew"/>
    <dgm:cxn modelId="{6A734826-0C56-3F46-8B00-31E9E719C9FE}" type="presParOf" srcId="{29184A33-B251-8441-B44E-81E7BFE5E824}" destId="{D33026A1-78C4-3345-B10D-C3C873D68C5C}"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D7F9E-89CF-44F6-B983-0C3F1816080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5E523A1-8B5E-4245-BE31-E793C4709973}">
      <dgm:prSet/>
      <dgm:spPr/>
      <dgm:t>
        <a:bodyPr/>
        <a:lstStyle/>
        <a:p>
          <a:r>
            <a:rPr lang="en-US"/>
            <a:t>To predict customer rating, used Classification models –</a:t>
          </a:r>
        </a:p>
      </dgm:t>
    </dgm:pt>
    <dgm:pt modelId="{A03651E8-DFE7-4622-AD01-E05AEB58BAE8}" type="parTrans" cxnId="{DDA89586-06FA-4C43-B31F-923ACE978BC9}">
      <dgm:prSet/>
      <dgm:spPr/>
      <dgm:t>
        <a:bodyPr/>
        <a:lstStyle/>
        <a:p>
          <a:endParaRPr lang="en-US"/>
        </a:p>
      </dgm:t>
    </dgm:pt>
    <dgm:pt modelId="{EDC6E69A-20F9-4B91-B8E9-45653AAF6BA9}" type="sibTrans" cxnId="{DDA89586-06FA-4C43-B31F-923ACE978BC9}">
      <dgm:prSet/>
      <dgm:spPr/>
      <dgm:t>
        <a:bodyPr/>
        <a:lstStyle/>
        <a:p>
          <a:endParaRPr lang="en-US"/>
        </a:p>
      </dgm:t>
    </dgm:pt>
    <dgm:pt modelId="{2295F9D3-530D-451A-B06D-3545BE0C3CC5}">
      <dgm:prSet/>
      <dgm:spPr/>
      <dgm:t>
        <a:bodyPr/>
        <a:lstStyle/>
        <a:p>
          <a:r>
            <a:rPr lang="en-US"/>
            <a:t>1.Multinomial Naive Bayes</a:t>
          </a:r>
        </a:p>
      </dgm:t>
    </dgm:pt>
    <dgm:pt modelId="{7AED4C80-2A9A-49FC-AC30-028D2A40422E}" type="parTrans" cxnId="{8A75A3F4-53FF-4549-A473-252763ACA445}">
      <dgm:prSet/>
      <dgm:spPr/>
      <dgm:t>
        <a:bodyPr/>
        <a:lstStyle/>
        <a:p>
          <a:endParaRPr lang="en-US"/>
        </a:p>
      </dgm:t>
    </dgm:pt>
    <dgm:pt modelId="{52DC4917-127A-4DF2-A7AA-A09B56B36D1B}" type="sibTrans" cxnId="{8A75A3F4-53FF-4549-A473-252763ACA445}">
      <dgm:prSet/>
      <dgm:spPr/>
      <dgm:t>
        <a:bodyPr/>
        <a:lstStyle/>
        <a:p>
          <a:endParaRPr lang="en-US"/>
        </a:p>
      </dgm:t>
    </dgm:pt>
    <dgm:pt modelId="{19F1A984-ED3B-4FE3-A18E-3666758146E1}">
      <dgm:prSet/>
      <dgm:spPr/>
      <dgm:t>
        <a:bodyPr/>
        <a:lstStyle/>
        <a:p>
          <a:r>
            <a:rPr lang="en-US"/>
            <a:t>2.Random Forest Classifier</a:t>
          </a:r>
        </a:p>
      </dgm:t>
    </dgm:pt>
    <dgm:pt modelId="{FBC6F47C-CAB1-4127-B9E3-09D89D88484F}" type="parTrans" cxnId="{9DD2118E-C4B1-4C19-9CD9-1A2267DFAF6B}">
      <dgm:prSet/>
      <dgm:spPr/>
      <dgm:t>
        <a:bodyPr/>
        <a:lstStyle/>
        <a:p>
          <a:endParaRPr lang="en-US"/>
        </a:p>
      </dgm:t>
    </dgm:pt>
    <dgm:pt modelId="{9312AABE-3E08-40C3-B680-97432B104073}" type="sibTrans" cxnId="{9DD2118E-C4B1-4C19-9CD9-1A2267DFAF6B}">
      <dgm:prSet/>
      <dgm:spPr/>
      <dgm:t>
        <a:bodyPr/>
        <a:lstStyle/>
        <a:p>
          <a:endParaRPr lang="en-US"/>
        </a:p>
      </dgm:t>
    </dgm:pt>
    <dgm:pt modelId="{E72BB84E-D93B-4A3E-AA2E-801BE03B2738}">
      <dgm:prSet/>
      <dgm:spPr/>
      <dgm:t>
        <a:bodyPr/>
        <a:lstStyle/>
        <a:p>
          <a:r>
            <a:rPr lang="en-US"/>
            <a:t>3.Support Vector Machine</a:t>
          </a:r>
        </a:p>
      </dgm:t>
    </dgm:pt>
    <dgm:pt modelId="{0AE74A4F-1F30-46FB-8328-F03E8D371B19}" type="parTrans" cxnId="{80D2BA78-468A-4330-B502-6E8A689288BE}">
      <dgm:prSet/>
      <dgm:spPr/>
      <dgm:t>
        <a:bodyPr/>
        <a:lstStyle/>
        <a:p>
          <a:endParaRPr lang="en-US"/>
        </a:p>
      </dgm:t>
    </dgm:pt>
    <dgm:pt modelId="{ECDE474C-5BA7-435D-8B7B-163AA9B25D03}" type="sibTrans" cxnId="{80D2BA78-468A-4330-B502-6E8A689288BE}">
      <dgm:prSet/>
      <dgm:spPr/>
      <dgm:t>
        <a:bodyPr/>
        <a:lstStyle/>
        <a:p>
          <a:endParaRPr lang="en-US"/>
        </a:p>
      </dgm:t>
    </dgm:pt>
    <dgm:pt modelId="{7BEA22C2-1A34-41E8-AF01-590068D1B74C}">
      <dgm:prSet/>
      <dgm:spPr/>
      <dgm:t>
        <a:bodyPr/>
        <a:lstStyle/>
        <a:p>
          <a:r>
            <a:rPr lang="en-US" dirty="0"/>
            <a:t>To classify customer sentiment into positive, negative and neutral used VADER algorithm.</a:t>
          </a:r>
        </a:p>
      </dgm:t>
    </dgm:pt>
    <dgm:pt modelId="{1D307026-288C-4F12-A557-46A062F55528}" type="parTrans" cxnId="{9F60814A-B308-4470-A3A9-FE0D411C2DE1}">
      <dgm:prSet/>
      <dgm:spPr/>
      <dgm:t>
        <a:bodyPr/>
        <a:lstStyle/>
        <a:p>
          <a:endParaRPr lang="en-US"/>
        </a:p>
      </dgm:t>
    </dgm:pt>
    <dgm:pt modelId="{B873E0B3-9239-4BDB-AB30-C30C37E77EB8}" type="sibTrans" cxnId="{9F60814A-B308-4470-A3A9-FE0D411C2DE1}">
      <dgm:prSet/>
      <dgm:spPr/>
      <dgm:t>
        <a:bodyPr/>
        <a:lstStyle/>
        <a:p>
          <a:endParaRPr lang="en-US"/>
        </a:p>
      </dgm:t>
    </dgm:pt>
    <dgm:pt modelId="{B21DA2B3-2E65-404C-AFA5-98522610EB7E}" type="pres">
      <dgm:prSet presAssocID="{03ED7F9E-89CF-44F6-B983-0C3F18160808}" presName="linear" presStyleCnt="0">
        <dgm:presLayoutVars>
          <dgm:animLvl val="lvl"/>
          <dgm:resizeHandles val="exact"/>
        </dgm:presLayoutVars>
      </dgm:prSet>
      <dgm:spPr/>
    </dgm:pt>
    <dgm:pt modelId="{BCE74512-A960-5641-9500-2BEFC2BB0F56}" type="pres">
      <dgm:prSet presAssocID="{95E523A1-8B5E-4245-BE31-E793C4709973}" presName="parentText" presStyleLbl="node1" presStyleIdx="0" presStyleCnt="5">
        <dgm:presLayoutVars>
          <dgm:chMax val="0"/>
          <dgm:bulletEnabled val="1"/>
        </dgm:presLayoutVars>
      </dgm:prSet>
      <dgm:spPr/>
    </dgm:pt>
    <dgm:pt modelId="{7DB8D673-31A8-F546-9FCF-54ECB2E5753E}" type="pres">
      <dgm:prSet presAssocID="{EDC6E69A-20F9-4B91-B8E9-45653AAF6BA9}" presName="spacer" presStyleCnt="0"/>
      <dgm:spPr/>
    </dgm:pt>
    <dgm:pt modelId="{56F12A97-0B4C-5544-B9D5-E1D644B85C23}" type="pres">
      <dgm:prSet presAssocID="{2295F9D3-530D-451A-B06D-3545BE0C3CC5}" presName="parentText" presStyleLbl="node1" presStyleIdx="1" presStyleCnt="5">
        <dgm:presLayoutVars>
          <dgm:chMax val="0"/>
          <dgm:bulletEnabled val="1"/>
        </dgm:presLayoutVars>
      </dgm:prSet>
      <dgm:spPr/>
    </dgm:pt>
    <dgm:pt modelId="{057D2B41-FE49-B34E-ACD4-F5C2D434B430}" type="pres">
      <dgm:prSet presAssocID="{52DC4917-127A-4DF2-A7AA-A09B56B36D1B}" presName="spacer" presStyleCnt="0"/>
      <dgm:spPr/>
    </dgm:pt>
    <dgm:pt modelId="{6E6F7543-90BF-5349-B62B-E458D8F640E1}" type="pres">
      <dgm:prSet presAssocID="{19F1A984-ED3B-4FE3-A18E-3666758146E1}" presName="parentText" presStyleLbl="node1" presStyleIdx="2" presStyleCnt="5">
        <dgm:presLayoutVars>
          <dgm:chMax val="0"/>
          <dgm:bulletEnabled val="1"/>
        </dgm:presLayoutVars>
      </dgm:prSet>
      <dgm:spPr/>
    </dgm:pt>
    <dgm:pt modelId="{2DA9B349-B732-FE4E-B59F-4CAC4FAB6848}" type="pres">
      <dgm:prSet presAssocID="{9312AABE-3E08-40C3-B680-97432B104073}" presName="spacer" presStyleCnt="0"/>
      <dgm:spPr/>
    </dgm:pt>
    <dgm:pt modelId="{8AC78063-2C9C-5B48-8D2D-74412035A286}" type="pres">
      <dgm:prSet presAssocID="{E72BB84E-D93B-4A3E-AA2E-801BE03B2738}" presName="parentText" presStyleLbl="node1" presStyleIdx="3" presStyleCnt="5">
        <dgm:presLayoutVars>
          <dgm:chMax val="0"/>
          <dgm:bulletEnabled val="1"/>
        </dgm:presLayoutVars>
      </dgm:prSet>
      <dgm:spPr/>
    </dgm:pt>
    <dgm:pt modelId="{BDD4F052-8FF0-CE4C-9DDD-4273D8C99D26}" type="pres">
      <dgm:prSet presAssocID="{ECDE474C-5BA7-435D-8B7B-163AA9B25D03}" presName="spacer" presStyleCnt="0"/>
      <dgm:spPr/>
    </dgm:pt>
    <dgm:pt modelId="{09863087-8C25-D44B-8B1D-B2FC79BA3593}" type="pres">
      <dgm:prSet presAssocID="{7BEA22C2-1A34-41E8-AF01-590068D1B74C}" presName="parentText" presStyleLbl="node1" presStyleIdx="4" presStyleCnt="5">
        <dgm:presLayoutVars>
          <dgm:chMax val="0"/>
          <dgm:bulletEnabled val="1"/>
        </dgm:presLayoutVars>
      </dgm:prSet>
      <dgm:spPr/>
    </dgm:pt>
  </dgm:ptLst>
  <dgm:cxnLst>
    <dgm:cxn modelId="{3AB6E01D-DB99-454B-9972-6719A819B19B}" type="presOf" srcId="{2295F9D3-530D-451A-B06D-3545BE0C3CC5}" destId="{56F12A97-0B4C-5544-B9D5-E1D644B85C23}" srcOrd="0" destOrd="0" presId="urn:microsoft.com/office/officeart/2005/8/layout/vList2"/>
    <dgm:cxn modelId="{9F60814A-B308-4470-A3A9-FE0D411C2DE1}" srcId="{03ED7F9E-89CF-44F6-B983-0C3F18160808}" destId="{7BEA22C2-1A34-41E8-AF01-590068D1B74C}" srcOrd="4" destOrd="0" parTransId="{1D307026-288C-4F12-A557-46A062F55528}" sibTransId="{B873E0B3-9239-4BDB-AB30-C30C37E77EB8}"/>
    <dgm:cxn modelId="{80D2BA78-468A-4330-B502-6E8A689288BE}" srcId="{03ED7F9E-89CF-44F6-B983-0C3F18160808}" destId="{E72BB84E-D93B-4A3E-AA2E-801BE03B2738}" srcOrd="3" destOrd="0" parTransId="{0AE74A4F-1F30-46FB-8328-F03E8D371B19}" sibTransId="{ECDE474C-5BA7-435D-8B7B-163AA9B25D03}"/>
    <dgm:cxn modelId="{17823881-BE8F-B446-9D8B-564335A34779}" type="presOf" srcId="{7BEA22C2-1A34-41E8-AF01-590068D1B74C}" destId="{09863087-8C25-D44B-8B1D-B2FC79BA3593}" srcOrd="0" destOrd="0" presId="urn:microsoft.com/office/officeart/2005/8/layout/vList2"/>
    <dgm:cxn modelId="{DDA89586-06FA-4C43-B31F-923ACE978BC9}" srcId="{03ED7F9E-89CF-44F6-B983-0C3F18160808}" destId="{95E523A1-8B5E-4245-BE31-E793C4709973}" srcOrd="0" destOrd="0" parTransId="{A03651E8-DFE7-4622-AD01-E05AEB58BAE8}" sibTransId="{EDC6E69A-20F9-4B91-B8E9-45653AAF6BA9}"/>
    <dgm:cxn modelId="{9DD2118E-C4B1-4C19-9CD9-1A2267DFAF6B}" srcId="{03ED7F9E-89CF-44F6-B983-0C3F18160808}" destId="{19F1A984-ED3B-4FE3-A18E-3666758146E1}" srcOrd="2" destOrd="0" parTransId="{FBC6F47C-CAB1-4127-B9E3-09D89D88484F}" sibTransId="{9312AABE-3E08-40C3-B680-97432B104073}"/>
    <dgm:cxn modelId="{307C06A3-2AE4-BB48-8315-39072AC91EB3}" type="presOf" srcId="{03ED7F9E-89CF-44F6-B983-0C3F18160808}" destId="{B21DA2B3-2E65-404C-AFA5-98522610EB7E}" srcOrd="0" destOrd="0" presId="urn:microsoft.com/office/officeart/2005/8/layout/vList2"/>
    <dgm:cxn modelId="{3BD7FEAD-1E17-0B49-8437-0B505E35E56B}" type="presOf" srcId="{E72BB84E-D93B-4A3E-AA2E-801BE03B2738}" destId="{8AC78063-2C9C-5B48-8D2D-74412035A286}" srcOrd="0" destOrd="0" presId="urn:microsoft.com/office/officeart/2005/8/layout/vList2"/>
    <dgm:cxn modelId="{EF5605DE-AFF0-854B-B18F-8A1FBCD0EEC6}" type="presOf" srcId="{19F1A984-ED3B-4FE3-A18E-3666758146E1}" destId="{6E6F7543-90BF-5349-B62B-E458D8F640E1}" srcOrd="0" destOrd="0" presId="urn:microsoft.com/office/officeart/2005/8/layout/vList2"/>
    <dgm:cxn modelId="{8A75A3F4-53FF-4549-A473-252763ACA445}" srcId="{03ED7F9E-89CF-44F6-B983-0C3F18160808}" destId="{2295F9D3-530D-451A-B06D-3545BE0C3CC5}" srcOrd="1" destOrd="0" parTransId="{7AED4C80-2A9A-49FC-AC30-028D2A40422E}" sibTransId="{52DC4917-127A-4DF2-A7AA-A09B56B36D1B}"/>
    <dgm:cxn modelId="{1215E6F8-FE06-2842-93E1-3691A5120EB9}" type="presOf" srcId="{95E523A1-8B5E-4245-BE31-E793C4709973}" destId="{BCE74512-A960-5641-9500-2BEFC2BB0F56}" srcOrd="0" destOrd="0" presId="urn:microsoft.com/office/officeart/2005/8/layout/vList2"/>
    <dgm:cxn modelId="{F885CE89-42C5-3443-94D6-20E2C66B76C4}" type="presParOf" srcId="{B21DA2B3-2E65-404C-AFA5-98522610EB7E}" destId="{BCE74512-A960-5641-9500-2BEFC2BB0F56}" srcOrd="0" destOrd="0" presId="urn:microsoft.com/office/officeart/2005/8/layout/vList2"/>
    <dgm:cxn modelId="{32F375F6-D5CB-B74F-B7C7-CBB1075CE256}" type="presParOf" srcId="{B21DA2B3-2E65-404C-AFA5-98522610EB7E}" destId="{7DB8D673-31A8-F546-9FCF-54ECB2E5753E}" srcOrd="1" destOrd="0" presId="urn:microsoft.com/office/officeart/2005/8/layout/vList2"/>
    <dgm:cxn modelId="{61395B89-68AA-F148-A2C8-111396112E80}" type="presParOf" srcId="{B21DA2B3-2E65-404C-AFA5-98522610EB7E}" destId="{56F12A97-0B4C-5544-B9D5-E1D644B85C23}" srcOrd="2" destOrd="0" presId="urn:microsoft.com/office/officeart/2005/8/layout/vList2"/>
    <dgm:cxn modelId="{15CA342C-D5D3-A243-920A-6F1696833291}" type="presParOf" srcId="{B21DA2B3-2E65-404C-AFA5-98522610EB7E}" destId="{057D2B41-FE49-B34E-ACD4-F5C2D434B430}" srcOrd="3" destOrd="0" presId="urn:microsoft.com/office/officeart/2005/8/layout/vList2"/>
    <dgm:cxn modelId="{12182D60-1427-504A-B90D-D58930DEC1A6}" type="presParOf" srcId="{B21DA2B3-2E65-404C-AFA5-98522610EB7E}" destId="{6E6F7543-90BF-5349-B62B-E458D8F640E1}" srcOrd="4" destOrd="0" presId="urn:microsoft.com/office/officeart/2005/8/layout/vList2"/>
    <dgm:cxn modelId="{5E0D9857-A12C-3F45-80A8-40CB9DC7A817}" type="presParOf" srcId="{B21DA2B3-2E65-404C-AFA5-98522610EB7E}" destId="{2DA9B349-B732-FE4E-B59F-4CAC4FAB6848}" srcOrd="5" destOrd="0" presId="urn:microsoft.com/office/officeart/2005/8/layout/vList2"/>
    <dgm:cxn modelId="{B6C663F4-9DD1-804D-8755-50A581E1C1FB}" type="presParOf" srcId="{B21DA2B3-2E65-404C-AFA5-98522610EB7E}" destId="{8AC78063-2C9C-5B48-8D2D-74412035A286}" srcOrd="6" destOrd="0" presId="urn:microsoft.com/office/officeart/2005/8/layout/vList2"/>
    <dgm:cxn modelId="{2079E38C-28A2-B241-8B94-4588030F9A21}" type="presParOf" srcId="{B21DA2B3-2E65-404C-AFA5-98522610EB7E}" destId="{BDD4F052-8FF0-CE4C-9DDD-4273D8C99D26}" srcOrd="7" destOrd="0" presId="urn:microsoft.com/office/officeart/2005/8/layout/vList2"/>
    <dgm:cxn modelId="{22B4991E-CCE9-CB43-A8B7-9A9F0D49752D}" type="presParOf" srcId="{B21DA2B3-2E65-404C-AFA5-98522610EB7E}" destId="{09863087-8C25-D44B-8B1D-B2FC79BA359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0843A-7968-E34C-AF99-0723E02D8E45}">
      <dsp:nvSpPr>
        <dsp:cNvPr id="0" name=""/>
        <dsp:cNvSpPr/>
      </dsp:nvSpPr>
      <dsp:spPr>
        <a:xfrm>
          <a:off x="2241532"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3579"/>
        <a:ext cx="25774" cy="5154"/>
      </dsp:txXfrm>
    </dsp:sp>
    <dsp:sp modelId="{92850BFE-E173-884A-AA0B-E20B0810AD8C}">
      <dsp:nvSpPr>
        <dsp:cNvPr id="0" name=""/>
        <dsp:cNvSpPr/>
      </dsp:nvSpPr>
      <dsp:spPr>
        <a:xfrm>
          <a:off x="2092" y="573785"/>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Used  NLTK( Natural Language Toolkit)  for text Cleaning and pre-processing.</a:t>
          </a:r>
        </a:p>
      </dsp:txBody>
      <dsp:txXfrm>
        <a:off x="2092" y="573785"/>
        <a:ext cx="2241239" cy="1344743"/>
      </dsp:txXfrm>
    </dsp:sp>
    <dsp:sp modelId="{DFE75C59-0FEC-B84A-9D77-C483ED803179}">
      <dsp:nvSpPr>
        <dsp:cNvPr id="0" name=""/>
        <dsp:cNvSpPr/>
      </dsp:nvSpPr>
      <dsp:spPr>
        <a:xfrm>
          <a:off x="4998257"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291073"/>
              <a:satOff val="-16786"/>
              <a:lumOff val="1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3579"/>
        <a:ext cx="25774" cy="5154"/>
      </dsp:txXfrm>
    </dsp:sp>
    <dsp:sp modelId="{55773787-45C0-A140-89B5-8FBEBA166B64}">
      <dsp:nvSpPr>
        <dsp:cNvPr id="0" name=""/>
        <dsp:cNvSpPr/>
      </dsp:nvSpPr>
      <dsp:spPr>
        <a:xfrm>
          <a:off x="2758817" y="573785"/>
          <a:ext cx="2241239" cy="134474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To make to text clean – removed special characters, stop words, HTML tags, accented characters, </a:t>
          </a:r>
        </a:p>
      </dsp:txBody>
      <dsp:txXfrm>
        <a:off x="2758817" y="573785"/>
        <a:ext cx="2241239" cy="1344743"/>
      </dsp:txXfrm>
    </dsp:sp>
    <dsp:sp modelId="{17790A3A-5EF5-8A49-AC1F-6A2F80495132}">
      <dsp:nvSpPr>
        <dsp:cNvPr id="0" name=""/>
        <dsp:cNvSpPr/>
      </dsp:nvSpPr>
      <dsp:spPr>
        <a:xfrm>
          <a:off x="7754982"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582145"/>
              <a:satOff val="-33571"/>
              <a:lumOff val="34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3579"/>
        <a:ext cx="25774" cy="5154"/>
      </dsp:txXfrm>
    </dsp:sp>
    <dsp:sp modelId="{A40673A7-A38E-B64F-A450-B718A9D505CB}">
      <dsp:nvSpPr>
        <dsp:cNvPr id="0" name=""/>
        <dsp:cNvSpPr/>
      </dsp:nvSpPr>
      <dsp:spPr>
        <a:xfrm>
          <a:off x="5515542" y="573785"/>
          <a:ext cx="2241239" cy="134474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Performed lemmatization and stemming.</a:t>
          </a:r>
        </a:p>
      </dsp:txBody>
      <dsp:txXfrm>
        <a:off x="5515542" y="573785"/>
        <a:ext cx="2241239" cy="1344743"/>
      </dsp:txXfrm>
    </dsp:sp>
    <dsp:sp modelId="{CD50D25A-FF07-E84B-8104-23758FCBB938}">
      <dsp:nvSpPr>
        <dsp:cNvPr id="0" name=""/>
        <dsp:cNvSpPr/>
      </dsp:nvSpPr>
      <dsp:spPr>
        <a:xfrm>
          <a:off x="1122712" y="1916729"/>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873218"/>
              <a:satOff val="-50357"/>
              <a:lumOff val="5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6594"/>
        <a:ext cx="414311" cy="5154"/>
      </dsp:txXfrm>
    </dsp:sp>
    <dsp:sp modelId="{504D998C-2F97-584D-8166-6A335F049F94}">
      <dsp:nvSpPr>
        <dsp:cNvPr id="0" name=""/>
        <dsp:cNvSpPr/>
      </dsp:nvSpPr>
      <dsp:spPr>
        <a:xfrm>
          <a:off x="8272267" y="573785"/>
          <a:ext cx="2241239" cy="134474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Chose top 4 reviewed cellphone brands from the list of 10 brands. - (optional).</a:t>
          </a:r>
        </a:p>
      </dsp:txBody>
      <dsp:txXfrm>
        <a:off x="8272267" y="573785"/>
        <a:ext cx="2241239" cy="1344743"/>
      </dsp:txXfrm>
    </dsp:sp>
    <dsp:sp modelId="{BD96EED2-29DA-4640-A0ED-E45BF49A4BE3}">
      <dsp:nvSpPr>
        <dsp:cNvPr id="0" name=""/>
        <dsp:cNvSpPr/>
      </dsp:nvSpPr>
      <dsp:spPr>
        <a:xfrm>
          <a:off x="2241532" y="3060666"/>
          <a:ext cx="484885" cy="91440"/>
        </a:xfrm>
        <a:custGeom>
          <a:avLst/>
          <a:gdLst/>
          <a:ahLst/>
          <a:cxnLst/>
          <a:rect l="0" t="0" r="0" b="0"/>
          <a:pathLst>
            <a:path>
              <a:moveTo>
                <a:pt x="0" y="45720"/>
              </a:moveTo>
              <a:lnTo>
                <a:pt x="484885" y="45720"/>
              </a:lnTo>
            </a:path>
          </a:pathLst>
        </a:custGeom>
        <a:noFill/>
        <a:ln w="6350" cap="flat" cmpd="sng" algn="ctr">
          <a:solidFill>
            <a:schemeClr val="accent2">
              <a:hueOff val="-1164290"/>
              <a:satOff val="-67142"/>
              <a:lumOff val="6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809"/>
        <a:ext cx="25774" cy="5154"/>
      </dsp:txXfrm>
    </dsp:sp>
    <dsp:sp modelId="{CCC0A384-0069-BA45-B5B8-794E933B7AFA}">
      <dsp:nvSpPr>
        <dsp:cNvPr id="0" name=""/>
        <dsp:cNvSpPr/>
      </dsp:nvSpPr>
      <dsp:spPr>
        <a:xfrm>
          <a:off x="2092" y="2434014"/>
          <a:ext cx="2241239" cy="134474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Defined X and y, and then split X and y into 75% train and 25% test sets.</a:t>
          </a:r>
        </a:p>
      </dsp:txBody>
      <dsp:txXfrm>
        <a:off x="2092" y="2434014"/>
        <a:ext cx="2241239" cy="1344743"/>
      </dsp:txXfrm>
    </dsp:sp>
    <dsp:sp modelId="{96827875-A51F-2946-A9E0-D6B2B4DF3328}">
      <dsp:nvSpPr>
        <dsp:cNvPr id="0" name=""/>
        <dsp:cNvSpPr/>
      </dsp:nvSpPr>
      <dsp:spPr>
        <a:xfrm>
          <a:off x="4998257" y="3060666"/>
          <a:ext cx="484885" cy="91440"/>
        </a:xfrm>
        <a:custGeom>
          <a:avLst/>
          <a:gdLst/>
          <a:ahLst/>
          <a:cxnLst/>
          <a:rect l="0" t="0" r="0" b="0"/>
          <a:pathLst>
            <a:path>
              <a:moveTo>
                <a:pt x="0" y="45720"/>
              </a:moveTo>
              <a:lnTo>
                <a:pt x="48488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809"/>
        <a:ext cx="25774" cy="5154"/>
      </dsp:txXfrm>
    </dsp:sp>
    <dsp:sp modelId="{D93FA8CA-0BB7-3E48-A9FA-CBCAC81E0AEA}">
      <dsp:nvSpPr>
        <dsp:cNvPr id="0" name=""/>
        <dsp:cNvSpPr/>
      </dsp:nvSpPr>
      <dsp:spPr>
        <a:xfrm>
          <a:off x="2758817" y="2434014"/>
          <a:ext cx="2241239" cy="134474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Used Count vectorizer  to transform a given text into a vector based on the frequency (count) of each word.</a:t>
          </a:r>
        </a:p>
      </dsp:txBody>
      <dsp:txXfrm>
        <a:off x="2758817" y="2434014"/>
        <a:ext cx="2241239" cy="1344743"/>
      </dsp:txXfrm>
    </dsp:sp>
    <dsp:sp modelId="{D33026A1-78C4-3345-B10D-C3C873D68C5C}">
      <dsp:nvSpPr>
        <dsp:cNvPr id="0" name=""/>
        <dsp:cNvSpPr/>
      </dsp:nvSpPr>
      <dsp:spPr>
        <a:xfrm>
          <a:off x="5515542" y="2434014"/>
          <a:ext cx="2241239" cy="134474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The text is now ready for Modeling.</a:t>
          </a:r>
        </a:p>
      </dsp:txBody>
      <dsp:txXfrm>
        <a:off x="5515542" y="2434014"/>
        <a:ext cx="2241239" cy="134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4512-A960-5641-9500-2BEFC2BB0F56}">
      <dsp:nvSpPr>
        <dsp:cNvPr id="0" name=""/>
        <dsp:cNvSpPr/>
      </dsp:nvSpPr>
      <dsp:spPr>
        <a:xfrm>
          <a:off x="0" y="16883"/>
          <a:ext cx="626364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 predict customer rating, used Classification models –</a:t>
          </a:r>
        </a:p>
      </dsp:txBody>
      <dsp:txXfrm>
        <a:off x="50489" y="67372"/>
        <a:ext cx="6162662" cy="933302"/>
      </dsp:txXfrm>
    </dsp:sp>
    <dsp:sp modelId="{56F12A97-0B4C-5544-B9D5-E1D644B85C23}">
      <dsp:nvSpPr>
        <dsp:cNvPr id="0" name=""/>
        <dsp:cNvSpPr/>
      </dsp:nvSpPr>
      <dsp:spPr>
        <a:xfrm>
          <a:off x="0" y="1126043"/>
          <a:ext cx="6263640" cy="1034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1.Multinomial Naive Bayes</a:t>
          </a:r>
        </a:p>
      </dsp:txBody>
      <dsp:txXfrm>
        <a:off x="50489" y="1176532"/>
        <a:ext cx="6162662" cy="933302"/>
      </dsp:txXfrm>
    </dsp:sp>
    <dsp:sp modelId="{6E6F7543-90BF-5349-B62B-E458D8F640E1}">
      <dsp:nvSpPr>
        <dsp:cNvPr id="0" name=""/>
        <dsp:cNvSpPr/>
      </dsp:nvSpPr>
      <dsp:spPr>
        <a:xfrm>
          <a:off x="0" y="2235203"/>
          <a:ext cx="6263640" cy="1034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2.Random Forest Classifier</a:t>
          </a:r>
        </a:p>
      </dsp:txBody>
      <dsp:txXfrm>
        <a:off x="50489" y="2285692"/>
        <a:ext cx="6162662" cy="933302"/>
      </dsp:txXfrm>
    </dsp:sp>
    <dsp:sp modelId="{8AC78063-2C9C-5B48-8D2D-74412035A286}">
      <dsp:nvSpPr>
        <dsp:cNvPr id="0" name=""/>
        <dsp:cNvSpPr/>
      </dsp:nvSpPr>
      <dsp:spPr>
        <a:xfrm>
          <a:off x="0" y="3344363"/>
          <a:ext cx="6263640" cy="1034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3.Support Vector Machine</a:t>
          </a:r>
        </a:p>
      </dsp:txBody>
      <dsp:txXfrm>
        <a:off x="50489" y="3394852"/>
        <a:ext cx="6162662" cy="933302"/>
      </dsp:txXfrm>
    </dsp:sp>
    <dsp:sp modelId="{09863087-8C25-D44B-8B1D-B2FC79BA3593}">
      <dsp:nvSpPr>
        <dsp:cNvPr id="0" name=""/>
        <dsp:cNvSpPr/>
      </dsp:nvSpPr>
      <dsp:spPr>
        <a:xfrm>
          <a:off x="0" y="4453523"/>
          <a:ext cx="6263640"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To classify customer sentiment into positive, negative and neutral used VADER algorithm.</a:t>
          </a:r>
        </a:p>
      </dsp:txBody>
      <dsp:txXfrm>
        <a:off x="50489" y="4504012"/>
        <a:ext cx="6162662" cy="93330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BA0A3-6271-A143-A0FF-D7EEA3314D2D}" type="datetimeFigureOut">
              <a:rPr lang="en-US" smtClean="0"/>
              <a:t>7/3/21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21303-15EB-D445-8D7B-EDA05CA7EAE5}" type="slidenum">
              <a:rPr lang="en-US" smtClean="0"/>
              <a:t>‹#›</a:t>
            </a:fld>
            <a:endParaRPr lang="en-US"/>
          </a:p>
        </p:txBody>
      </p:sp>
    </p:spTree>
    <p:extLst>
      <p:ext uri="{BB962C8B-B14F-4D97-AF65-F5344CB8AC3E}">
        <p14:creationId xmlns:p14="http://schemas.microsoft.com/office/powerpoint/2010/main" val="318308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1</a:t>
            </a:fld>
            <a:endParaRPr lang="en-US"/>
          </a:p>
        </p:txBody>
      </p:sp>
    </p:spTree>
    <p:extLst>
      <p:ext uri="{BB962C8B-B14F-4D97-AF65-F5344CB8AC3E}">
        <p14:creationId xmlns:p14="http://schemas.microsoft.com/office/powerpoint/2010/main" val="196826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7</a:t>
            </a:fld>
            <a:endParaRPr lang="en-US"/>
          </a:p>
        </p:txBody>
      </p:sp>
    </p:spTree>
    <p:extLst>
      <p:ext uri="{BB962C8B-B14F-4D97-AF65-F5344CB8AC3E}">
        <p14:creationId xmlns:p14="http://schemas.microsoft.com/office/powerpoint/2010/main" val="297495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9</a:t>
            </a:fld>
            <a:endParaRPr lang="en-US"/>
          </a:p>
        </p:txBody>
      </p:sp>
    </p:spTree>
    <p:extLst>
      <p:ext uri="{BB962C8B-B14F-4D97-AF65-F5344CB8AC3E}">
        <p14:creationId xmlns:p14="http://schemas.microsoft.com/office/powerpoint/2010/main" val="332256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10</a:t>
            </a:fld>
            <a:endParaRPr lang="en-US"/>
          </a:p>
        </p:txBody>
      </p:sp>
    </p:spTree>
    <p:extLst>
      <p:ext uri="{BB962C8B-B14F-4D97-AF65-F5344CB8AC3E}">
        <p14:creationId xmlns:p14="http://schemas.microsoft.com/office/powerpoint/2010/main" val="34130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11</a:t>
            </a:fld>
            <a:endParaRPr lang="en-US"/>
          </a:p>
        </p:txBody>
      </p:sp>
    </p:spTree>
    <p:extLst>
      <p:ext uri="{BB962C8B-B14F-4D97-AF65-F5344CB8AC3E}">
        <p14:creationId xmlns:p14="http://schemas.microsoft.com/office/powerpoint/2010/main" val="3496498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21303-15EB-D445-8D7B-EDA05CA7EAE5}" type="slidenum">
              <a:rPr lang="en-US" smtClean="0"/>
              <a:t>12</a:t>
            </a:fld>
            <a:endParaRPr lang="en-US"/>
          </a:p>
        </p:txBody>
      </p:sp>
    </p:spTree>
    <p:extLst>
      <p:ext uri="{BB962C8B-B14F-4D97-AF65-F5344CB8AC3E}">
        <p14:creationId xmlns:p14="http://schemas.microsoft.com/office/powerpoint/2010/main" val="207403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5077-01BA-2E45-B6C2-B7EB650C8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C7EBC1-D578-8F4A-A241-A61678C19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1B0F2-6B51-C541-8778-C3DB585F41BA}"/>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8CAEF7D4-7CC8-644F-8689-8DAB9DCB4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5DF2E-3C69-9C49-B211-A6343208133E}"/>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35611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E6BE-5B74-3A41-B66F-B90587022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24980A-E8FA-1F40-ACE2-49424B229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DEEC8-73E1-1B43-8F07-A92ABCD1737D}"/>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6F2C1F3A-048E-6744-B320-72CD16AAA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5651F-431A-9C4A-9880-A21C4495BCBC}"/>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248448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3DB61-72E2-034C-AFA7-0CE9D8244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E98AF4-3392-D047-9BB7-A65D557BF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03677-255B-4947-A27F-C66E69A4C7F1}"/>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086BCCD8-0A73-8E40-86B3-EE674E0A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2BA74-BE83-3D4F-957F-E40513F9BD49}"/>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246515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41EF-C50A-9D4D-9FC6-9F660213B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C2A73-4954-2541-9F40-5100CF2FF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0AD96-EDCB-DE4F-9D6C-E5248367B864}"/>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12FA1FB3-DD05-DA49-8698-93C5B148F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222A-6E61-424A-BA2A-198B64BE204C}"/>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118870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9E40-69DC-7548-B803-673951FB0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FD656C-BF1C-A74B-929A-BFD62747B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B833A-89F9-7D42-9192-F48F27780A9B}"/>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3F3776C5-D504-3D40-BAF4-D44202DB2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AE32E-BE57-F14C-907C-C65FE2B992B0}"/>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347674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2B95-59F1-6746-B1DE-40B21A86A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C70E2-E114-3448-934C-9EB1C329E4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16091-55BE-5A4E-B9C5-59E16BA02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9F8B9-EA1B-E04D-A8A6-CC779884BFBD}"/>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6" name="Footer Placeholder 5">
            <a:extLst>
              <a:ext uri="{FF2B5EF4-FFF2-40B4-BE49-F238E27FC236}">
                <a16:creationId xmlns:a16="http://schemas.microsoft.com/office/drawing/2014/main" id="{FEEAE822-44A7-8E40-B284-5B2609D24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4E57C-4F94-F947-85E6-7C84D17FD516}"/>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143303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43DB-1364-5043-AC79-49D71F42D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24AB6-36D7-6D42-B954-D2095F4C8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0CDE1-3A7B-5E47-9BA2-A5496F7AF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1F30AE-5AF1-1345-AB68-AB338A03E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476D5-E56B-7840-A24E-4506AD870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7B064-7AE3-814E-842C-24538D47B53E}"/>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8" name="Footer Placeholder 7">
            <a:extLst>
              <a:ext uri="{FF2B5EF4-FFF2-40B4-BE49-F238E27FC236}">
                <a16:creationId xmlns:a16="http://schemas.microsoft.com/office/drawing/2014/main" id="{111C4C91-5146-3C4B-BEEA-DCD25C21E8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4F145B-5724-2640-BAE4-A6ABA2F6F1C9}"/>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66064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EF5-1B87-4E46-9CB3-017456067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67FBC-1C24-E04B-869B-743AE85FD030}"/>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4" name="Footer Placeholder 3">
            <a:extLst>
              <a:ext uri="{FF2B5EF4-FFF2-40B4-BE49-F238E27FC236}">
                <a16:creationId xmlns:a16="http://schemas.microsoft.com/office/drawing/2014/main" id="{1F8B4516-A12D-0B45-AB5A-7826955D9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222BCF-D448-C94C-87A2-854F1F4B66CA}"/>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238249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8A17E-45E0-C64B-9AA8-354300706B22}"/>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3" name="Footer Placeholder 2">
            <a:extLst>
              <a:ext uri="{FF2B5EF4-FFF2-40B4-BE49-F238E27FC236}">
                <a16:creationId xmlns:a16="http://schemas.microsoft.com/office/drawing/2014/main" id="{F196588B-53D7-544B-9F0B-32A03B1F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08E18-E2A0-2B41-9F72-7EC8DB81A8C0}"/>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331619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8BFD-F546-AD41-A162-2A091BB51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7E838-7898-AA43-A0FF-2FAFBCE3B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D08FA-C412-A84F-9312-824F62548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C0705-EDE0-074F-90AB-A513F9D06E09}"/>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6" name="Footer Placeholder 5">
            <a:extLst>
              <a:ext uri="{FF2B5EF4-FFF2-40B4-BE49-F238E27FC236}">
                <a16:creationId xmlns:a16="http://schemas.microsoft.com/office/drawing/2014/main" id="{089F0DE1-17CA-A047-9F21-0D9DD01AD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66D86-856D-DB4C-A105-E6307210DDB5}"/>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36408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8400-7B24-7F49-92BA-659F604FD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E67537-8E41-6D46-B6BB-48960EFA2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B639D2-E5D7-A447-B706-6AD3A0C67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2D0A-FA19-854E-AA81-72D5BC835F79}"/>
              </a:ext>
            </a:extLst>
          </p:cNvPr>
          <p:cNvSpPr>
            <a:spLocks noGrp="1"/>
          </p:cNvSpPr>
          <p:nvPr>
            <p:ph type="dt" sz="half" idx="10"/>
          </p:nvPr>
        </p:nvSpPr>
        <p:spPr/>
        <p:txBody>
          <a:bodyPr/>
          <a:lstStyle/>
          <a:p>
            <a:fld id="{4BF3CC9B-820C-5844-82A6-E7CB797490F5}" type="datetimeFigureOut">
              <a:rPr lang="en-US" smtClean="0"/>
              <a:t>7/3/21</a:t>
            </a:fld>
            <a:endParaRPr lang="en-US"/>
          </a:p>
        </p:txBody>
      </p:sp>
      <p:sp>
        <p:nvSpPr>
          <p:cNvPr id="6" name="Footer Placeholder 5">
            <a:extLst>
              <a:ext uri="{FF2B5EF4-FFF2-40B4-BE49-F238E27FC236}">
                <a16:creationId xmlns:a16="http://schemas.microsoft.com/office/drawing/2014/main" id="{ED6E39BF-7A6D-2744-B80C-955A65D09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1D0B6-F5AE-C941-94BA-5DF5F997AC63}"/>
              </a:ext>
            </a:extLst>
          </p:cNvPr>
          <p:cNvSpPr>
            <a:spLocks noGrp="1"/>
          </p:cNvSpPr>
          <p:nvPr>
            <p:ph type="sldNum" sz="quarter" idx="12"/>
          </p:nvPr>
        </p:nvSpPr>
        <p:spPr/>
        <p:txBody>
          <a:bodyPr/>
          <a:lstStyle/>
          <a:p>
            <a:fld id="{3ABE83B0-BD69-1E46-A4D4-9CC612CFD77E}" type="slidenum">
              <a:rPr lang="en-US" smtClean="0"/>
              <a:t>‹#›</a:t>
            </a:fld>
            <a:endParaRPr lang="en-US"/>
          </a:p>
        </p:txBody>
      </p:sp>
    </p:spTree>
    <p:extLst>
      <p:ext uri="{BB962C8B-B14F-4D97-AF65-F5344CB8AC3E}">
        <p14:creationId xmlns:p14="http://schemas.microsoft.com/office/powerpoint/2010/main" val="357539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4477E-EC67-D844-91E4-0A648134F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611F4-F685-6545-842F-AEF31E1A8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95D80-973A-AA43-A35F-6EFC33586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3CC9B-820C-5844-82A6-E7CB797490F5}" type="datetimeFigureOut">
              <a:rPr lang="en-US" smtClean="0"/>
              <a:t>7/3/21</a:t>
            </a:fld>
            <a:endParaRPr lang="en-US"/>
          </a:p>
        </p:txBody>
      </p:sp>
      <p:sp>
        <p:nvSpPr>
          <p:cNvPr id="5" name="Footer Placeholder 4">
            <a:extLst>
              <a:ext uri="{FF2B5EF4-FFF2-40B4-BE49-F238E27FC236}">
                <a16:creationId xmlns:a16="http://schemas.microsoft.com/office/drawing/2014/main" id="{2F53FD47-29B0-A94A-953C-81AD79250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2C80F2-01EE-FD43-954A-EE241A022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E83B0-BD69-1E46-A4D4-9CC612CFD77E}" type="slidenum">
              <a:rPr lang="en-US" smtClean="0"/>
              <a:t>‹#›</a:t>
            </a:fld>
            <a:endParaRPr lang="en-US"/>
          </a:p>
        </p:txBody>
      </p:sp>
    </p:spTree>
    <p:extLst>
      <p:ext uri="{BB962C8B-B14F-4D97-AF65-F5344CB8AC3E}">
        <p14:creationId xmlns:p14="http://schemas.microsoft.com/office/powerpoint/2010/main" val="3789569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sudipbhujel.com.np/sentiment-analysis-with-logistic-regression/"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B8509-D38B-6842-A81C-92C9A4B349CA}"/>
              </a:ext>
            </a:extLst>
          </p:cNvPr>
          <p:cNvSpPr>
            <a:spLocks noGrp="1"/>
          </p:cNvSpPr>
          <p:nvPr>
            <p:ph type="ctrTitle"/>
          </p:nvPr>
        </p:nvSpPr>
        <p:spPr>
          <a:xfrm>
            <a:off x="838199" y="1093788"/>
            <a:ext cx="10506455" cy="2967208"/>
          </a:xfrm>
        </p:spPr>
        <p:txBody>
          <a:bodyPr>
            <a:normAutofit/>
          </a:bodyPr>
          <a:lstStyle/>
          <a:p>
            <a:pPr algn="l"/>
            <a:r>
              <a:rPr lang="en-US" sz="6800" dirty="0"/>
              <a:t>Sentiment Analysis using NLP</a:t>
            </a:r>
            <a:br>
              <a:rPr lang="en-US" sz="6800" dirty="0"/>
            </a:br>
            <a:endParaRPr lang="en-US" sz="6800" dirty="0"/>
          </a:p>
        </p:txBody>
      </p:sp>
      <p:sp>
        <p:nvSpPr>
          <p:cNvPr id="3" name="Subtitle 2">
            <a:extLst>
              <a:ext uri="{FF2B5EF4-FFF2-40B4-BE49-F238E27FC236}">
                <a16:creationId xmlns:a16="http://schemas.microsoft.com/office/drawing/2014/main" id="{B9931E47-EDC1-2942-97BD-DB891AA13FEA}"/>
              </a:ext>
            </a:extLst>
          </p:cNvPr>
          <p:cNvSpPr>
            <a:spLocks noGrp="1"/>
          </p:cNvSpPr>
          <p:nvPr>
            <p:ph type="subTitle" idx="1"/>
          </p:nvPr>
        </p:nvSpPr>
        <p:spPr>
          <a:xfrm>
            <a:off x="7400924" y="4619624"/>
            <a:ext cx="3946779" cy="1038225"/>
          </a:xfrm>
        </p:spPr>
        <p:txBody>
          <a:bodyPr>
            <a:normAutofit/>
          </a:bodyPr>
          <a:lstStyle/>
          <a:p>
            <a:pPr algn="r"/>
            <a:r>
              <a:rPr lang="en-US" dirty="0"/>
              <a:t>Manasa Jayaprakash</a:t>
            </a:r>
          </a:p>
          <a:p>
            <a:pPr algn="r"/>
            <a:r>
              <a:rPr lang="en-US" dirty="0"/>
              <a:t>Springboard</a:t>
            </a:r>
          </a:p>
          <a:p>
            <a:pPr algn="r"/>
            <a:endParaRPr lang="en-US" dirty="0"/>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35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BBB56B-247E-8B49-88E2-808FA94A3B86}"/>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kern="1200" dirty="0">
                <a:solidFill>
                  <a:schemeClr val="tx1"/>
                </a:solidFill>
                <a:latin typeface="+mj-lt"/>
                <a:ea typeface="+mj-ea"/>
                <a:cs typeface="+mj-cs"/>
              </a:rPr>
              <a:t>Text Visualization using WordCloud</a:t>
            </a:r>
          </a:p>
        </p:txBody>
      </p:sp>
      <p:sp>
        <p:nvSpPr>
          <p:cNvPr id="3" name="TextBox 2">
            <a:extLst>
              <a:ext uri="{FF2B5EF4-FFF2-40B4-BE49-F238E27FC236}">
                <a16:creationId xmlns:a16="http://schemas.microsoft.com/office/drawing/2014/main" id="{D54EEC4E-C492-9448-830E-2051287BFFAA}"/>
              </a:ext>
            </a:extLst>
          </p:cNvPr>
          <p:cNvSpPr txBox="1"/>
          <p:nvPr/>
        </p:nvSpPr>
        <p:spPr>
          <a:xfrm>
            <a:off x="643469" y="1477175"/>
            <a:ext cx="4008384" cy="4699788"/>
          </a:xfrm>
          <a:prstGeom prst="rect">
            <a:avLst/>
          </a:prstGeom>
        </p:spPr>
        <p:txBody>
          <a:bodyPr vert="horz" lIns="91440" tIns="45720" rIns="91440" bIns="45720" rtlCol="0">
            <a:normAutofit/>
          </a:bodyPr>
          <a:lstStyle/>
          <a:p>
            <a:pPr>
              <a:lnSpc>
                <a:spcPct val="90000"/>
              </a:lnSpc>
              <a:spcAft>
                <a:spcPts val="600"/>
              </a:spcAft>
            </a:pPr>
            <a:endParaRPr lang="en-US" sz="2000" dirty="0"/>
          </a:p>
          <a:p>
            <a:pPr>
              <a:lnSpc>
                <a:spcPct val="90000"/>
              </a:lnSpc>
              <a:spcAft>
                <a:spcPts val="600"/>
              </a:spcAft>
            </a:pPr>
            <a:r>
              <a:rPr lang="en-US" sz="2000" dirty="0"/>
              <a:t>Word Cloud is a data visualization technique used for representing text data in which the size of each word indicates its frequency or importance. </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2F61B4FE-F3BE-324A-98EF-EB3FF2C14A0F}"/>
              </a:ext>
            </a:extLst>
          </p:cNvPr>
          <p:cNvSpPr txBox="1"/>
          <p:nvPr/>
        </p:nvSpPr>
        <p:spPr>
          <a:xfrm>
            <a:off x="5716944" y="1363234"/>
            <a:ext cx="5696372" cy="425079"/>
          </a:xfrm>
          <a:prstGeom prst="rect">
            <a:avLst/>
          </a:prstGeom>
          <a:solidFill>
            <a:srgbClr val="000000">
              <a:alpha val="50000"/>
            </a:srgbClr>
          </a:solidFill>
          <a:ln>
            <a:noFill/>
          </a:ln>
        </p:spPr>
        <p:txBody>
          <a:bodyPr wrap="square" rtlCol="0">
            <a:noAutofit/>
          </a:bodyPr>
          <a:lstStyle/>
          <a:p>
            <a:pPr algn="ctr">
              <a:spcAft>
                <a:spcPts val="600"/>
              </a:spcAft>
            </a:pPr>
            <a:r>
              <a:rPr lang="en-US" dirty="0">
                <a:solidFill>
                  <a:srgbClr val="FFFFFF"/>
                </a:solidFill>
              </a:rPr>
              <a:t>Here’s a text visualization for Apple</a:t>
            </a:r>
          </a:p>
          <a:p>
            <a:pPr algn="ctr">
              <a:spcAft>
                <a:spcPts val="600"/>
              </a:spcAft>
            </a:pPr>
            <a:endParaRPr lang="en-US" sz="1300" dirty="0">
              <a:solidFill>
                <a:srgbClr val="FFFFFF"/>
              </a:solidFill>
            </a:endParaRPr>
          </a:p>
        </p:txBody>
      </p:sp>
      <p:pic>
        <p:nvPicPr>
          <p:cNvPr id="8" name="Picture 7" descr="Text&#10;&#10;Description automatically generated">
            <a:extLst>
              <a:ext uri="{FF2B5EF4-FFF2-40B4-BE49-F238E27FC236}">
                <a16:creationId xmlns:a16="http://schemas.microsoft.com/office/drawing/2014/main" id="{E1FB31B4-4D42-B44A-98CF-333141D75D24}"/>
              </a:ext>
            </a:extLst>
          </p:cNvPr>
          <p:cNvPicPr>
            <a:picLocks noChangeAspect="1"/>
          </p:cNvPicPr>
          <p:nvPr/>
        </p:nvPicPr>
        <p:blipFill>
          <a:blip r:embed="rId3"/>
          <a:stretch>
            <a:fillRect/>
          </a:stretch>
        </p:blipFill>
        <p:spPr>
          <a:xfrm>
            <a:off x="5424616" y="1722538"/>
            <a:ext cx="6281028" cy="4776158"/>
          </a:xfrm>
          <a:prstGeom prst="rect">
            <a:avLst/>
          </a:prstGeom>
        </p:spPr>
      </p:pic>
    </p:spTree>
    <p:extLst>
      <p:ext uri="{BB962C8B-B14F-4D97-AF65-F5344CB8AC3E}">
        <p14:creationId xmlns:p14="http://schemas.microsoft.com/office/powerpoint/2010/main" val="158294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3A98-740C-9441-A6AC-8ABF60B087C0}"/>
              </a:ext>
            </a:extLst>
          </p:cNvPr>
          <p:cNvSpPr>
            <a:spLocks noGrp="1"/>
          </p:cNvSpPr>
          <p:nvPr>
            <p:ph type="title"/>
          </p:nvPr>
        </p:nvSpPr>
        <p:spPr>
          <a:xfrm>
            <a:off x="839788" y="365125"/>
            <a:ext cx="10515600" cy="685199"/>
          </a:xfrm>
        </p:spPr>
        <p:txBody>
          <a:bodyPr>
            <a:normAutofit fontScale="90000"/>
          </a:bodyPr>
          <a:lstStyle/>
          <a:p>
            <a:pPr algn="ctr"/>
            <a:r>
              <a:rPr lang="en-US" dirty="0"/>
              <a:t>Text Visualizations using WordCloud</a:t>
            </a:r>
          </a:p>
        </p:txBody>
      </p:sp>
      <p:sp>
        <p:nvSpPr>
          <p:cNvPr id="3" name="Text Placeholder 2">
            <a:extLst>
              <a:ext uri="{FF2B5EF4-FFF2-40B4-BE49-F238E27FC236}">
                <a16:creationId xmlns:a16="http://schemas.microsoft.com/office/drawing/2014/main" id="{0BA5DD3B-5E68-C74A-B694-2AE773618B72}"/>
              </a:ext>
            </a:extLst>
          </p:cNvPr>
          <p:cNvSpPr>
            <a:spLocks noGrp="1"/>
          </p:cNvSpPr>
          <p:nvPr>
            <p:ph type="body" idx="1"/>
          </p:nvPr>
        </p:nvSpPr>
        <p:spPr>
          <a:xfrm>
            <a:off x="333632" y="1217743"/>
            <a:ext cx="5663943" cy="475136"/>
          </a:xfrm>
        </p:spPr>
        <p:txBody>
          <a:bodyPr>
            <a:normAutofit fontScale="47500" lnSpcReduction="20000"/>
          </a:bodyPr>
          <a:lstStyle/>
          <a:p>
            <a:pPr algn="ctr"/>
            <a:endParaRPr lang="en-US" b="0" dirty="0"/>
          </a:p>
          <a:p>
            <a:pPr algn="ctr"/>
            <a:r>
              <a:rPr lang="en-US" b="0" dirty="0"/>
              <a:t>Xiaomi</a:t>
            </a:r>
          </a:p>
        </p:txBody>
      </p:sp>
      <p:sp>
        <p:nvSpPr>
          <p:cNvPr id="4" name="Content Placeholder 3">
            <a:extLst>
              <a:ext uri="{FF2B5EF4-FFF2-40B4-BE49-F238E27FC236}">
                <a16:creationId xmlns:a16="http://schemas.microsoft.com/office/drawing/2014/main" id="{E6F03887-D228-8E48-96FA-02EE6B479F4F}"/>
              </a:ext>
            </a:extLst>
          </p:cNvPr>
          <p:cNvSpPr>
            <a:spLocks noGrp="1"/>
          </p:cNvSpPr>
          <p:nvPr>
            <p:ph sz="half" idx="2"/>
          </p:nvPr>
        </p:nvSpPr>
        <p:spPr>
          <a:xfrm>
            <a:off x="333632" y="1902941"/>
            <a:ext cx="5663943" cy="4286722"/>
          </a:xfrm>
        </p:spPr>
        <p:txBody>
          <a:bodyPr/>
          <a:lstStyle/>
          <a:p>
            <a:endParaRPr lang="en-US" dirty="0"/>
          </a:p>
        </p:txBody>
      </p:sp>
      <p:sp>
        <p:nvSpPr>
          <p:cNvPr id="5" name="Text Placeholder 4">
            <a:extLst>
              <a:ext uri="{FF2B5EF4-FFF2-40B4-BE49-F238E27FC236}">
                <a16:creationId xmlns:a16="http://schemas.microsoft.com/office/drawing/2014/main" id="{1B1D1F61-6CB2-1C4A-AB1F-2287286E65AF}"/>
              </a:ext>
            </a:extLst>
          </p:cNvPr>
          <p:cNvSpPr>
            <a:spLocks noGrp="1"/>
          </p:cNvSpPr>
          <p:nvPr>
            <p:ph type="body" sz="quarter" idx="3"/>
          </p:nvPr>
        </p:nvSpPr>
        <p:spPr>
          <a:xfrm>
            <a:off x="6172199" y="1217742"/>
            <a:ext cx="5663943" cy="475137"/>
          </a:xfrm>
        </p:spPr>
        <p:txBody>
          <a:bodyPr>
            <a:normAutofit fontScale="47500" lnSpcReduction="20000"/>
          </a:bodyPr>
          <a:lstStyle/>
          <a:p>
            <a:pPr algn="ctr"/>
            <a:r>
              <a:rPr lang="en-US" b="0" dirty="0"/>
              <a:t>Motorola</a:t>
            </a:r>
          </a:p>
        </p:txBody>
      </p:sp>
      <p:sp>
        <p:nvSpPr>
          <p:cNvPr id="6" name="Content Placeholder 5">
            <a:extLst>
              <a:ext uri="{FF2B5EF4-FFF2-40B4-BE49-F238E27FC236}">
                <a16:creationId xmlns:a16="http://schemas.microsoft.com/office/drawing/2014/main" id="{EE4E1DEB-D24B-7443-B0F3-BB91D792D5AB}"/>
              </a:ext>
            </a:extLst>
          </p:cNvPr>
          <p:cNvSpPr>
            <a:spLocks noGrp="1"/>
          </p:cNvSpPr>
          <p:nvPr>
            <p:ph sz="quarter" idx="4"/>
          </p:nvPr>
        </p:nvSpPr>
        <p:spPr>
          <a:xfrm>
            <a:off x="6172200" y="1692879"/>
            <a:ext cx="5686168" cy="4496784"/>
          </a:xfrm>
        </p:spPr>
        <p:txBody>
          <a:bodyPr/>
          <a:lstStyle/>
          <a:p>
            <a:endParaRPr lang="en-US" dirty="0"/>
          </a:p>
        </p:txBody>
      </p:sp>
      <p:pic>
        <p:nvPicPr>
          <p:cNvPr id="13" name="Picture 12" descr="Text&#10;&#10;Description automatically generated">
            <a:extLst>
              <a:ext uri="{FF2B5EF4-FFF2-40B4-BE49-F238E27FC236}">
                <a16:creationId xmlns:a16="http://schemas.microsoft.com/office/drawing/2014/main" id="{1987DF3A-922D-0046-9AD3-A157395F2B62}"/>
              </a:ext>
            </a:extLst>
          </p:cNvPr>
          <p:cNvPicPr>
            <a:picLocks noChangeAspect="1"/>
          </p:cNvPicPr>
          <p:nvPr/>
        </p:nvPicPr>
        <p:blipFill>
          <a:blip r:embed="rId3"/>
          <a:stretch>
            <a:fillRect/>
          </a:stretch>
        </p:blipFill>
        <p:spPr>
          <a:xfrm>
            <a:off x="6096000" y="1692878"/>
            <a:ext cx="5829128" cy="4496784"/>
          </a:xfrm>
          <a:prstGeom prst="rect">
            <a:avLst/>
          </a:prstGeom>
        </p:spPr>
      </p:pic>
      <p:pic>
        <p:nvPicPr>
          <p:cNvPr id="15" name="Picture 14" descr="Text&#10;&#10;Description automatically generated">
            <a:extLst>
              <a:ext uri="{FF2B5EF4-FFF2-40B4-BE49-F238E27FC236}">
                <a16:creationId xmlns:a16="http://schemas.microsoft.com/office/drawing/2014/main" id="{3FB4D6CE-0900-E143-9DC5-EC5D9FF6F823}"/>
              </a:ext>
            </a:extLst>
          </p:cNvPr>
          <p:cNvPicPr>
            <a:picLocks noChangeAspect="1"/>
          </p:cNvPicPr>
          <p:nvPr/>
        </p:nvPicPr>
        <p:blipFill>
          <a:blip r:embed="rId4"/>
          <a:stretch>
            <a:fillRect/>
          </a:stretch>
        </p:blipFill>
        <p:spPr>
          <a:xfrm>
            <a:off x="111212" y="1692878"/>
            <a:ext cx="5886364" cy="4496784"/>
          </a:xfrm>
          <a:prstGeom prst="rect">
            <a:avLst/>
          </a:prstGeom>
        </p:spPr>
      </p:pic>
    </p:spTree>
    <p:extLst>
      <p:ext uri="{BB962C8B-B14F-4D97-AF65-F5344CB8AC3E}">
        <p14:creationId xmlns:p14="http://schemas.microsoft.com/office/powerpoint/2010/main" val="329369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DEEF5-FC8A-6E4F-9A06-BE2EACDAC6BB}"/>
              </a:ext>
            </a:extLst>
          </p:cNvPr>
          <p:cNvSpPr>
            <a:spLocks noGrp="1"/>
          </p:cNvSpPr>
          <p:nvPr>
            <p:ph type="title"/>
          </p:nvPr>
        </p:nvSpPr>
        <p:spPr>
          <a:xfrm>
            <a:off x="838200" y="557189"/>
            <a:ext cx="3374136" cy="5567891"/>
          </a:xfrm>
        </p:spPr>
        <p:txBody>
          <a:bodyPr vert="horz" lIns="91440" tIns="45720" rIns="91440" bIns="45720" rtlCol="0" anchor="ctr">
            <a:normAutofit/>
          </a:bodyPr>
          <a:lstStyle/>
          <a:p>
            <a:r>
              <a:rPr lang="en-US" sz="5200" kern="1200">
                <a:solidFill>
                  <a:schemeClr val="tx1"/>
                </a:solidFill>
                <a:latin typeface="+mj-lt"/>
                <a:ea typeface="+mj-ea"/>
                <a:cs typeface="+mj-cs"/>
              </a:rPr>
              <a:t>Modeling Overview</a:t>
            </a:r>
          </a:p>
        </p:txBody>
      </p:sp>
      <p:graphicFrame>
        <p:nvGraphicFramePr>
          <p:cNvPr id="8" name="TextBox 3">
            <a:extLst>
              <a:ext uri="{FF2B5EF4-FFF2-40B4-BE49-F238E27FC236}">
                <a16:creationId xmlns:a16="http://schemas.microsoft.com/office/drawing/2014/main" id="{CD246B19-0D2F-4538-8021-2ABFA2697982}"/>
              </a:ext>
            </a:extLst>
          </p:cNvPr>
          <p:cNvGraphicFramePr/>
          <p:nvPr>
            <p:extLst>
              <p:ext uri="{D42A27DB-BD31-4B8C-83A1-F6EECF244321}">
                <p14:modId xmlns:p14="http://schemas.microsoft.com/office/powerpoint/2010/main" val="41820123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17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CDD52-D2E6-F240-80D5-9900F9975A9C}"/>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Model Comparison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C6D78BE9-DCB4-324F-B08E-8363D664A61B}"/>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Multinomial Naive Bayes </a:t>
            </a:r>
          </a:p>
        </p:txBody>
      </p:sp>
      <p:pic>
        <p:nvPicPr>
          <p:cNvPr id="4" name="Picture 3" descr="Table&#10;&#10;Description automatically generated">
            <a:extLst>
              <a:ext uri="{FF2B5EF4-FFF2-40B4-BE49-F238E27FC236}">
                <a16:creationId xmlns:a16="http://schemas.microsoft.com/office/drawing/2014/main" id="{A21B85B1-D19D-4449-BAD9-16FB29D9939B}"/>
              </a:ext>
            </a:extLst>
          </p:cNvPr>
          <p:cNvPicPr>
            <a:picLocks noChangeAspect="1"/>
          </p:cNvPicPr>
          <p:nvPr/>
        </p:nvPicPr>
        <p:blipFill>
          <a:blip r:embed="rId2"/>
          <a:stretch>
            <a:fillRect/>
          </a:stretch>
        </p:blipFill>
        <p:spPr>
          <a:xfrm>
            <a:off x="4800600" y="1009732"/>
            <a:ext cx="7208520" cy="5158131"/>
          </a:xfrm>
          <a:prstGeom prst="rect">
            <a:avLst/>
          </a:prstGeom>
        </p:spPr>
      </p:pic>
    </p:spTree>
    <p:extLst>
      <p:ext uri="{BB962C8B-B14F-4D97-AF65-F5344CB8AC3E}">
        <p14:creationId xmlns:p14="http://schemas.microsoft.com/office/powerpoint/2010/main" val="247759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0EBCD9B-CB00-AD48-8DE5-3D84C42FAA57}"/>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Random Forest Classifier</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Table&#10;&#10;Description automatically generated">
            <a:extLst>
              <a:ext uri="{FF2B5EF4-FFF2-40B4-BE49-F238E27FC236}">
                <a16:creationId xmlns:a16="http://schemas.microsoft.com/office/drawing/2014/main" id="{C69595D2-DC5C-864D-B210-D35F7E3D2F3A}"/>
              </a:ext>
            </a:extLst>
          </p:cNvPr>
          <p:cNvPicPr>
            <a:picLocks noChangeAspect="1"/>
          </p:cNvPicPr>
          <p:nvPr/>
        </p:nvPicPr>
        <p:blipFill>
          <a:blip r:embed="rId2"/>
          <a:stretch>
            <a:fillRect/>
          </a:stretch>
        </p:blipFill>
        <p:spPr>
          <a:xfrm>
            <a:off x="3613355" y="1234159"/>
            <a:ext cx="8111613" cy="508069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2203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610C094-BCCF-9243-B6FF-AF10206A89A6}"/>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Support Vector Machine</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Table&#10;&#10;Description automatically generated">
            <a:extLst>
              <a:ext uri="{FF2B5EF4-FFF2-40B4-BE49-F238E27FC236}">
                <a16:creationId xmlns:a16="http://schemas.microsoft.com/office/drawing/2014/main" id="{C3D39B2A-F3F3-E74F-AF8F-8D21EB979CCA}"/>
              </a:ext>
            </a:extLst>
          </p:cNvPr>
          <p:cNvPicPr>
            <a:picLocks noChangeAspect="1"/>
          </p:cNvPicPr>
          <p:nvPr/>
        </p:nvPicPr>
        <p:blipFill>
          <a:blip r:embed="rId2"/>
          <a:stretch>
            <a:fillRect/>
          </a:stretch>
        </p:blipFill>
        <p:spPr>
          <a:xfrm>
            <a:off x="3672348" y="1150374"/>
            <a:ext cx="7876184" cy="516447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017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703A83-DDB1-5C4A-8F19-5F66DE856E26}"/>
              </a:ext>
            </a:extLst>
          </p:cNvPr>
          <p:cNvSpPr>
            <a:spLocks noGrp="1"/>
          </p:cNvSpPr>
          <p:nvPr>
            <p:ph type="title"/>
          </p:nvPr>
        </p:nvSpPr>
        <p:spPr>
          <a:xfrm>
            <a:off x="838200" y="176982"/>
            <a:ext cx="10515600" cy="1016436"/>
          </a:xfrm>
        </p:spPr>
        <p:txBody>
          <a:bodyPr vert="horz" lIns="91440" tIns="45720" rIns="91440" bIns="45720" rtlCol="0" anchor="ctr">
            <a:normAutofit/>
          </a:bodyPr>
          <a:lstStyle/>
          <a:p>
            <a:pPr algn="ctr"/>
            <a:r>
              <a:rPr lang="en-US" kern="1200" dirty="0">
                <a:solidFill>
                  <a:schemeClr val="tx1"/>
                </a:solidFill>
                <a:latin typeface="+mj-lt"/>
                <a:ea typeface="+mj-ea"/>
                <a:cs typeface="+mj-cs"/>
              </a:rPr>
              <a:t>Model Evaluation</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1D7F0F60-7CB2-3D4B-A5C1-CB87529CE90C}"/>
              </a:ext>
            </a:extLst>
          </p:cNvPr>
          <p:cNvSpPr txBox="1"/>
          <p:nvPr/>
        </p:nvSpPr>
        <p:spPr>
          <a:xfrm>
            <a:off x="838200" y="1283110"/>
            <a:ext cx="10515600" cy="4893853"/>
          </a:xfrm>
          <a:prstGeom prst="rect">
            <a:avLst/>
          </a:prstGeom>
        </p:spPr>
        <p:txBody>
          <a:bodyPr vert="horz" lIns="91440" tIns="45720" rIns="91440" bIns="45720" rtlCol="0">
            <a:normAutofit fontScale="25000" lnSpcReduction="20000"/>
          </a:bodyPr>
          <a:lstStyle/>
          <a:p>
            <a:pPr indent="-228600">
              <a:lnSpc>
                <a:spcPct val="90000"/>
              </a:lnSpc>
              <a:spcAft>
                <a:spcPts val="600"/>
              </a:spcAft>
              <a:buFont typeface="Arial" panose="020B0604020202020204" pitchFamily="34" charset="0"/>
              <a:buChar char="•"/>
            </a:pPr>
            <a:r>
              <a:rPr lang="en-US" sz="8000" dirty="0"/>
              <a:t>We used Multinomial Naïve Bayes, Random Forest Classifier and Support Vector Machine to predict rating based on reviews.</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We can see that our classifiers have high precision for rating 5 and rating 1. </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Rating 5 has high recall, meaning that the model doesn't have a hard time detecting the 5-star reviews, high precision, meaning that when the model predicts a review is 5-star, it's usually correct.</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Rating 1 also has a good precision and recall score.</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Rating 2,3,4 has low recall, meaning that the model has a hard time detecting the 2,3,4-star reviews, but  higher precision, meaning that when the model predicts a review's rating it's usually correct.</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F1 score is an average of recall and precision. Weighted F1 score would be a better evaluation metric as our data is highly imbalanced.</a:t>
            </a:r>
          </a:p>
          <a:p>
            <a:pPr indent="-228600">
              <a:lnSpc>
                <a:spcPct val="90000"/>
              </a:lnSpc>
              <a:spcAft>
                <a:spcPts val="600"/>
              </a:spcAft>
              <a:buFont typeface="Arial" panose="020B0604020202020204" pitchFamily="34" charset="0"/>
              <a:buChar char="•"/>
            </a:pPr>
            <a:endParaRPr lang="en-US" sz="8000" dirty="0"/>
          </a:p>
          <a:p>
            <a:pPr indent="-228600">
              <a:lnSpc>
                <a:spcPct val="90000"/>
              </a:lnSpc>
              <a:spcAft>
                <a:spcPts val="600"/>
              </a:spcAft>
              <a:buFont typeface="Arial" panose="020B0604020202020204" pitchFamily="34" charset="0"/>
              <a:buChar char="•"/>
            </a:pPr>
            <a:r>
              <a:rPr lang="en-US" sz="8000" dirty="0"/>
              <a:t>Comparing all 3 models, Support Vector Machine is performing better than other classifiers at 0.71 Weighted F1-score.</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89588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A6539-6621-B544-A663-E0E443D35ED5}"/>
              </a:ext>
            </a:extLst>
          </p:cNvPr>
          <p:cNvSpPr>
            <a:spLocks noGrp="1"/>
          </p:cNvSpPr>
          <p:nvPr>
            <p:ph type="title"/>
          </p:nvPr>
        </p:nvSpPr>
        <p:spPr>
          <a:xfrm>
            <a:off x="838200" y="1"/>
            <a:ext cx="10515600" cy="1576286"/>
          </a:xfrm>
        </p:spPr>
        <p:txBody>
          <a:bodyPr>
            <a:normAutofit/>
          </a:bodyPr>
          <a:lstStyle/>
          <a:p>
            <a:pPr algn="ctr"/>
            <a:r>
              <a:rPr lang="en-US" sz="5200" dirty="0"/>
              <a:t>Sentiment Analysis Using Vader</a:t>
            </a:r>
          </a:p>
        </p:txBody>
      </p:sp>
      <p:pic>
        <p:nvPicPr>
          <p:cNvPr id="6" name="Picture 5" descr="Chart, bar chart&#10;&#10;Description automatically generated">
            <a:extLst>
              <a:ext uri="{FF2B5EF4-FFF2-40B4-BE49-F238E27FC236}">
                <a16:creationId xmlns:a16="http://schemas.microsoft.com/office/drawing/2014/main" id="{6D596963-733B-1040-BECF-F24FFE00EA8D}"/>
              </a:ext>
            </a:extLst>
          </p:cNvPr>
          <p:cNvPicPr>
            <a:picLocks noChangeAspect="1"/>
          </p:cNvPicPr>
          <p:nvPr/>
        </p:nvPicPr>
        <p:blipFill>
          <a:blip r:embed="rId2"/>
          <a:stretch>
            <a:fillRect/>
          </a:stretch>
        </p:blipFill>
        <p:spPr>
          <a:xfrm>
            <a:off x="771614" y="1494274"/>
            <a:ext cx="5078579" cy="4809768"/>
          </a:xfrm>
          <a:prstGeom prst="rect">
            <a:avLst/>
          </a:prstGeom>
        </p:spPr>
      </p:pic>
      <p:pic>
        <p:nvPicPr>
          <p:cNvPr id="4" name="Picture 3" descr="Chart, bar chart&#10;&#10;Description automatically generated">
            <a:extLst>
              <a:ext uri="{FF2B5EF4-FFF2-40B4-BE49-F238E27FC236}">
                <a16:creationId xmlns:a16="http://schemas.microsoft.com/office/drawing/2014/main" id="{6D9E9EB8-0B9C-A54D-B40C-9A9153CE5E61}"/>
              </a:ext>
            </a:extLst>
          </p:cNvPr>
          <p:cNvPicPr>
            <a:picLocks noChangeAspect="1"/>
          </p:cNvPicPr>
          <p:nvPr/>
        </p:nvPicPr>
        <p:blipFill>
          <a:blip r:embed="rId3"/>
          <a:stretch>
            <a:fillRect/>
          </a:stretch>
        </p:blipFill>
        <p:spPr>
          <a:xfrm>
            <a:off x="6341807" y="1494274"/>
            <a:ext cx="5232034" cy="4727754"/>
          </a:xfrm>
          <a:prstGeom prst="rect">
            <a:avLst/>
          </a:prstGeom>
        </p:spPr>
      </p:pic>
      <p:sp>
        <p:nvSpPr>
          <p:cNvPr id="8" name="TextBox 7">
            <a:extLst>
              <a:ext uri="{FF2B5EF4-FFF2-40B4-BE49-F238E27FC236}">
                <a16:creationId xmlns:a16="http://schemas.microsoft.com/office/drawing/2014/main" id="{3E8502F5-B979-4447-ABAA-7CE0D411DD5F}"/>
              </a:ext>
            </a:extLst>
          </p:cNvPr>
          <p:cNvSpPr txBox="1"/>
          <p:nvPr/>
        </p:nvSpPr>
        <p:spPr>
          <a:xfrm>
            <a:off x="771615" y="6304040"/>
            <a:ext cx="4800956" cy="40647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Apple</a:t>
            </a:r>
          </a:p>
        </p:txBody>
      </p:sp>
      <p:sp>
        <p:nvSpPr>
          <p:cNvPr id="9" name="TextBox 8">
            <a:extLst>
              <a:ext uri="{FF2B5EF4-FFF2-40B4-BE49-F238E27FC236}">
                <a16:creationId xmlns:a16="http://schemas.microsoft.com/office/drawing/2014/main" id="{4F4926CB-E138-734A-AFF6-FF6BF4E336B2}"/>
              </a:ext>
            </a:extLst>
          </p:cNvPr>
          <p:cNvSpPr txBox="1"/>
          <p:nvPr/>
        </p:nvSpPr>
        <p:spPr>
          <a:xfrm>
            <a:off x="6619430" y="6304040"/>
            <a:ext cx="4954410" cy="406475"/>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Samsung</a:t>
            </a:r>
          </a:p>
        </p:txBody>
      </p:sp>
    </p:spTree>
    <p:extLst>
      <p:ext uri="{BB962C8B-B14F-4D97-AF65-F5344CB8AC3E}">
        <p14:creationId xmlns:p14="http://schemas.microsoft.com/office/powerpoint/2010/main" val="85089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DAC8589-4137-BD48-8F29-3E8F161D8453}"/>
              </a:ext>
            </a:extLst>
          </p:cNvPr>
          <p:cNvPicPr>
            <a:picLocks noChangeAspect="1"/>
          </p:cNvPicPr>
          <p:nvPr/>
        </p:nvPicPr>
        <p:blipFill>
          <a:blip r:embed="rId2"/>
          <a:stretch>
            <a:fillRect/>
          </a:stretch>
        </p:blipFill>
        <p:spPr>
          <a:xfrm>
            <a:off x="176981" y="1160199"/>
            <a:ext cx="5758152" cy="4739156"/>
          </a:xfrm>
          <a:prstGeom prst="rect">
            <a:avLst/>
          </a:prstGeom>
        </p:spPr>
      </p:pic>
      <p:pic>
        <p:nvPicPr>
          <p:cNvPr id="5" name="Picture 4" descr="Chart, bar chart&#10;&#10;Description automatically generated">
            <a:extLst>
              <a:ext uri="{FF2B5EF4-FFF2-40B4-BE49-F238E27FC236}">
                <a16:creationId xmlns:a16="http://schemas.microsoft.com/office/drawing/2014/main" id="{4AB24B86-715E-6F48-8CF1-8C048BCC727D}"/>
              </a:ext>
            </a:extLst>
          </p:cNvPr>
          <p:cNvPicPr>
            <a:picLocks noChangeAspect="1"/>
          </p:cNvPicPr>
          <p:nvPr/>
        </p:nvPicPr>
        <p:blipFill>
          <a:blip r:embed="rId3"/>
          <a:stretch>
            <a:fillRect/>
          </a:stretch>
        </p:blipFill>
        <p:spPr>
          <a:xfrm>
            <a:off x="6256865" y="1160198"/>
            <a:ext cx="5586090" cy="4739155"/>
          </a:xfrm>
          <a:prstGeom prst="rect">
            <a:avLst/>
          </a:prstGeom>
        </p:spPr>
      </p:pic>
      <p:sp>
        <p:nvSpPr>
          <p:cNvPr id="6" name="TextBox 5">
            <a:extLst>
              <a:ext uri="{FF2B5EF4-FFF2-40B4-BE49-F238E27FC236}">
                <a16:creationId xmlns:a16="http://schemas.microsoft.com/office/drawing/2014/main" id="{A49B9949-4108-FF4F-8625-123822A03391}"/>
              </a:ext>
            </a:extLst>
          </p:cNvPr>
          <p:cNvSpPr txBox="1"/>
          <p:nvPr/>
        </p:nvSpPr>
        <p:spPr>
          <a:xfrm>
            <a:off x="643467" y="5899354"/>
            <a:ext cx="4734779" cy="48669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Motorola</a:t>
            </a:r>
          </a:p>
        </p:txBody>
      </p:sp>
      <p:sp>
        <p:nvSpPr>
          <p:cNvPr id="7" name="TextBox 6">
            <a:extLst>
              <a:ext uri="{FF2B5EF4-FFF2-40B4-BE49-F238E27FC236}">
                <a16:creationId xmlns:a16="http://schemas.microsoft.com/office/drawing/2014/main" id="{99C5F29D-3DF7-5C45-A58D-9920D3ABC5F9}"/>
              </a:ext>
            </a:extLst>
          </p:cNvPr>
          <p:cNvSpPr txBox="1"/>
          <p:nvPr/>
        </p:nvSpPr>
        <p:spPr>
          <a:xfrm>
            <a:off x="6813755" y="5899353"/>
            <a:ext cx="5029200" cy="48669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Xiaomi</a:t>
            </a:r>
          </a:p>
        </p:txBody>
      </p:sp>
    </p:spTree>
    <p:extLst>
      <p:ext uri="{BB962C8B-B14F-4D97-AF65-F5344CB8AC3E}">
        <p14:creationId xmlns:p14="http://schemas.microsoft.com/office/powerpoint/2010/main" val="232306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04847-257D-4A46-8F34-A0A67E2129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C063FE-4A9E-3A4E-B050-84E16A0489BF}"/>
              </a:ext>
            </a:extLst>
          </p:cNvPr>
          <p:cNvSpPr txBox="1"/>
          <p:nvPr/>
        </p:nvSpPr>
        <p:spPr>
          <a:xfrm>
            <a:off x="838200" y="1929384"/>
            <a:ext cx="10515600" cy="4251960"/>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200" dirty="0"/>
              <a:t>Apple has 53.6 percent positive reviews. Interestingly, Apple has the highest percentage of negative reviews(19.4 percent).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Samsung has the highest reviews- 37,701. Among them , 62 percent are positive reviews, 18.5 percent negative reviews.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Motorola has 69 percent positive reviews- the highest in the group!! Around 18.3 percent negative sentiment.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Xiaomi has the highest rating (4.4/5). However, it has only 54.3 percentage positive sentiment, a little more than Apple, and has 13.4 neutral sentiment and 11.2 percent negative sentiment.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1" dirty="0"/>
              <a:t>Future Work</a:t>
            </a:r>
          </a:p>
          <a:p>
            <a:pPr indent="-228600">
              <a:lnSpc>
                <a:spcPct val="90000"/>
              </a:lnSpc>
              <a:spcAft>
                <a:spcPts val="600"/>
              </a:spcAft>
              <a:buFont typeface="Arial" panose="020B0604020202020204" pitchFamily="34" charset="0"/>
              <a:buChar char="•"/>
            </a:pPr>
            <a:r>
              <a:rPr lang="en-US" sz="2200" dirty="0"/>
              <a:t>It would be good to try out some Regression models to predict rating and evaluate how it performs on our data</a:t>
            </a:r>
            <a:r>
              <a:rPr lang="en-US" sz="2000" dirty="0"/>
              <a:t>.</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28881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5C4D9C-6E45-3D42-822C-700E723B4032}"/>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Problem Statement</a:t>
            </a:r>
          </a:p>
        </p:txBody>
      </p:sp>
      <p:sp>
        <p:nvSpPr>
          <p:cNvPr id="3" name="TextBox 2">
            <a:extLst>
              <a:ext uri="{FF2B5EF4-FFF2-40B4-BE49-F238E27FC236}">
                <a16:creationId xmlns:a16="http://schemas.microsoft.com/office/drawing/2014/main" id="{7C7C6E48-0491-064B-9E6F-2C6609892E4B}"/>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Sentiment Analysis is the process of computationally identifying and categorizing opinions expressed in a piece of text, especially in order to determine whether the writer's attitude towards a particular topic, product, etc. is positive, negative, or neutral.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The goal of our project is to analyze customer reviews for cell phones and predict customer rating and categorize the reviews as 'positive', 'negative' or 'neutral' based on the review sentiment.</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pic>
        <p:nvPicPr>
          <p:cNvPr id="8" name="Picture 7" descr="Logo, company name&#10;&#10;Description automatically generated">
            <a:extLst>
              <a:ext uri="{FF2B5EF4-FFF2-40B4-BE49-F238E27FC236}">
                <a16:creationId xmlns:a16="http://schemas.microsoft.com/office/drawing/2014/main" id="{96294D9D-31A1-064B-AA5A-A91FB0A3870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45457" y="1446149"/>
            <a:ext cx="6155141" cy="3989443"/>
          </a:xfrm>
          <a:prstGeom prst="rect">
            <a:avLst/>
          </a:prstGeom>
        </p:spPr>
      </p:pic>
      <p:sp>
        <p:nvSpPr>
          <p:cNvPr id="9" name="TextBox 8">
            <a:extLst>
              <a:ext uri="{FF2B5EF4-FFF2-40B4-BE49-F238E27FC236}">
                <a16:creationId xmlns:a16="http://schemas.microsoft.com/office/drawing/2014/main" id="{04587A52-CEC0-7744-BDA8-A7AC6A4A9A4A}"/>
              </a:ext>
            </a:extLst>
          </p:cNvPr>
          <p:cNvSpPr txBox="1"/>
          <p:nvPr/>
        </p:nvSpPr>
        <p:spPr>
          <a:xfrm>
            <a:off x="9280732" y="5235537"/>
            <a:ext cx="2319866"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sudipbhujel.com.np/sentiment-analysis-with-logistic-regression/">
                  <a:extLst>
                    <a:ext uri="{A12FA001-AC4F-418D-AE19-62706E023703}">
                      <ahyp:hlinkClr xmlns:ahyp="http://schemas.microsoft.com/office/drawing/2018/hyperlinkcolor" val="tx"/>
                    </a:ext>
                  </a:extLst>
                </a:hlinkClick>
              </a:rPr>
              <a:t>This Photo</a:t>
            </a:r>
            <a:r>
              <a:rPr lang="en-US" sz="700" dirty="0">
                <a:solidFill>
                  <a:srgbClr val="FFFFFF"/>
                </a:solidFill>
              </a:rPr>
              <a:t> by </a:t>
            </a:r>
            <a:r>
              <a:rPr lang="en-US" sz="700" dirty="0" err="1">
                <a:solidFill>
                  <a:srgbClr val="FFFFFF"/>
                </a:solidFill>
              </a:rPr>
              <a:t>Unknwn</a:t>
            </a:r>
            <a:r>
              <a:rPr lang="en-US" sz="700" dirty="0">
                <a:solidFill>
                  <a:srgbClr val="FFFFFF"/>
                </a:solidFill>
              </a:rPr>
              <a:t> Author is licensed under </a:t>
            </a:r>
            <a:r>
              <a:rPr lang="en-US" sz="700" dirty="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dirty="0">
              <a:solidFill>
                <a:srgbClr val="FFFFFF"/>
              </a:solidFill>
            </a:endParaRPr>
          </a:p>
        </p:txBody>
      </p:sp>
    </p:spTree>
    <p:extLst>
      <p:ext uri="{BB962C8B-B14F-4D97-AF65-F5344CB8AC3E}">
        <p14:creationId xmlns:p14="http://schemas.microsoft.com/office/powerpoint/2010/main" val="144505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373E-5FBF-3D45-8FD9-A8A48330A2DF}"/>
              </a:ext>
            </a:extLst>
          </p:cNvPr>
          <p:cNvSpPr>
            <a:spLocks noGrp="1"/>
          </p:cNvSpPr>
          <p:nvPr>
            <p:ph type="title"/>
          </p:nvPr>
        </p:nvSpPr>
        <p:spPr/>
        <p:txBody>
          <a:bodyPr/>
          <a:lstStyle/>
          <a:p>
            <a:pPr algn="ctr"/>
            <a:r>
              <a:rPr lang="en-US" dirty="0"/>
              <a:t>Benefits of Sentiment Analysis</a:t>
            </a:r>
          </a:p>
        </p:txBody>
      </p:sp>
      <p:sp>
        <p:nvSpPr>
          <p:cNvPr id="3" name="TextBox 2">
            <a:extLst>
              <a:ext uri="{FF2B5EF4-FFF2-40B4-BE49-F238E27FC236}">
                <a16:creationId xmlns:a16="http://schemas.microsoft.com/office/drawing/2014/main" id="{763BF4D9-C653-4F48-92CD-808EE23D8DD4}"/>
              </a:ext>
            </a:extLst>
          </p:cNvPr>
          <p:cNvSpPr txBox="1"/>
          <p:nvPr/>
        </p:nvSpPr>
        <p:spPr>
          <a:xfrm>
            <a:off x="2001795" y="1371600"/>
            <a:ext cx="8118389" cy="5324535"/>
          </a:xfrm>
          <a:prstGeom prst="rect">
            <a:avLst/>
          </a:prstGeom>
          <a:noFill/>
        </p:spPr>
        <p:txBody>
          <a:bodyPr wrap="square" rtlCol="0">
            <a:spAutoFit/>
          </a:bodyPr>
          <a:lstStyle/>
          <a:p>
            <a:pPr lvl="0"/>
            <a:endParaRPr lang="en-US" sz="2000" dirty="0"/>
          </a:p>
          <a:p>
            <a:pPr lvl="0"/>
            <a:r>
              <a:rPr lang="en-US" sz="2000" dirty="0"/>
              <a:t>Helps improve customer service - Sentiment analysis provides businesses an idea of the customer opinion about their services. </a:t>
            </a:r>
          </a:p>
          <a:p>
            <a:pPr lvl="0"/>
            <a:r>
              <a:rPr lang="en-US" sz="2000" dirty="0"/>
              <a:t> </a:t>
            </a:r>
          </a:p>
          <a:p>
            <a:pPr lvl="0"/>
            <a:r>
              <a:rPr lang="en-US" sz="2000" dirty="0"/>
              <a:t>Helps develop quality products- The responses from the customers can be used as a guideline to improve the service quality, better future product development, reduce customer churn or improve how the product is presented. </a:t>
            </a:r>
          </a:p>
          <a:p>
            <a:r>
              <a:rPr lang="en-US" sz="2000" dirty="0"/>
              <a:t> </a:t>
            </a:r>
          </a:p>
          <a:p>
            <a:pPr lvl="0"/>
            <a:r>
              <a:rPr lang="en-US" sz="2000" dirty="0"/>
              <a:t>Develop new marketing strategies- With more data and information gathered through sentiment analysis, the organizations could develop an effective marketing strategy. </a:t>
            </a:r>
          </a:p>
          <a:p>
            <a:pPr lvl="0"/>
            <a:endParaRPr lang="en-US" sz="2000" dirty="0"/>
          </a:p>
          <a:p>
            <a:pPr lvl="0"/>
            <a:r>
              <a:rPr lang="en-US" sz="2000" dirty="0"/>
              <a:t>Improves crisis management- Frequent monitoring of the customers’ responses or opinions towards a brand would help to identify any issues quickly.</a:t>
            </a:r>
          </a:p>
          <a:p>
            <a:r>
              <a:rPr lang="en-US" sz="2000" dirty="0"/>
              <a:t> </a:t>
            </a:r>
          </a:p>
        </p:txBody>
      </p:sp>
    </p:spTree>
    <p:extLst>
      <p:ext uri="{BB962C8B-B14F-4D97-AF65-F5344CB8AC3E}">
        <p14:creationId xmlns:p14="http://schemas.microsoft.com/office/powerpoint/2010/main" val="180818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F5496-F01E-244D-BA71-743AA402101F}"/>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Data Information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DFEEE482-F7D8-1B43-8633-979F32A08F8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data was collected from Amazon website on Dec 26,2019. The data contains 2 csv files – items.csv and reviews.csv.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Items.csv contained 720 rows and 10 columns.</a:t>
            </a:r>
          </a:p>
          <a:p>
            <a:pPr indent="-228600">
              <a:lnSpc>
                <a:spcPct val="90000"/>
              </a:lnSpc>
              <a:spcAft>
                <a:spcPts val="600"/>
              </a:spcAft>
              <a:buFont typeface="Arial" panose="020B0604020202020204" pitchFamily="34" charset="0"/>
              <a:buChar char="•"/>
            </a:pPr>
            <a:r>
              <a:rPr lang="en-US" dirty="0"/>
              <a:t>reviews.csv contained 67,986 rows and 8 columns.</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Items.csv contains columns such as product asin, cellphone brand, phone title, total reviews, product URL, product rating, reviewurl, price, image. </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a:t>Reviews.csv contains columns such as product asin, customer name, rating (overall rating by customer), review title, review body, helpful votes.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p>
        </p:txBody>
      </p:sp>
    </p:spTree>
    <p:extLst>
      <p:ext uri="{BB962C8B-B14F-4D97-AF65-F5344CB8AC3E}">
        <p14:creationId xmlns:p14="http://schemas.microsoft.com/office/powerpoint/2010/main" val="271338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CB6B-AD9A-1D4D-A3E2-DFF41B61ED0D}"/>
              </a:ext>
            </a:extLst>
          </p:cNvPr>
          <p:cNvSpPr>
            <a:spLocks noGrp="1"/>
          </p:cNvSpPr>
          <p:nvPr>
            <p:ph type="title"/>
          </p:nvPr>
        </p:nvSpPr>
        <p:spPr/>
        <p:txBody>
          <a:bodyPr/>
          <a:lstStyle/>
          <a:p>
            <a:pPr algn="ctr"/>
            <a:r>
              <a:rPr lang="en-US" dirty="0"/>
              <a:t>Data Cleaning</a:t>
            </a:r>
          </a:p>
        </p:txBody>
      </p:sp>
      <p:sp>
        <p:nvSpPr>
          <p:cNvPr id="3" name="TextBox 2">
            <a:extLst>
              <a:ext uri="{FF2B5EF4-FFF2-40B4-BE49-F238E27FC236}">
                <a16:creationId xmlns:a16="http://schemas.microsoft.com/office/drawing/2014/main" id="{5F17798F-087E-0445-BC96-87973E01DF8D}"/>
              </a:ext>
            </a:extLst>
          </p:cNvPr>
          <p:cNvSpPr txBox="1"/>
          <p:nvPr/>
        </p:nvSpPr>
        <p:spPr>
          <a:xfrm>
            <a:off x="1938528" y="1690688"/>
            <a:ext cx="7473696" cy="3354765"/>
          </a:xfrm>
          <a:prstGeom prst="rect">
            <a:avLst/>
          </a:prstGeom>
          <a:noFill/>
        </p:spPr>
        <p:txBody>
          <a:bodyPr wrap="square" rtlCol="0">
            <a:spAutoFit/>
          </a:bodyPr>
          <a:lstStyle/>
          <a:p>
            <a:r>
              <a:rPr lang="en-US" sz="2000" dirty="0"/>
              <a:t>Data Cleaning is crucial because it is the only way to make raw data usable.</a:t>
            </a:r>
          </a:p>
          <a:p>
            <a:endParaRPr lang="en-US" sz="2000" dirty="0"/>
          </a:p>
          <a:p>
            <a:r>
              <a:rPr lang="en-US" sz="2000" dirty="0"/>
              <a:t>Items.csv and reviews.csv had NaN values which were dropped. </a:t>
            </a:r>
          </a:p>
          <a:p>
            <a:endParaRPr lang="en-US" sz="2000" dirty="0"/>
          </a:p>
          <a:p>
            <a:r>
              <a:rPr lang="en-US" sz="2000" dirty="0"/>
              <a:t>After removing NaN values, the 2 dataframes were merged.</a:t>
            </a:r>
          </a:p>
          <a:p>
            <a:endParaRPr lang="en-US" sz="2000" dirty="0"/>
          </a:p>
          <a:p>
            <a:endParaRPr lang="en-US" dirty="0"/>
          </a:p>
          <a:p>
            <a:endParaRPr lang="en-US" dirty="0"/>
          </a:p>
          <a:p>
            <a:endParaRPr lang="en-US" dirty="0"/>
          </a:p>
          <a:p>
            <a:endParaRPr lang="en-US" dirty="0"/>
          </a:p>
        </p:txBody>
      </p:sp>
      <p:sp>
        <p:nvSpPr>
          <p:cNvPr id="4" name="Rounded Rectangle 3">
            <a:extLst>
              <a:ext uri="{FF2B5EF4-FFF2-40B4-BE49-F238E27FC236}">
                <a16:creationId xmlns:a16="http://schemas.microsoft.com/office/drawing/2014/main" id="{71DFEF90-96E8-A24F-8C69-5E36BA0C3826}"/>
              </a:ext>
            </a:extLst>
          </p:cNvPr>
          <p:cNvSpPr/>
          <p:nvPr/>
        </p:nvSpPr>
        <p:spPr>
          <a:xfrm>
            <a:off x="2609088" y="3767328"/>
            <a:ext cx="1950720" cy="10277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Items.csv</a:t>
            </a:r>
          </a:p>
        </p:txBody>
      </p:sp>
      <p:sp>
        <p:nvSpPr>
          <p:cNvPr id="6" name="Rounded Rectangle 5">
            <a:extLst>
              <a:ext uri="{FF2B5EF4-FFF2-40B4-BE49-F238E27FC236}">
                <a16:creationId xmlns:a16="http://schemas.microsoft.com/office/drawing/2014/main" id="{A319E31C-EA85-1741-BA3F-D256DAAB4F8B}"/>
              </a:ext>
            </a:extLst>
          </p:cNvPr>
          <p:cNvSpPr/>
          <p:nvPr/>
        </p:nvSpPr>
        <p:spPr>
          <a:xfrm>
            <a:off x="5907971" y="3767328"/>
            <a:ext cx="1828800" cy="10277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Reviews.csv</a:t>
            </a:r>
          </a:p>
        </p:txBody>
      </p:sp>
      <p:sp>
        <p:nvSpPr>
          <p:cNvPr id="11" name="Rounded Rectangle 10">
            <a:extLst>
              <a:ext uri="{FF2B5EF4-FFF2-40B4-BE49-F238E27FC236}">
                <a16:creationId xmlns:a16="http://schemas.microsoft.com/office/drawing/2014/main" id="{795E1E4E-9C61-6C41-A42F-93EF5001AC7C}"/>
              </a:ext>
            </a:extLst>
          </p:cNvPr>
          <p:cNvSpPr/>
          <p:nvPr/>
        </p:nvSpPr>
        <p:spPr>
          <a:xfrm>
            <a:off x="4303776" y="5522641"/>
            <a:ext cx="2316480" cy="9702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Item_reviews.csv</a:t>
            </a:r>
          </a:p>
        </p:txBody>
      </p:sp>
      <p:sp>
        <p:nvSpPr>
          <p:cNvPr id="12" name="TextBox 11">
            <a:extLst>
              <a:ext uri="{FF2B5EF4-FFF2-40B4-BE49-F238E27FC236}">
                <a16:creationId xmlns:a16="http://schemas.microsoft.com/office/drawing/2014/main" id="{5AF97340-3F68-B94F-8C93-71272881A12C}"/>
              </a:ext>
            </a:extLst>
          </p:cNvPr>
          <p:cNvSpPr txBox="1"/>
          <p:nvPr/>
        </p:nvSpPr>
        <p:spPr>
          <a:xfrm>
            <a:off x="6510969" y="5059680"/>
            <a:ext cx="767655" cy="369332"/>
          </a:xfrm>
          <a:prstGeom prst="rect">
            <a:avLst/>
          </a:prstGeom>
          <a:noFill/>
        </p:spPr>
        <p:txBody>
          <a:bodyPr wrap="square" rtlCol="0">
            <a:spAutoFit/>
          </a:bodyPr>
          <a:lstStyle/>
          <a:p>
            <a:r>
              <a:rPr lang="en-US" dirty="0"/>
              <a:t>asin</a:t>
            </a:r>
          </a:p>
        </p:txBody>
      </p:sp>
      <p:sp>
        <p:nvSpPr>
          <p:cNvPr id="13" name="TextBox 12">
            <a:extLst>
              <a:ext uri="{FF2B5EF4-FFF2-40B4-BE49-F238E27FC236}">
                <a16:creationId xmlns:a16="http://schemas.microsoft.com/office/drawing/2014/main" id="{436369F4-B512-E841-9F42-20C93E5F2B9B}"/>
              </a:ext>
            </a:extLst>
          </p:cNvPr>
          <p:cNvSpPr txBox="1"/>
          <p:nvPr/>
        </p:nvSpPr>
        <p:spPr>
          <a:xfrm>
            <a:off x="3633216" y="5139082"/>
            <a:ext cx="670560" cy="369332"/>
          </a:xfrm>
          <a:prstGeom prst="rect">
            <a:avLst/>
          </a:prstGeom>
          <a:noFill/>
        </p:spPr>
        <p:txBody>
          <a:bodyPr wrap="square" rtlCol="0">
            <a:spAutoFit/>
          </a:bodyPr>
          <a:lstStyle/>
          <a:p>
            <a:r>
              <a:rPr lang="en-US" dirty="0"/>
              <a:t>asin</a:t>
            </a:r>
          </a:p>
        </p:txBody>
      </p:sp>
      <p:cxnSp>
        <p:nvCxnSpPr>
          <p:cNvPr id="23" name="Straight Arrow Connector 22">
            <a:extLst>
              <a:ext uri="{FF2B5EF4-FFF2-40B4-BE49-F238E27FC236}">
                <a16:creationId xmlns:a16="http://schemas.microsoft.com/office/drawing/2014/main" id="{6CB89B9F-B3DB-A846-B6C9-CE459CA42630}"/>
              </a:ext>
            </a:extLst>
          </p:cNvPr>
          <p:cNvCxnSpPr>
            <a:cxnSpLocks/>
            <a:stCxn id="4" idx="2"/>
            <a:endCxn id="11" idx="0"/>
          </p:cNvCxnSpPr>
          <p:nvPr/>
        </p:nvCxnSpPr>
        <p:spPr>
          <a:xfrm>
            <a:off x="3584448" y="4795028"/>
            <a:ext cx="1877568" cy="72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5C270F8-61CC-F247-9DB8-AE35F8A1B01B}"/>
              </a:ext>
            </a:extLst>
          </p:cNvPr>
          <p:cNvCxnSpPr>
            <a:cxnSpLocks/>
            <a:stCxn id="6" idx="2"/>
            <a:endCxn id="11" idx="0"/>
          </p:cNvCxnSpPr>
          <p:nvPr/>
        </p:nvCxnSpPr>
        <p:spPr>
          <a:xfrm flipH="1">
            <a:off x="5462016" y="4795028"/>
            <a:ext cx="1360355" cy="72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FBB6B6A-4559-0346-ABEA-AAD9145D7844}"/>
              </a:ext>
            </a:extLst>
          </p:cNvPr>
          <p:cNvSpPr txBox="1"/>
          <p:nvPr/>
        </p:nvSpPr>
        <p:spPr>
          <a:xfrm>
            <a:off x="8327577" y="4389120"/>
            <a:ext cx="3430435" cy="1754326"/>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The resultant dataframe has </a:t>
            </a:r>
          </a:p>
          <a:p>
            <a:r>
              <a:rPr lang="en-US" dirty="0"/>
              <a:t>67,781 rows and 17 columns.</a:t>
            </a:r>
          </a:p>
        </p:txBody>
      </p:sp>
    </p:spTree>
    <p:extLst>
      <p:ext uri="{BB962C8B-B14F-4D97-AF65-F5344CB8AC3E}">
        <p14:creationId xmlns:p14="http://schemas.microsoft.com/office/powerpoint/2010/main" val="260676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AF7579-018D-1040-93EF-4FD67504DC5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Exploratory Data Analysis</a:t>
            </a:r>
          </a:p>
        </p:txBody>
      </p:sp>
      <p:sp>
        <p:nvSpPr>
          <p:cNvPr id="3" name="TextBox 2">
            <a:extLst>
              <a:ext uri="{FF2B5EF4-FFF2-40B4-BE49-F238E27FC236}">
                <a16:creationId xmlns:a16="http://schemas.microsoft.com/office/drawing/2014/main" id="{CA156CF3-95C3-C84A-947F-D5CE53B267B7}"/>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Our dataset contains customer reviews for 10 cellphone brands which includes Apple, Samsung, Motorola etc.</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end goal of our project is to predict rating and customer sentiment based on the reviews.</a:t>
            </a:r>
          </a:p>
          <a:p>
            <a:pPr>
              <a:lnSpc>
                <a:spcPct val="90000"/>
              </a:lnSpc>
              <a:spcAft>
                <a:spcPts val="600"/>
              </a:spcAft>
            </a:pPr>
            <a:endParaRPr lang="en-US" sz="2000" dirty="0"/>
          </a:p>
          <a:p>
            <a:pPr>
              <a:lnSpc>
                <a:spcPct val="90000"/>
              </a:lnSpc>
              <a:spcAft>
                <a:spcPts val="600"/>
              </a:spcAft>
            </a:pPr>
            <a:r>
              <a:rPr lang="en-US" sz="2000" dirty="0"/>
              <a:t>Here is a table showing the Item overall rating for each cellphone brand</a:t>
            </a:r>
          </a:p>
          <a:p>
            <a:pPr>
              <a:lnSpc>
                <a:spcPct val="90000"/>
              </a:lnSpc>
              <a:spcAft>
                <a:spcPts val="600"/>
              </a:spcAft>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F5F71E35-21F8-9D49-8FA9-4A61DCF44EB8}"/>
              </a:ext>
            </a:extLst>
          </p:cNvPr>
          <p:cNvPicPr>
            <a:picLocks noChangeAspect="1"/>
          </p:cNvPicPr>
          <p:nvPr/>
        </p:nvPicPr>
        <p:blipFill>
          <a:blip r:embed="rId2"/>
          <a:stretch>
            <a:fillRect/>
          </a:stretch>
        </p:blipFill>
        <p:spPr>
          <a:xfrm>
            <a:off x="5295320" y="2173945"/>
            <a:ext cx="6253212" cy="35799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0619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2F174EA-7CC6-8C4F-A963-69BAAAA60BFB}"/>
              </a:ext>
            </a:extLst>
          </p:cNvPr>
          <p:cNvSpPr txBox="1"/>
          <p:nvPr/>
        </p:nvSpPr>
        <p:spPr>
          <a:xfrm>
            <a:off x="481914" y="1519881"/>
            <a:ext cx="4065372" cy="458280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We can see that Samsung is the most reviewed cellphone brand - almost 37,000 reviews.</a:t>
            </a:r>
          </a:p>
          <a:p>
            <a:pPr>
              <a:lnSpc>
                <a:spcPct val="90000"/>
              </a:lnSpc>
              <a:spcAft>
                <a:spcPts val="600"/>
              </a:spcAft>
            </a:pPr>
            <a:endParaRPr lang="en-US" sz="2400"/>
          </a:p>
          <a:p>
            <a:pPr indent="-228600">
              <a:lnSpc>
                <a:spcPct val="90000"/>
              </a:lnSpc>
              <a:spcAft>
                <a:spcPts val="600"/>
              </a:spcAft>
              <a:buFont typeface="Arial" panose="020B0604020202020204" pitchFamily="34" charset="0"/>
              <a:buChar char="•"/>
            </a:pPr>
            <a:r>
              <a:rPr lang="en-US" sz="2400"/>
              <a:t> The second highest is Motorola with 9419 reviews.</a:t>
            </a:r>
          </a:p>
          <a:p>
            <a:pPr>
              <a:lnSpc>
                <a:spcPct val="90000"/>
              </a:lnSpc>
              <a:spcAft>
                <a:spcPts val="600"/>
              </a:spcAft>
            </a:pPr>
            <a:endParaRPr lang="en-US" sz="2400"/>
          </a:p>
          <a:p>
            <a:pPr indent="-228600">
              <a:lnSpc>
                <a:spcPct val="90000"/>
              </a:lnSpc>
              <a:spcAft>
                <a:spcPts val="600"/>
              </a:spcAft>
              <a:buFont typeface="Arial" panose="020B0604020202020204" pitchFamily="34" charset="0"/>
              <a:buChar char="•"/>
            </a:pPr>
            <a:r>
              <a:rPr lang="en-US" sz="2400"/>
              <a:t>Apple stands third with 6315 reviews</a:t>
            </a:r>
            <a:r>
              <a:rPr lang="en-US" sz="2000"/>
              <a:t>.</a:t>
            </a:r>
            <a:endParaRPr lang="en-US" sz="2000" dirty="0"/>
          </a:p>
        </p:txBody>
      </p:sp>
      <p:pic>
        <p:nvPicPr>
          <p:cNvPr id="34" name="Picture 33" descr="Chart, histogram&#10;&#10;Description automatically generated">
            <a:extLst>
              <a:ext uri="{FF2B5EF4-FFF2-40B4-BE49-F238E27FC236}">
                <a16:creationId xmlns:a16="http://schemas.microsoft.com/office/drawing/2014/main" id="{97C1B439-9E66-3042-9E43-96B246CDB800}"/>
              </a:ext>
            </a:extLst>
          </p:cNvPr>
          <p:cNvPicPr>
            <a:picLocks noChangeAspect="1"/>
          </p:cNvPicPr>
          <p:nvPr/>
        </p:nvPicPr>
        <p:blipFill>
          <a:blip r:embed="rId3"/>
          <a:stretch>
            <a:fillRect/>
          </a:stretch>
        </p:blipFill>
        <p:spPr>
          <a:xfrm>
            <a:off x="4547286" y="271849"/>
            <a:ext cx="7525265" cy="6102688"/>
          </a:xfrm>
          <a:prstGeom prst="rect">
            <a:avLst/>
          </a:prstGeom>
        </p:spPr>
      </p:pic>
    </p:spTree>
    <p:extLst>
      <p:ext uri="{BB962C8B-B14F-4D97-AF65-F5344CB8AC3E}">
        <p14:creationId xmlns:p14="http://schemas.microsoft.com/office/powerpoint/2010/main" val="172474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A4EE0-A2A3-3C4B-9C7B-98C8558059FF}"/>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solidFill>
                  <a:schemeClr val="tx1"/>
                </a:solidFill>
                <a:latin typeface="+mj-lt"/>
                <a:ea typeface="+mj-ea"/>
                <a:cs typeface="+mj-cs"/>
              </a:rPr>
              <a:t>Text Cleaning/Pre-processing/training</a:t>
            </a:r>
          </a:p>
        </p:txBody>
      </p:sp>
      <p:graphicFrame>
        <p:nvGraphicFramePr>
          <p:cNvPr id="24" name="TextBox 2">
            <a:extLst>
              <a:ext uri="{FF2B5EF4-FFF2-40B4-BE49-F238E27FC236}">
                <a16:creationId xmlns:a16="http://schemas.microsoft.com/office/drawing/2014/main" id="{B935E707-11B6-45C7-9DDB-3E843A0A2840}"/>
              </a:ext>
            </a:extLst>
          </p:cNvPr>
          <p:cNvGraphicFramePr/>
          <p:nvPr>
            <p:extLst>
              <p:ext uri="{D42A27DB-BD31-4B8C-83A1-F6EECF244321}">
                <p14:modId xmlns:p14="http://schemas.microsoft.com/office/powerpoint/2010/main" val="288708540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54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FAC-0600-4040-8C35-5F5E19533E77}"/>
              </a:ext>
            </a:extLst>
          </p:cNvPr>
          <p:cNvSpPr>
            <a:spLocks noGrp="1"/>
          </p:cNvSpPr>
          <p:nvPr>
            <p:ph type="title"/>
          </p:nvPr>
        </p:nvSpPr>
        <p:spPr/>
        <p:txBody>
          <a:bodyPr/>
          <a:lstStyle/>
          <a:p>
            <a:pPr algn="ctr"/>
            <a:r>
              <a:rPr lang="en-US" dirty="0"/>
              <a:t>Text Visualization using WordCloud</a:t>
            </a:r>
          </a:p>
        </p:txBody>
      </p:sp>
      <p:sp>
        <p:nvSpPr>
          <p:cNvPr id="3" name="Text Placeholder 2">
            <a:extLst>
              <a:ext uri="{FF2B5EF4-FFF2-40B4-BE49-F238E27FC236}">
                <a16:creationId xmlns:a16="http://schemas.microsoft.com/office/drawing/2014/main" id="{B122FB31-826D-3B4B-8833-AEA51659B675}"/>
              </a:ext>
            </a:extLst>
          </p:cNvPr>
          <p:cNvSpPr>
            <a:spLocks noGrp="1"/>
          </p:cNvSpPr>
          <p:nvPr>
            <p:ph type="body" idx="1"/>
          </p:nvPr>
        </p:nvSpPr>
        <p:spPr>
          <a:xfrm>
            <a:off x="0" y="2014148"/>
            <a:ext cx="5997575" cy="490925"/>
          </a:xfrm>
        </p:spPr>
        <p:txBody>
          <a:bodyPr/>
          <a:lstStyle/>
          <a:p>
            <a:pPr algn="ctr"/>
            <a:r>
              <a:rPr lang="en-US" b="0" dirty="0"/>
              <a:t>Apple</a:t>
            </a:r>
          </a:p>
        </p:txBody>
      </p:sp>
      <p:sp>
        <p:nvSpPr>
          <p:cNvPr id="4" name="Content Placeholder 3">
            <a:extLst>
              <a:ext uri="{FF2B5EF4-FFF2-40B4-BE49-F238E27FC236}">
                <a16:creationId xmlns:a16="http://schemas.microsoft.com/office/drawing/2014/main" id="{6560526E-67EA-8F47-8B71-BC04DEAFC2AE}"/>
              </a:ext>
            </a:extLst>
          </p:cNvPr>
          <p:cNvSpPr>
            <a:spLocks noGrp="1"/>
          </p:cNvSpPr>
          <p:nvPr>
            <p:ph sz="half" idx="2"/>
          </p:nvPr>
        </p:nvSpPr>
        <p:spPr>
          <a:xfrm>
            <a:off x="280086" y="2505074"/>
            <a:ext cx="5717489" cy="4118147"/>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0BEBE19F-565D-D14D-8FAE-3BFD604F9277}"/>
              </a:ext>
            </a:extLst>
          </p:cNvPr>
          <p:cNvSpPr>
            <a:spLocks noGrp="1"/>
          </p:cNvSpPr>
          <p:nvPr>
            <p:ph type="body" sz="quarter" idx="3"/>
          </p:nvPr>
        </p:nvSpPr>
        <p:spPr>
          <a:xfrm>
            <a:off x="6194426" y="2014151"/>
            <a:ext cx="5160961" cy="490924"/>
          </a:xfrm>
        </p:spPr>
        <p:txBody>
          <a:bodyPr/>
          <a:lstStyle/>
          <a:p>
            <a:pPr algn="ctr"/>
            <a:r>
              <a:rPr lang="en-US" b="0" dirty="0"/>
              <a:t>Samsung</a:t>
            </a:r>
          </a:p>
        </p:txBody>
      </p:sp>
      <p:sp>
        <p:nvSpPr>
          <p:cNvPr id="6" name="Content Placeholder 5">
            <a:extLst>
              <a:ext uri="{FF2B5EF4-FFF2-40B4-BE49-F238E27FC236}">
                <a16:creationId xmlns:a16="http://schemas.microsoft.com/office/drawing/2014/main" id="{FF90BE33-D0EB-2F45-8898-A1A99BDF5D11}"/>
              </a:ext>
            </a:extLst>
          </p:cNvPr>
          <p:cNvSpPr>
            <a:spLocks noGrp="1"/>
          </p:cNvSpPr>
          <p:nvPr>
            <p:ph sz="quarter" idx="4"/>
          </p:nvPr>
        </p:nvSpPr>
        <p:spPr>
          <a:xfrm>
            <a:off x="6194426" y="2505073"/>
            <a:ext cx="5717488" cy="4118148"/>
          </a:xfrm>
        </p:spPr>
        <p:txBody>
          <a:bodyPr/>
          <a:lstStyle/>
          <a:p>
            <a:endParaRPr lang="en-US" dirty="0"/>
          </a:p>
        </p:txBody>
      </p:sp>
      <p:sp>
        <p:nvSpPr>
          <p:cNvPr id="7" name="Text Placeholder 4">
            <a:extLst>
              <a:ext uri="{FF2B5EF4-FFF2-40B4-BE49-F238E27FC236}">
                <a16:creationId xmlns:a16="http://schemas.microsoft.com/office/drawing/2014/main" id="{32550252-80E9-A245-822C-0BB69DDB35A0}"/>
              </a:ext>
            </a:extLst>
          </p:cNvPr>
          <p:cNvSpPr txBox="1">
            <a:spLocks/>
          </p:cNvSpPr>
          <p:nvPr/>
        </p:nvSpPr>
        <p:spPr>
          <a:xfrm>
            <a:off x="6216653" y="2259612"/>
            <a:ext cx="5160961" cy="4909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7DB15D91-8E2B-1E41-BB17-FDDEEF4D3143}"/>
              </a:ext>
            </a:extLst>
          </p:cNvPr>
          <p:cNvSpPr txBox="1"/>
          <p:nvPr/>
        </p:nvSpPr>
        <p:spPr>
          <a:xfrm>
            <a:off x="457200" y="1433384"/>
            <a:ext cx="14042103" cy="923330"/>
          </a:xfrm>
          <a:prstGeom prst="rect">
            <a:avLst/>
          </a:prstGeom>
          <a:noFill/>
        </p:spPr>
        <p:txBody>
          <a:bodyPr wrap="square" rtlCol="0">
            <a:spAutoFit/>
          </a:bodyPr>
          <a:lstStyle/>
          <a:p>
            <a:r>
              <a:rPr lang="en-US" dirty="0"/>
              <a:t>Word Cloud is a data visualization technique used for representing text data in which the size of each word indicates its </a:t>
            </a:r>
          </a:p>
          <a:p>
            <a:r>
              <a:rPr lang="en-US" dirty="0"/>
              <a:t>frequency or importance. </a:t>
            </a:r>
          </a:p>
          <a:p>
            <a:endParaRPr lang="en-US" dirty="0"/>
          </a:p>
        </p:txBody>
      </p:sp>
      <p:pic>
        <p:nvPicPr>
          <p:cNvPr id="11" name="Picture 10" descr="Text&#10;&#10;Description automatically generated">
            <a:extLst>
              <a:ext uri="{FF2B5EF4-FFF2-40B4-BE49-F238E27FC236}">
                <a16:creationId xmlns:a16="http://schemas.microsoft.com/office/drawing/2014/main" id="{6446A862-2C09-A540-9D51-4A5AA6C31331}"/>
              </a:ext>
            </a:extLst>
          </p:cNvPr>
          <p:cNvPicPr>
            <a:picLocks noChangeAspect="1"/>
          </p:cNvPicPr>
          <p:nvPr/>
        </p:nvPicPr>
        <p:blipFill>
          <a:blip r:embed="rId3"/>
          <a:stretch>
            <a:fillRect/>
          </a:stretch>
        </p:blipFill>
        <p:spPr>
          <a:xfrm>
            <a:off x="257859" y="2510056"/>
            <a:ext cx="5739716" cy="4113165"/>
          </a:xfrm>
          <a:prstGeom prst="rect">
            <a:avLst/>
          </a:prstGeom>
        </p:spPr>
      </p:pic>
      <p:pic>
        <p:nvPicPr>
          <p:cNvPr id="13" name="Picture 12" descr="Text&#10;&#10;Description automatically generated">
            <a:extLst>
              <a:ext uri="{FF2B5EF4-FFF2-40B4-BE49-F238E27FC236}">
                <a16:creationId xmlns:a16="http://schemas.microsoft.com/office/drawing/2014/main" id="{55CF9134-D311-A04F-AC64-4C89807BE41A}"/>
              </a:ext>
            </a:extLst>
          </p:cNvPr>
          <p:cNvPicPr>
            <a:picLocks noChangeAspect="1"/>
          </p:cNvPicPr>
          <p:nvPr/>
        </p:nvPicPr>
        <p:blipFill>
          <a:blip r:embed="rId4"/>
          <a:stretch>
            <a:fillRect/>
          </a:stretch>
        </p:blipFill>
        <p:spPr>
          <a:xfrm>
            <a:off x="6172198" y="2516915"/>
            <a:ext cx="5739716" cy="4106305"/>
          </a:xfrm>
          <a:prstGeom prst="rect">
            <a:avLst/>
          </a:prstGeom>
        </p:spPr>
      </p:pic>
    </p:spTree>
    <p:extLst>
      <p:ext uri="{BB962C8B-B14F-4D97-AF65-F5344CB8AC3E}">
        <p14:creationId xmlns:p14="http://schemas.microsoft.com/office/powerpoint/2010/main" val="269786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1003</Words>
  <Application>Microsoft Macintosh PowerPoint</Application>
  <PresentationFormat>Widescreen</PresentationFormat>
  <Paragraphs>128</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Sentiment Analysis using NLP </vt:lpstr>
      <vt:lpstr>Problem Statement</vt:lpstr>
      <vt:lpstr>Benefits of Sentiment Analysis</vt:lpstr>
      <vt:lpstr>Data Information</vt:lpstr>
      <vt:lpstr>Data Cleaning</vt:lpstr>
      <vt:lpstr>Exploratory Data Analysis</vt:lpstr>
      <vt:lpstr>PowerPoint Presentation</vt:lpstr>
      <vt:lpstr>Text Cleaning/Pre-processing/training</vt:lpstr>
      <vt:lpstr>Text Visualization using WordCloud</vt:lpstr>
      <vt:lpstr>Text Visualization using WordCloud</vt:lpstr>
      <vt:lpstr>Text Visualizations using WordCloud</vt:lpstr>
      <vt:lpstr>Modeling Overview</vt:lpstr>
      <vt:lpstr>Model Comparison</vt:lpstr>
      <vt:lpstr>PowerPoint Presentation</vt:lpstr>
      <vt:lpstr>PowerPoint Presentation</vt:lpstr>
      <vt:lpstr>Model Evaluation</vt:lpstr>
      <vt:lpstr>Sentiment Analysis Using Vader</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Sudhanva Vishnumoorthi</dc:creator>
  <cp:lastModifiedBy>Sudhanva Vishnumoorthi</cp:lastModifiedBy>
  <cp:revision>71</cp:revision>
  <dcterms:created xsi:type="dcterms:W3CDTF">2021-07-01T21:27:50Z</dcterms:created>
  <dcterms:modified xsi:type="dcterms:W3CDTF">2021-07-04T04:51:31Z</dcterms:modified>
</cp:coreProperties>
</file>