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312" r:id="rId5"/>
    <p:sldId id="304" r:id="rId6"/>
    <p:sldId id="307" r:id="rId7"/>
    <p:sldId id="323" r:id="rId8"/>
    <p:sldId id="281" r:id="rId9"/>
    <p:sldId id="324" r:id="rId10"/>
    <p:sldId id="282" r:id="rId11"/>
    <p:sldId id="325" r:id="rId12"/>
    <p:sldId id="314" r:id="rId13"/>
    <p:sldId id="326" r:id="rId14"/>
    <p:sldId id="317" r:id="rId15"/>
    <p:sldId id="318" r:id="rId16"/>
    <p:sldId id="319" r:id="rId17"/>
    <p:sldId id="321" r:id="rId18"/>
    <p:sldId id="328" r:id="rId19"/>
    <p:sldId id="329"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910BFE7-03F6-4C1B-9842-225B526A7C9E}">
          <p14:sldIdLst>
            <p14:sldId id="312"/>
            <p14:sldId id="304"/>
            <p14:sldId id="307"/>
            <p14:sldId id="323"/>
            <p14:sldId id="281"/>
            <p14:sldId id="324"/>
            <p14:sldId id="282"/>
            <p14:sldId id="325"/>
            <p14:sldId id="314"/>
            <p14:sldId id="326"/>
            <p14:sldId id="317"/>
            <p14:sldId id="318"/>
            <p14:sldId id="319"/>
            <p14:sldId id="321"/>
            <p14:sldId id="328"/>
            <p14:sldId id="329"/>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78" d="100"/>
          <a:sy n="78" d="100"/>
        </p:scale>
        <p:origin x="878"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56189-99E9-5431-6FA2-5FD7F30633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DFC162-7410-3F19-1F70-EFE59B687E7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112D37D-1472-C635-1E61-540F392FEF1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08472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1" y="1120876"/>
            <a:ext cx="6037732" cy="3372466"/>
          </a:xfrm>
        </p:spPr>
        <p:txBody>
          <a:bodyPr anchor="ctr"/>
          <a:lstStyle/>
          <a:p>
            <a:r>
              <a:rPr lang="en-US" dirty="0">
                <a:solidFill>
                  <a:schemeClr val="bg2">
                    <a:lumMod val="25000"/>
                  </a:schemeClr>
                </a:solidFill>
              </a:rPr>
              <a:t>Revolutionizing Liver Care : Predicting Liver Cirrhosis using Advanced Machine Learning Techniques</a:t>
            </a:r>
            <a:br>
              <a:rPr lang="en-US" dirty="0">
                <a:solidFill>
                  <a:schemeClr val="bg2">
                    <a:lumMod val="25000"/>
                  </a:schemeClr>
                </a:solidFill>
              </a:rPr>
            </a:br>
            <a:endParaRPr lang="en-US" dirty="0">
              <a:solidFill>
                <a:schemeClr val="bg2">
                  <a:lumMod val="25000"/>
                </a:schemeClr>
              </a:solidFill>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08F6-818A-48AB-1CCC-FAE9F9CEE727}"/>
              </a:ext>
            </a:extLst>
          </p:cNvPr>
          <p:cNvSpPr>
            <a:spLocks noGrp="1"/>
          </p:cNvSpPr>
          <p:nvPr>
            <p:ph type="ctrTitle"/>
          </p:nvPr>
        </p:nvSpPr>
        <p:spPr>
          <a:xfrm>
            <a:off x="117987" y="304802"/>
            <a:ext cx="6511414" cy="855405"/>
          </a:xfrm>
        </p:spPr>
        <p:txBody>
          <a:bodyPr/>
          <a:lstStyle/>
          <a:p>
            <a:r>
              <a:rPr lang="en-US" altLang="en-US" cap="none" dirty="0"/>
              <a:t>MODEL SELECTION</a:t>
            </a:r>
            <a:br>
              <a:rPr lang="en-US" altLang="en-US" b="0" cap="none" dirty="0">
                <a:solidFill>
                  <a:schemeClr val="tx1"/>
                </a:solidFill>
              </a:rPr>
            </a:br>
            <a:endParaRPr lang="en-IN" dirty="0"/>
          </a:p>
        </p:txBody>
      </p:sp>
      <p:sp>
        <p:nvSpPr>
          <p:cNvPr id="3" name="Subtitle 2">
            <a:extLst>
              <a:ext uri="{FF2B5EF4-FFF2-40B4-BE49-F238E27FC236}">
                <a16:creationId xmlns:a16="http://schemas.microsoft.com/office/drawing/2014/main" id="{3A4739BA-8945-535F-40CE-F796BF71D442}"/>
              </a:ext>
            </a:extLst>
          </p:cNvPr>
          <p:cNvSpPr>
            <a:spLocks noGrp="1"/>
          </p:cNvSpPr>
          <p:nvPr>
            <p:ph type="subTitle" idx="1"/>
          </p:nvPr>
        </p:nvSpPr>
        <p:spPr>
          <a:xfrm>
            <a:off x="117987" y="707923"/>
            <a:ext cx="8023123" cy="5899354"/>
          </a:xfrm>
        </p:spPr>
        <p:txBody>
          <a:bodyPr>
            <a:normAutofit fontScale="70000" lnSpcReduction="20000"/>
          </a:bodyPr>
          <a:lstStyle/>
          <a:p>
            <a:r>
              <a:rPr lang="en-US" sz="2900" dirty="0">
                <a:solidFill>
                  <a:srgbClr val="7030A0"/>
                </a:solidFill>
                <a:latin typeface="+mj-lt"/>
              </a:rPr>
              <a:t>We explored a diverse set of machine learning models suitable for classification:</a:t>
            </a:r>
          </a:p>
          <a:p>
            <a:r>
              <a:rPr lang="en-US" sz="2900" b="1" dirty="0">
                <a:solidFill>
                  <a:schemeClr val="accent1">
                    <a:lumMod val="50000"/>
                  </a:schemeClr>
                </a:solidFill>
                <a:latin typeface="+mj-lt"/>
              </a:rPr>
              <a:t>Logistic Regression</a:t>
            </a:r>
            <a:r>
              <a:rPr lang="en-US" sz="2900" dirty="0">
                <a:solidFill>
                  <a:schemeClr val="accent1">
                    <a:lumMod val="50000"/>
                  </a:schemeClr>
                </a:solidFill>
                <a:latin typeface="+mj-lt"/>
              </a:rPr>
              <a:t> – </a:t>
            </a:r>
            <a:r>
              <a:rPr lang="en-US" sz="2900" dirty="0">
                <a:solidFill>
                  <a:srgbClr val="7030A0"/>
                </a:solidFill>
                <a:latin typeface="+mj-lt"/>
              </a:rPr>
              <a:t>for baseline performance and easy interpretability</a:t>
            </a:r>
          </a:p>
          <a:p>
            <a:r>
              <a:rPr lang="en-US" sz="2900" b="1" dirty="0">
                <a:solidFill>
                  <a:schemeClr val="accent1">
                    <a:lumMod val="50000"/>
                  </a:schemeClr>
                </a:solidFill>
                <a:latin typeface="+mj-lt"/>
              </a:rPr>
              <a:t>Decision Tree</a:t>
            </a:r>
            <a:r>
              <a:rPr lang="en-US" sz="2900" dirty="0">
                <a:solidFill>
                  <a:schemeClr val="accent1">
                    <a:lumMod val="50000"/>
                  </a:schemeClr>
                </a:solidFill>
                <a:latin typeface="+mj-lt"/>
              </a:rPr>
              <a:t> – </a:t>
            </a:r>
            <a:r>
              <a:rPr lang="en-US" sz="2900" dirty="0">
                <a:solidFill>
                  <a:srgbClr val="7030A0"/>
                </a:solidFill>
                <a:latin typeface="+mj-lt"/>
              </a:rPr>
              <a:t>allows clear visualization of decision rules</a:t>
            </a:r>
          </a:p>
          <a:p>
            <a:r>
              <a:rPr lang="en-US" sz="2900" b="1" dirty="0">
                <a:solidFill>
                  <a:schemeClr val="accent1">
                    <a:lumMod val="50000"/>
                  </a:schemeClr>
                </a:solidFill>
                <a:latin typeface="+mj-lt"/>
              </a:rPr>
              <a:t>Random Forest</a:t>
            </a:r>
            <a:r>
              <a:rPr lang="en-US" sz="2900" dirty="0">
                <a:solidFill>
                  <a:schemeClr val="accent1">
                    <a:lumMod val="50000"/>
                  </a:schemeClr>
                </a:solidFill>
                <a:latin typeface="+mj-lt"/>
              </a:rPr>
              <a:t> – </a:t>
            </a:r>
            <a:r>
              <a:rPr lang="en-US" sz="2900" dirty="0">
                <a:solidFill>
                  <a:srgbClr val="7030A0"/>
                </a:solidFill>
                <a:latin typeface="+mj-lt"/>
              </a:rPr>
              <a:t>ensemble model that improves accuracy and reduces overfitting</a:t>
            </a:r>
          </a:p>
          <a:p>
            <a:r>
              <a:rPr lang="en-US" sz="2900" b="1" dirty="0">
                <a:solidFill>
                  <a:schemeClr val="accent1">
                    <a:lumMod val="50000"/>
                  </a:schemeClr>
                </a:solidFill>
                <a:latin typeface="+mj-lt"/>
              </a:rPr>
              <a:t>Support Vector Machine (SVM)</a:t>
            </a:r>
            <a:r>
              <a:rPr lang="en-US" sz="2900" dirty="0">
                <a:solidFill>
                  <a:schemeClr val="accent1">
                    <a:lumMod val="50000"/>
                  </a:schemeClr>
                </a:solidFill>
                <a:latin typeface="+mj-lt"/>
              </a:rPr>
              <a:t> – </a:t>
            </a:r>
            <a:r>
              <a:rPr lang="en-US" sz="2900" dirty="0">
                <a:solidFill>
                  <a:srgbClr val="7030A0"/>
                </a:solidFill>
                <a:latin typeface="+mj-lt"/>
              </a:rPr>
              <a:t>effective for high-dimensional feature spaces</a:t>
            </a:r>
          </a:p>
          <a:p>
            <a:r>
              <a:rPr lang="en-US" sz="2900" b="1" dirty="0" err="1">
                <a:solidFill>
                  <a:schemeClr val="accent1">
                    <a:lumMod val="50000"/>
                  </a:schemeClr>
                </a:solidFill>
                <a:latin typeface="+mj-lt"/>
              </a:rPr>
              <a:t>XGBoost</a:t>
            </a:r>
            <a:r>
              <a:rPr lang="en-US" sz="2900" dirty="0">
                <a:solidFill>
                  <a:schemeClr val="accent1">
                    <a:lumMod val="50000"/>
                  </a:schemeClr>
                </a:solidFill>
                <a:latin typeface="+mj-lt"/>
              </a:rPr>
              <a:t> – </a:t>
            </a:r>
            <a:r>
              <a:rPr lang="en-US" sz="2900" dirty="0">
                <a:solidFill>
                  <a:srgbClr val="7030A0"/>
                </a:solidFill>
                <a:latin typeface="+mj-lt"/>
              </a:rPr>
              <a:t>gradient boosting model known for top-tier performance</a:t>
            </a:r>
          </a:p>
          <a:p>
            <a:r>
              <a:rPr lang="en-US" sz="2900" b="1" dirty="0">
                <a:solidFill>
                  <a:schemeClr val="accent1">
                    <a:lumMod val="50000"/>
                  </a:schemeClr>
                </a:solidFill>
                <a:latin typeface="+mj-lt"/>
              </a:rPr>
              <a:t>K-Nearest Neighbors (KNN)</a:t>
            </a:r>
            <a:r>
              <a:rPr lang="en-US" sz="2900" dirty="0">
                <a:solidFill>
                  <a:schemeClr val="accent1">
                    <a:lumMod val="50000"/>
                  </a:schemeClr>
                </a:solidFill>
                <a:latin typeface="+mj-lt"/>
              </a:rPr>
              <a:t> – </a:t>
            </a:r>
            <a:r>
              <a:rPr lang="en-US" sz="2900" dirty="0">
                <a:solidFill>
                  <a:srgbClr val="7030A0"/>
                </a:solidFill>
                <a:latin typeface="+mj-lt"/>
              </a:rPr>
              <a:t>distance-based model for simple classification tasks</a:t>
            </a:r>
          </a:p>
          <a:p>
            <a:r>
              <a:rPr lang="en-US" sz="2900" b="1" dirty="0">
                <a:solidFill>
                  <a:schemeClr val="accent1">
                    <a:lumMod val="50000"/>
                  </a:schemeClr>
                </a:solidFill>
                <a:latin typeface="+mj-lt"/>
              </a:rPr>
              <a:t>Naïve Bayes</a:t>
            </a:r>
            <a:r>
              <a:rPr lang="en-US" sz="2900" dirty="0">
                <a:solidFill>
                  <a:schemeClr val="accent1">
                    <a:lumMod val="50000"/>
                  </a:schemeClr>
                </a:solidFill>
                <a:latin typeface="+mj-lt"/>
              </a:rPr>
              <a:t> – </a:t>
            </a:r>
            <a:r>
              <a:rPr lang="en-US" sz="2900" dirty="0">
                <a:solidFill>
                  <a:srgbClr val="7030A0"/>
                </a:solidFill>
                <a:latin typeface="+mj-lt"/>
              </a:rPr>
              <a:t>a fast probabilistic classifier based on Bayes’ theorem, suitable for high-dimensional data</a:t>
            </a:r>
          </a:p>
          <a:p>
            <a:r>
              <a:rPr lang="en-US" sz="2900" b="1" dirty="0">
                <a:solidFill>
                  <a:schemeClr val="accent1">
                    <a:lumMod val="50000"/>
                  </a:schemeClr>
                </a:solidFill>
                <a:latin typeface="+mj-lt"/>
              </a:rPr>
              <a:t>Ridge Classifier</a:t>
            </a:r>
            <a:r>
              <a:rPr lang="en-US" sz="2900" dirty="0">
                <a:solidFill>
                  <a:schemeClr val="accent1">
                    <a:lumMod val="50000"/>
                  </a:schemeClr>
                </a:solidFill>
                <a:latin typeface="+mj-lt"/>
              </a:rPr>
              <a:t> – </a:t>
            </a:r>
            <a:r>
              <a:rPr lang="en-US" sz="2900" dirty="0">
                <a:solidFill>
                  <a:srgbClr val="7030A0"/>
                </a:solidFill>
                <a:latin typeface="+mj-lt"/>
              </a:rPr>
              <a:t>a linear model using L2 regularization to reduce overfitting and handle multicollinearity</a:t>
            </a:r>
          </a:p>
          <a:p>
            <a:r>
              <a:rPr lang="en-US" sz="2900" dirty="0">
                <a:solidFill>
                  <a:srgbClr val="7030A0"/>
                </a:solidFill>
                <a:latin typeface="+mj-lt"/>
              </a:rPr>
              <a:t>Models were chosen based on their robustness, interpretability, and relevance to medical prediction tasks.</a:t>
            </a:r>
          </a:p>
          <a:p>
            <a:endParaRPr lang="en-IN" dirty="0"/>
          </a:p>
        </p:txBody>
      </p:sp>
    </p:spTree>
    <p:extLst>
      <p:ext uri="{BB962C8B-B14F-4D97-AF65-F5344CB8AC3E}">
        <p14:creationId xmlns:p14="http://schemas.microsoft.com/office/powerpoint/2010/main" val="306580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670560" y="928688"/>
            <a:ext cx="7631709" cy="45719"/>
          </a:xfrm>
        </p:spPr>
        <p:txBody>
          <a:bodyPr/>
          <a:lstStyle/>
          <a:p>
            <a:r>
              <a:rPr lang="en-US" dirty="0"/>
              <a:t>implementation</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670560" y="928688"/>
            <a:ext cx="9296400" cy="5675311"/>
          </a:xfrm>
        </p:spPr>
        <p:txBody>
          <a:bodyPr>
            <a:normAutofit/>
          </a:bodyPr>
          <a:lstStyle/>
          <a:p>
            <a:pPr marL="342900" indent="-342900">
              <a:buFont typeface="Wingdings" panose="05000000000000000000" pitchFamily="2" charset="2"/>
              <a:buChar char="Ø"/>
            </a:pPr>
            <a:r>
              <a:rPr lang="en-IN" sz="2000" b="1" dirty="0">
                <a:solidFill>
                  <a:srgbClr val="C00000"/>
                </a:solidFill>
                <a:latin typeface="+mj-lt"/>
              </a:rPr>
              <a:t>Importing the libraries </a:t>
            </a:r>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0" indent="0">
              <a:buNone/>
            </a:pPr>
            <a:endParaRPr lang="en-IN" b="1" dirty="0"/>
          </a:p>
          <a:p>
            <a:pPr marL="342900" indent="-342900">
              <a:buFont typeface="Wingdings" panose="05000000000000000000" pitchFamily="2" charset="2"/>
              <a:buChar char="Ø"/>
            </a:pPr>
            <a:r>
              <a:rPr lang="en-IN" sz="2000" b="1" dirty="0">
                <a:solidFill>
                  <a:srgbClr val="C00000"/>
                </a:solidFill>
                <a:latin typeface="+mj-lt"/>
              </a:rPr>
              <a:t>Read the Dataset</a:t>
            </a:r>
          </a:p>
          <a:p>
            <a:pPr marL="0" indent="0">
              <a:buNone/>
            </a:pPr>
            <a:endParaRPr lang="en-IN" b="1"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endParaRPr lang="en-US" dirty="0"/>
          </a:p>
        </p:txBody>
      </p:sp>
      <p:pic>
        <p:nvPicPr>
          <p:cNvPr id="18" name="Content Placeholder 17">
            <a:extLst>
              <a:ext uri="{FF2B5EF4-FFF2-40B4-BE49-F238E27FC236}">
                <a16:creationId xmlns:a16="http://schemas.microsoft.com/office/drawing/2014/main" id="{03774382-CAB6-70F9-6057-CF2D28C809AF}"/>
              </a:ext>
            </a:extLst>
          </p:cNvPr>
          <p:cNvPicPr>
            <a:picLocks noGrp="1" noChangeAspect="1"/>
          </p:cNvPicPr>
          <p:nvPr>
            <p:ph sz="half" idx="1"/>
          </p:nvPr>
        </p:nvPicPr>
        <p:blipFill>
          <a:blip r:embed="rId3"/>
          <a:stretch>
            <a:fillRect/>
          </a:stretch>
        </p:blipFill>
        <p:spPr>
          <a:xfrm>
            <a:off x="599441" y="1295954"/>
            <a:ext cx="4023359" cy="2073011"/>
          </a:xfrm>
        </p:spPr>
      </p:pic>
      <p:pic>
        <p:nvPicPr>
          <p:cNvPr id="20" name="Picture 19">
            <a:extLst>
              <a:ext uri="{FF2B5EF4-FFF2-40B4-BE49-F238E27FC236}">
                <a16:creationId xmlns:a16="http://schemas.microsoft.com/office/drawing/2014/main" id="{E71BA862-FAF7-30B8-C6B3-5A628EE2C0C9}"/>
              </a:ext>
            </a:extLst>
          </p:cNvPr>
          <p:cNvPicPr>
            <a:picLocks noChangeAspect="1"/>
          </p:cNvPicPr>
          <p:nvPr/>
        </p:nvPicPr>
        <p:blipFill>
          <a:blip r:embed="rId4"/>
          <a:stretch>
            <a:fillRect/>
          </a:stretch>
        </p:blipFill>
        <p:spPr>
          <a:xfrm>
            <a:off x="497840" y="4089399"/>
            <a:ext cx="8929309" cy="2667001"/>
          </a:xfrm>
          <a:prstGeom prst="rect">
            <a:avLst/>
          </a:prstGeom>
        </p:spPr>
      </p:pic>
    </p:spTree>
    <p:extLst>
      <p:ext uri="{BB962C8B-B14F-4D97-AF65-F5344CB8AC3E}">
        <p14:creationId xmlns:p14="http://schemas.microsoft.com/office/powerpoint/2010/main" val="1941619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flipH="1">
            <a:off x="9540239" y="1361440"/>
            <a:ext cx="1788159" cy="708616"/>
          </a:xfrm>
        </p:spPr>
        <p:txBody>
          <a:bodyPr/>
          <a:lstStyle/>
          <a:p>
            <a:endParaRPr lang="en-US" dirty="0"/>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375920" y="172720"/>
            <a:ext cx="9286240" cy="6228079"/>
          </a:xfrm>
        </p:spPr>
        <p:txBody>
          <a:bodyPr/>
          <a:lstStyle/>
          <a:p>
            <a:pPr marL="342900" indent="-342900">
              <a:buFont typeface="Wingdings" panose="05000000000000000000" pitchFamily="2" charset="2"/>
              <a:buChar char="Ø"/>
            </a:pPr>
            <a:r>
              <a:rPr lang="en-US" sz="2000" dirty="0">
                <a:solidFill>
                  <a:srgbClr val="C00000"/>
                </a:solidFill>
                <a:latin typeface="+mj-lt"/>
              </a:rPr>
              <a:t>Handling categorical values</a:t>
            </a:r>
          </a:p>
          <a:p>
            <a:endParaRPr lang="en-US" dirty="0"/>
          </a:p>
          <a:p>
            <a:endParaRPr lang="en-US" dirty="0"/>
          </a:p>
          <a:p>
            <a:endParaRPr lang="en-US" dirty="0"/>
          </a:p>
          <a:p>
            <a:endParaRPr lang="en-US" dirty="0"/>
          </a:p>
          <a:p>
            <a:endParaRPr lang="en-US" dirty="0"/>
          </a:p>
          <a:p>
            <a:endParaRPr lang="en-US" dirty="0"/>
          </a:p>
          <a:p>
            <a:endParaRPr lang="en-US" dirty="0"/>
          </a:p>
          <a:p>
            <a:pPr marL="342900" indent="-342900">
              <a:buFont typeface="Wingdings" panose="05000000000000000000" pitchFamily="2" charset="2"/>
              <a:buChar char="Ø"/>
            </a:pPr>
            <a:r>
              <a:rPr lang="en-US" sz="2000" dirty="0">
                <a:solidFill>
                  <a:srgbClr val="C00000"/>
                </a:solidFill>
                <a:latin typeface="+mj-lt"/>
              </a:rPr>
              <a:t>Handling outliers in Data</a:t>
            </a:r>
          </a:p>
          <a:p>
            <a:endParaRPr lang="en-US" dirty="0"/>
          </a:p>
          <a:p>
            <a:endParaRPr lang="en-US" dirty="0"/>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endParaRPr lang="en-US" dirty="0"/>
          </a:p>
        </p:txBody>
      </p:sp>
      <p:pic>
        <p:nvPicPr>
          <p:cNvPr id="9" name="Picture 8">
            <a:extLst>
              <a:ext uri="{FF2B5EF4-FFF2-40B4-BE49-F238E27FC236}">
                <a16:creationId xmlns:a16="http://schemas.microsoft.com/office/drawing/2014/main" id="{3CC624BC-89CE-E764-2940-D80D9F59F91B}"/>
              </a:ext>
            </a:extLst>
          </p:cNvPr>
          <p:cNvPicPr>
            <a:picLocks noChangeAspect="1"/>
          </p:cNvPicPr>
          <p:nvPr/>
        </p:nvPicPr>
        <p:blipFill>
          <a:blip r:embed="rId3"/>
          <a:stretch>
            <a:fillRect/>
          </a:stretch>
        </p:blipFill>
        <p:spPr>
          <a:xfrm>
            <a:off x="236043" y="568960"/>
            <a:ext cx="8961294" cy="2407920"/>
          </a:xfrm>
          <a:prstGeom prst="rect">
            <a:avLst/>
          </a:prstGeom>
        </p:spPr>
      </p:pic>
      <p:pic>
        <p:nvPicPr>
          <p:cNvPr id="11" name="Picture 10">
            <a:extLst>
              <a:ext uri="{FF2B5EF4-FFF2-40B4-BE49-F238E27FC236}">
                <a16:creationId xmlns:a16="http://schemas.microsoft.com/office/drawing/2014/main" id="{DFE2990A-83D4-6716-D8A6-0E72E3A2BCA0}"/>
              </a:ext>
            </a:extLst>
          </p:cNvPr>
          <p:cNvPicPr>
            <a:picLocks noChangeAspect="1"/>
          </p:cNvPicPr>
          <p:nvPr/>
        </p:nvPicPr>
        <p:blipFill>
          <a:blip r:embed="rId4"/>
          <a:stretch>
            <a:fillRect/>
          </a:stretch>
        </p:blipFill>
        <p:spPr>
          <a:xfrm>
            <a:off x="236044" y="3545840"/>
            <a:ext cx="5697396" cy="2743200"/>
          </a:xfrm>
          <a:prstGeom prst="rect">
            <a:avLst/>
          </a:prstGeom>
        </p:spPr>
      </p:pic>
    </p:spTree>
    <p:extLst>
      <p:ext uri="{BB962C8B-B14F-4D97-AF65-F5344CB8AC3E}">
        <p14:creationId xmlns:p14="http://schemas.microsoft.com/office/powerpoint/2010/main" val="4072101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117601" y="81281"/>
            <a:ext cx="10312400" cy="740496"/>
          </a:xfrm>
        </p:spPr>
        <p:txBody>
          <a:bodyPr/>
          <a:lstStyle/>
          <a:p>
            <a:r>
              <a:rPr lang="en-US" dirty="0"/>
              <a:t>result</a:t>
            </a:r>
          </a:p>
        </p:txBody>
      </p:sp>
      <p:sp>
        <p:nvSpPr>
          <p:cNvPr id="4" name="Text Placeholder 3">
            <a:extLst>
              <a:ext uri="{FF2B5EF4-FFF2-40B4-BE49-F238E27FC236}">
                <a16:creationId xmlns:a16="http://schemas.microsoft.com/office/drawing/2014/main" id="{97DCC342-9FD1-7055-EAAC-008DC851B13F}"/>
              </a:ext>
            </a:extLst>
          </p:cNvPr>
          <p:cNvSpPr>
            <a:spLocks noGrp="1"/>
          </p:cNvSpPr>
          <p:nvPr>
            <p:ph type="body" sz="quarter" idx="13"/>
          </p:nvPr>
        </p:nvSpPr>
        <p:spPr>
          <a:xfrm>
            <a:off x="254000" y="821777"/>
            <a:ext cx="10678160" cy="5478605"/>
          </a:xfrm>
        </p:spPr>
        <p:txBody>
          <a:bodyPr/>
          <a:lstStyle/>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6" name="Content Placeholder 5">
            <a:extLst>
              <a:ext uri="{FF2B5EF4-FFF2-40B4-BE49-F238E27FC236}">
                <a16:creationId xmlns:a16="http://schemas.microsoft.com/office/drawing/2014/main" id="{4DB3991E-0605-C20E-53AD-D64E13638DA5}"/>
              </a:ext>
            </a:extLst>
          </p:cNvPr>
          <p:cNvGraphicFramePr>
            <a:graphicFrameLocks noGrp="1"/>
          </p:cNvGraphicFramePr>
          <p:nvPr>
            <p:ph sz="half" idx="1"/>
            <p:extLst>
              <p:ext uri="{D42A27DB-BD31-4B8C-83A1-F6EECF244321}">
                <p14:modId xmlns:p14="http://schemas.microsoft.com/office/powerpoint/2010/main" val="1166784174"/>
              </p:ext>
            </p:extLst>
          </p:nvPr>
        </p:nvGraphicFramePr>
        <p:xfrm>
          <a:off x="10532523" y="557617"/>
          <a:ext cx="833120" cy="1111741"/>
        </p:xfrm>
        <a:graphic>
          <a:graphicData uri="http://schemas.openxmlformats.org/drawingml/2006/table">
            <a:tbl>
              <a:tblPr firstRow="1" bandRow="1">
                <a:tableStyleId>{3B4B98B0-60AC-42C2-AFA5-B58CD77FA1E5}</a:tableStyleId>
              </a:tblPr>
              <a:tblGrid>
                <a:gridCol w="208280">
                  <a:extLst>
                    <a:ext uri="{9D8B030D-6E8A-4147-A177-3AD203B41FA5}">
                      <a16:colId xmlns:a16="http://schemas.microsoft.com/office/drawing/2014/main" val="180956085"/>
                    </a:ext>
                  </a:extLst>
                </a:gridCol>
                <a:gridCol w="208280">
                  <a:extLst>
                    <a:ext uri="{9D8B030D-6E8A-4147-A177-3AD203B41FA5}">
                      <a16:colId xmlns:a16="http://schemas.microsoft.com/office/drawing/2014/main" val="1180706872"/>
                    </a:ext>
                  </a:extLst>
                </a:gridCol>
                <a:gridCol w="208280">
                  <a:extLst>
                    <a:ext uri="{9D8B030D-6E8A-4147-A177-3AD203B41FA5}">
                      <a16:colId xmlns:a16="http://schemas.microsoft.com/office/drawing/2014/main" val="2050154702"/>
                    </a:ext>
                  </a:extLst>
                </a:gridCol>
                <a:gridCol w="208280">
                  <a:extLst>
                    <a:ext uri="{9D8B030D-6E8A-4147-A177-3AD203B41FA5}">
                      <a16:colId xmlns:a16="http://schemas.microsoft.com/office/drawing/2014/main" val="1872764148"/>
                    </a:ext>
                  </a:extLst>
                </a:gridCol>
              </a:tblGrid>
              <a:tr h="242281">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1888116840"/>
                  </a:ext>
                </a:extLst>
              </a:tr>
              <a:tr h="242281">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4023592559"/>
                  </a:ext>
                </a:extLst>
              </a:tr>
              <a:tr h="380221">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tc>
                  <a:txBody>
                    <a:bodyPr/>
                    <a:lstStyle/>
                    <a:p>
                      <a:endParaRPr lang="en-US" dirty="0">
                        <a:solidFill>
                          <a:schemeClr val="accent6"/>
                        </a:solidFill>
                      </a:endParaRPr>
                    </a:p>
                  </a:txBody>
                  <a:tcPr anchor="ctr"/>
                </a:tc>
                <a:extLst>
                  <a:ext uri="{0D108BD9-81ED-4DB2-BD59-A6C34878D82A}">
                    <a16:rowId xmlns:a16="http://schemas.microsoft.com/office/drawing/2014/main" val="2426564953"/>
                  </a:ext>
                </a:extLst>
              </a:tr>
            </a:tbl>
          </a:graphicData>
        </a:graphic>
      </p:graphicFrame>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a:xfrm>
            <a:off x="10358437" y="457199"/>
            <a:ext cx="1067589" cy="471489"/>
          </a:xfrm>
        </p:spPr>
        <p:txBody>
          <a:bodyPr/>
          <a:lstStyle/>
          <a:p>
            <a:endParaRPr lang="en-US" dirty="0"/>
          </a:p>
        </p:txBody>
      </p:sp>
      <p:pic>
        <p:nvPicPr>
          <p:cNvPr id="7" name="Picture 6">
            <a:extLst>
              <a:ext uri="{FF2B5EF4-FFF2-40B4-BE49-F238E27FC236}">
                <a16:creationId xmlns:a16="http://schemas.microsoft.com/office/drawing/2014/main" id="{46E2DF7D-33A1-4C9B-9F77-DD77520D0BA2}"/>
              </a:ext>
            </a:extLst>
          </p:cNvPr>
          <p:cNvPicPr>
            <a:picLocks noChangeAspect="1"/>
          </p:cNvPicPr>
          <p:nvPr/>
        </p:nvPicPr>
        <p:blipFill>
          <a:blip r:embed="rId3"/>
          <a:stretch>
            <a:fillRect/>
          </a:stretch>
        </p:blipFill>
        <p:spPr>
          <a:xfrm>
            <a:off x="1063628" y="928688"/>
            <a:ext cx="7836531" cy="2500312"/>
          </a:xfrm>
          <a:prstGeom prst="rect">
            <a:avLst/>
          </a:prstGeom>
        </p:spPr>
      </p:pic>
      <p:pic>
        <p:nvPicPr>
          <p:cNvPr id="9" name="Picture 8">
            <a:extLst>
              <a:ext uri="{FF2B5EF4-FFF2-40B4-BE49-F238E27FC236}">
                <a16:creationId xmlns:a16="http://schemas.microsoft.com/office/drawing/2014/main" id="{040058F4-55F6-5C3D-4B71-7E87D3EF0A91}"/>
              </a:ext>
            </a:extLst>
          </p:cNvPr>
          <p:cNvPicPr>
            <a:picLocks noChangeAspect="1"/>
          </p:cNvPicPr>
          <p:nvPr/>
        </p:nvPicPr>
        <p:blipFill>
          <a:blip r:embed="rId4"/>
          <a:stretch>
            <a:fillRect/>
          </a:stretch>
        </p:blipFill>
        <p:spPr>
          <a:xfrm>
            <a:off x="1117602" y="3711859"/>
            <a:ext cx="7782558" cy="2852683"/>
          </a:xfrm>
          <a:prstGeom prst="rect">
            <a:avLst/>
          </a:prstGeom>
        </p:spPr>
      </p:pic>
    </p:spTree>
    <p:extLst>
      <p:ext uri="{BB962C8B-B14F-4D97-AF65-F5344CB8AC3E}">
        <p14:creationId xmlns:p14="http://schemas.microsoft.com/office/powerpoint/2010/main" val="3969996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765974" y="593379"/>
            <a:ext cx="6996266" cy="981421"/>
          </a:xfrm>
        </p:spPr>
        <p:txBody>
          <a:bodyPr/>
          <a:lstStyle/>
          <a:p>
            <a:r>
              <a:rPr lang="en-US" altLang="en-US" cap="none" dirty="0"/>
              <a:t>Challenges &amp; Limitations</a:t>
            </a:r>
            <a:br>
              <a:rPr lang="en-US" altLang="en-US" b="0" cap="none" dirty="0">
                <a:solidFill>
                  <a:schemeClr val="tx1"/>
                </a:solidFill>
              </a:rPr>
            </a:br>
            <a:endParaRPr lang="en-US" dirty="0"/>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873760" y="1209040"/>
            <a:ext cx="9326880" cy="5358907"/>
          </a:xfrm>
        </p:spPr>
        <p:txBody>
          <a:bodyPr>
            <a:normAutofit/>
          </a:bodyPr>
          <a:lstStyle/>
          <a:p>
            <a:r>
              <a:rPr lang="en-US" sz="2000" b="1" dirty="0">
                <a:solidFill>
                  <a:srgbClr val="C00000"/>
                </a:solidFill>
                <a:latin typeface="+mj-lt"/>
              </a:rPr>
              <a:t>Limited Data</a:t>
            </a:r>
            <a:r>
              <a:rPr lang="en-US" sz="2000" dirty="0">
                <a:solidFill>
                  <a:srgbClr val="C00000"/>
                </a:solidFill>
                <a:latin typeface="+mj-lt"/>
              </a:rPr>
              <a:t>: </a:t>
            </a:r>
            <a:r>
              <a:rPr lang="en-US" sz="2000" dirty="0">
                <a:latin typeface="+mj-lt"/>
              </a:rPr>
              <a:t>Small or poor-quality datasets can affect how well the model performs.</a:t>
            </a:r>
          </a:p>
          <a:p>
            <a:r>
              <a:rPr lang="en-US" sz="2000" b="1" dirty="0">
                <a:solidFill>
                  <a:srgbClr val="C00000"/>
                </a:solidFill>
                <a:latin typeface="+mj-lt"/>
              </a:rPr>
              <a:t>Uneven Classes</a:t>
            </a:r>
            <a:r>
              <a:rPr lang="en-US" sz="2000" dirty="0">
                <a:solidFill>
                  <a:srgbClr val="C00000"/>
                </a:solidFill>
                <a:latin typeface="+mj-lt"/>
              </a:rPr>
              <a:t>: </a:t>
            </a:r>
            <a:r>
              <a:rPr lang="en-US" sz="2000" dirty="0">
                <a:latin typeface="+mj-lt"/>
              </a:rPr>
              <a:t>More non-cirrhosis than cirrhosis cases can create bias in prediction.</a:t>
            </a:r>
          </a:p>
          <a:p>
            <a:r>
              <a:rPr lang="en-US" sz="2000" b="1" dirty="0">
                <a:solidFill>
                  <a:srgbClr val="C00000"/>
                </a:solidFill>
                <a:latin typeface="+mj-lt"/>
              </a:rPr>
              <a:t>Complex Models</a:t>
            </a:r>
            <a:r>
              <a:rPr lang="en-US" sz="2000" dirty="0">
                <a:solidFill>
                  <a:srgbClr val="C00000"/>
                </a:solidFill>
                <a:latin typeface="+mj-lt"/>
              </a:rPr>
              <a:t>: </a:t>
            </a:r>
            <a:r>
              <a:rPr lang="en-US" sz="2000" dirty="0">
                <a:latin typeface="+mj-lt"/>
              </a:rPr>
              <a:t>Some models are hard to understand, which can be tricky in healthcare.</a:t>
            </a:r>
          </a:p>
          <a:p>
            <a:r>
              <a:rPr lang="en-US" sz="2000" b="1" dirty="0">
                <a:solidFill>
                  <a:srgbClr val="C00000"/>
                </a:solidFill>
                <a:latin typeface="+mj-lt"/>
              </a:rPr>
              <a:t>Similar Features</a:t>
            </a:r>
            <a:r>
              <a:rPr lang="en-US" sz="2000" dirty="0">
                <a:solidFill>
                  <a:srgbClr val="C00000"/>
                </a:solidFill>
                <a:latin typeface="+mj-lt"/>
              </a:rPr>
              <a:t>:</a:t>
            </a:r>
            <a:r>
              <a:rPr lang="en-US" sz="2000" dirty="0">
                <a:latin typeface="+mj-lt"/>
              </a:rPr>
              <a:t> Some features might be too alike, which can confuse the model.</a:t>
            </a:r>
          </a:p>
          <a:p>
            <a:r>
              <a:rPr lang="en-US" sz="2000" b="1" dirty="0">
                <a:solidFill>
                  <a:srgbClr val="C00000"/>
                </a:solidFill>
                <a:latin typeface="+mj-lt"/>
              </a:rPr>
              <a:t>Privacy Issues</a:t>
            </a:r>
            <a:r>
              <a:rPr lang="en-US" sz="2000" dirty="0">
                <a:solidFill>
                  <a:srgbClr val="C00000"/>
                </a:solidFill>
                <a:latin typeface="+mj-lt"/>
              </a:rPr>
              <a:t>: </a:t>
            </a:r>
            <a:r>
              <a:rPr lang="en-US" sz="2000" dirty="0">
                <a:latin typeface="+mj-lt"/>
              </a:rPr>
              <a:t>It’s important to protect patient data and follow rules and ethics.</a:t>
            </a:r>
          </a:p>
          <a:p>
            <a:r>
              <a:rPr lang="en-US" sz="2000" b="1" dirty="0">
                <a:solidFill>
                  <a:srgbClr val="C00000"/>
                </a:solidFill>
                <a:latin typeface="+mj-lt"/>
              </a:rPr>
              <a:t>Generalization</a:t>
            </a:r>
            <a:r>
              <a:rPr lang="en-US" sz="2000" dirty="0">
                <a:solidFill>
                  <a:srgbClr val="C00000"/>
                </a:solidFill>
                <a:latin typeface="+mj-lt"/>
              </a:rPr>
              <a:t>: </a:t>
            </a:r>
            <a:r>
              <a:rPr lang="en-US" sz="2000" dirty="0">
                <a:latin typeface="+mj-lt"/>
              </a:rPr>
              <a:t>A model trained on one group may not work well on others.</a:t>
            </a:r>
          </a:p>
          <a:p>
            <a:r>
              <a:rPr lang="en-US" sz="2000" b="1" dirty="0">
                <a:solidFill>
                  <a:srgbClr val="C00000"/>
                </a:solidFill>
                <a:latin typeface="+mj-lt"/>
              </a:rPr>
              <a:t>Model Updates</a:t>
            </a:r>
            <a:r>
              <a:rPr lang="en-US" sz="2000" dirty="0">
                <a:solidFill>
                  <a:srgbClr val="C00000"/>
                </a:solidFill>
                <a:latin typeface="+mj-lt"/>
              </a:rPr>
              <a:t>: </a:t>
            </a:r>
            <a:r>
              <a:rPr lang="en-US" sz="2000" dirty="0">
                <a:latin typeface="+mj-lt"/>
              </a:rPr>
              <a:t>The model may need regular updates to stay accurate over time.</a:t>
            </a:r>
          </a:p>
          <a:p>
            <a:pPr marL="0" indent="0">
              <a:buNone/>
            </a:pPr>
            <a:endParaRPr lang="en-US" dirty="0"/>
          </a:p>
        </p:txBody>
      </p:sp>
      <p:sp>
        <p:nvSpPr>
          <p:cNvPr id="13" name="Content Placeholder 7">
            <a:extLst>
              <a:ext uri="{FF2B5EF4-FFF2-40B4-BE49-F238E27FC236}">
                <a16:creationId xmlns:a16="http://schemas.microsoft.com/office/drawing/2014/main" id="{0853098E-C088-D323-4BF2-987893F262F6}"/>
              </a:ext>
            </a:extLst>
          </p:cNvPr>
          <p:cNvSpPr>
            <a:spLocks noGrp="1"/>
          </p:cNvSpPr>
          <p:nvPr>
            <p:ph sz="half" idx="15"/>
          </p:nvPr>
        </p:nvSpPr>
        <p:spPr>
          <a:xfrm>
            <a:off x="10810240" y="3810001"/>
            <a:ext cx="987552" cy="990980"/>
          </a:xfrm>
        </p:spPr>
        <p:txBody>
          <a:bodyPr/>
          <a:lstStyle/>
          <a:p>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endParaRPr lang="en-US" dirty="0"/>
          </a:p>
        </p:txBody>
      </p:sp>
    </p:spTree>
    <p:extLst>
      <p:ext uri="{BB962C8B-B14F-4D97-AF65-F5344CB8AC3E}">
        <p14:creationId xmlns:p14="http://schemas.microsoft.com/office/powerpoint/2010/main" val="249802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F53858-1B02-7DBA-C9ED-60F8010496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757BE-31A9-4EB4-7726-7B8C56F0B58E}"/>
              </a:ext>
            </a:extLst>
          </p:cNvPr>
          <p:cNvSpPr>
            <a:spLocks noGrp="1"/>
          </p:cNvSpPr>
          <p:nvPr>
            <p:ph type="ctrTitle"/>
          </p:nvPr>
        </p:nvSpPr>
        <p:spPr>
          <a:xfrm>
            <a:off x="383458" y="127819"/>
            <a:ext cx="6056671" cy="609600"/>
          </a:xfrm>
        </p:spPr>
        <p:txBody>
          <a:bodyPr/>
          <a:lstStyle/>
          <a:p>
            <a:r>
              <a:rPr lang="en-IN" dirty="0"/>
              <a:t>Future scope</a:t>
            </a:r>
          </a:p>
        </p:txBody>
      </p:sp>
      <p:sp>
        <p:nvSpPr>
          <p:cNvPr id="3" name="Subtitle 2">
            <a:extLst>
              <a:ext uri="{FF2B5EF4-FFF2-40B4-BE49-F238E27FC236}">
                <a16:creationId xmlns:a16="http://schemas.microsoft.com/office/drawing/2014/main" id="{B045CA96-3182-52F2-330B-B720964B6D0A}"/>
              </a:ext>
            </a:extLst>
          </p:cNvPr>
          <p:cNvSpPr>
            <a:spLocks noGrp="1"/>
          </p:cNvSpPr>
          <p:nvPr>
            <p:ph type="subTitle" idx="1"/>
          </p:nvPr>
        </p:nvSpPr>
        <p:spPr>
          <a:xfrm>
            <a:off x="216309" y="737420"/>
            <a:ext cx="9527459" cy="5338915"/>
          </a:xfrm>
        </p:spPr>
        <p:txBody>
          <a:bodyPr>
            <a:normAutofit/>
          </a:bodyPr>
          <a:lstStyle/>
          <a:p>
            <a:pPr marL="342900" lvl="0" indent="-342900" eaLnBrk="0" fontAlgn="base" hangingPunct="0">
              <a:spcBef>
                <a:spcPct val="0"/>
              </a:spcBef>
              <a:spcAft>
                <a:spcPct val="0"/>
              </a:spcAft>
              <a:buFont typeface="Arial" panose="020B0604020202020204" pitchFamily="34" charset="0"/>
              <a:buChar char="•"/>
            </a:pPr>
            <a:r>
              <a:rPr lang="en-US" altLang="en-US" sz="2000" dirty="0">
                <a:solidFill>
                  <a:srgbClr val="7030A0"/>
                </a:solidFill>
                <a:latin typeface="+mj-lt"/>
              </a:rPr>
              <a:t>Use in hospitals to help doctors make quick decisions</a:t>
            </a: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rgbClr val="7030A0"/>
                </a:solidFill>
                <a:latin typeface="+mj-lt"/>
              </a:rPr>
              <a:t>Predict other liver diseases like hepatitis or fatty liver</a:t>
            </a: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rgbClr val="7030A0"/>
                </a:solidFill>
                <a:latin typeface="+mj-lt"/>
              </a:rPr>
              <a:t>Suggest personalized treatments for each patient</a:t>
            </a: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rgbClr val="7030A0"/>
                </a:solidFill>
                <a:latin typeface="+mj-lt"/>
              </a:rPr>
              <a:t>Work with wearable health devices for early detection</a:t>
            </a: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rgbClr val="7030A0"/>
                </a:solidFill>
                <a:latin typeface="+mj-lt"/>
              </a:rPr>
              <a:t>Use larger and global datasets for better accuracy</a:t>
            </a:r>
          </a:p>
          <a:p>
            <a:pPr marL="342900" lvl="0" indent="-342900" eaLnBrk="0" fontAlgn="base" hangingPunct="0">
              <a:spcBef>
                <a:spcPct val="0"/>
              </a:spcBef>
              <a:spcAft>
                <a:spcPct val="0"/>
              </a:spcAft>
              <a:buFont typeface="Arial" panose="020B0604020202020204" pitchFamily="34" charset="0"/>
              <a:buChar char="•"/>
            </a:pPr>
            <a:r>
              <a:rPr lang="en-US" altLang="en-US" sz="2000" dirty="0">
                <a:solidFill>
                  <a:srgbClr val="7030A0"/>
                </a:solidFill>
                <a:latin typeface="+mj-lt"/>
              </a:rPr>
              <a:t>Make AI models easier for doctors to understand and trust</a:t>
            </a:r>
          </a:p>
          <a:p>
            <a:pPr lvl="0" eaLnBrk="0" fontAlgn="base" hangingPunct="0">
              <a:spcBef>
                <a:spcPct val="0"/>
              </a:spcBef>
              <a:spcAft>
                <a:spcPct val="0"/>
              </a:spcAft>
            </a:pPr>
            <a:r>
              <a:rPr lang="en-US" altLang="en-US" dirty="0">
                <a:solidFill>
                  <a:srgbClr val="7030A0"/>
                </a:solidFill>
              </a:rPr>
              <a:t> </a:t>
            </a:r>
            <a:r>
              <a:rPr lang="en-US" altLang="en-US" sz="3600" dirty="0">
                <a:latin typeface="+mj-lt"/>
              </a:rPr>
              <a:t>CONCLUSION</a:t>
            </a:r>
          </a:p>
          <a:p>
            <a:pPr marL="342900" indent="-342900" eaLnBrk="0" fontAlgn="base" hangingPunct="0">
              <a:spcBef>
                <a:spcPct val="0"/>
              </a:spcBef>
              <a:spcAft>
                <a:spcPct val="0"/>
              </a:spcAft>
              <a:buFont typeface="Arial" panose="020B0604020202020204" pitchFamily="34" charset="0"/>
              <a:buChar char="•"/>
            </a:pPr>
            <a:r>
              <a:rPr lang="en-US" sz="2000" dirty="0">
                <a:solidFill>
                  <a:srgbClr val="7030A0"/>
                </a:solidFill>
                <a:latin typeface="+mj-lt"/>
              </a:rPr>
              <a:t>This project shows how machine learning can play a key role in early detection of liver cirrhosis. </a:t>
            </a:r>
          </a:p>
          <a:p>
            <a:pPr marL="342900" indent="-342900" eaLnBrk="0" fontAlgn="base" hangingPunct="0">
              <a:spcBef>
                <a:spcPct val="0"/>
              </a:spcBef>
              <a:spcAft>
                <a:spcPct val="0"/>
              </a:spcAft>
              <a:buFont typeface="Arial" panose="020B0604020202020204" pitchFamily="34" charset="0"/>
              <a:buChar char="•"/>
            </a:pPr>
            <a:r>
              <a:rPr lang="en-US" sz="2000" dirty="0">
                <a:solidFill>
                  <a:srgbClr val="7030A0"/>
                </a:solidFill>
                <a:latin typeface="+mj-lt"/>
              </a:rPr>
              <a:t>By using patient data and smart algorithms, we can improve diagnosis, help doctors make better decisions, and potentially save lives. </a:t>
            </a:r>
          </a:p>
          <a:p>
            <a:pPr marL="342900" indent="-342900" eaLnBrk="0" fontAlgn="base" hangingPunct="0">
              <a:spcBef>
                <a:spcPct val="0"/>
              </a:spcBef>
              <a:spcAft>
                <a:spcPct val="0"/>
              </a:spcAft>
              <a:buFont typeface="Arial" panose="020B0604020202020204" pitchFamily="34" charset="0"/>
              <a:buChar char="•"/>
            </a:pPr>
            <a:r>
              <a:rPr lang="en-US" sz="2000" dirty="0">
                <a:solidFill>
                  <a:srgbClr val="7030A0"/>
                </a:solidFill>
                <a:latin typeface="+mj-lt"/>
              </a:rPr>
              <a:t>Although there are challenges, the results are promising, and with more data and development, this approach can become a powerful tool in modern healthcare.</a:t>
            </a:r>
          </a:p>
          <a:p>
            <a:pPr marL="342900" lvl="0" indent="-342900" eaLnBrk="0" fontAlgn="base" hangingPunct="0">
              <a:spcBef>
                <a:spcPct val="0"/>
              </a:spcBef>
              <a:spcAft>
                <a:spcPct val="0"/>
              </a:spcAft>
              <a:buFont typeface="Arial" panose="020B0604020202020204" pitchFamily="34" charset="0"/>
              <a:buChar char="•"/>
            </a:pPr>
            <a:endParaRPr lang="en-US" altLang="en-US" sz="2000" dirty="0">
              <a:latin typeface="+mj-lt"/>
            </a:endParaRPr>
          </a:p>
          <a:p>
            <a:endParaRPr lang="en-IN" dirty="0"/>
          </a:p>
        </p:txBody>
      </p:sp>
    </p:spTree>
    <p:extLst>
      <p:ext uri="{BB962C8B-B14F-4D97-AF65-F5344CB8AC3E}">
        <p14:creationId xmlns:p14="http://schemas.microsoft.com/office/powerpoint/2010/main" val="511851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ED366-6917-6355-B365-9923BE2E2C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AAA7C-F33F-98F3-5174-01226EA44263}"/>
              </a:ext>
            </a:extLst>
          </p:cNvPr>
          <p:cNvSpPr>
            <a:spLocks noGrp="1"/>
          </p:cNvSpPr>
          <p:nvPr>
            <p:ph type="ctrTitle"/>
          </p:nvPr>
        </p:nvSpPr>
        <p:spPr>
          <a:xfrm>
            <a:off x="2890683" y="216311"/>
            <a:ext cx="4395019" cy="786580"/>
          </a:xfrm>
        </p:spPr>
        <p:txBody>
          <a:bodyPr/>
          <a:lstStyle/>
          <a:p>
            <a:r>
              <a:rPr lang="en-US" sz="4000" dirty="0"/>
              <a:t>Thank YOU</a:t>
            </a:r>
          </a:p>
        </p:txBody>
      </p:sp>
      <p:sp>
        <p:nvSpPr>
          <p:cNvPr id="3" name="Subtitle 2">
            <a:extLst>
              <a:ext uri="{FF2B5EF4-FFF2-40B4-BE49-F238E27FC236}">
                <a16:creationId xmlns:a16="http://schemas.microsoft.com/office/drawing/2014/main" id="{C606E886-3B39-38FD-E2CE-990B210E2D09}"/>
              </a:ext>
            </a:extLst>
          </p:cNvPr>
          <p:cNvSpPr>
            <a:spLocks noGrp="1"/>
          </p:cNvSpPr>
          <p:nvPr>
            <p:ph type="subTitle" idx="1"/>
          </p:nvPr>
        </p:nvSpPr>
        <p:spPr>
          <a:xfrm>
            <a:off x="294968" y="1897626"/>
            <a:ext cx="8701548" cy="4150622"/>
          </a:xfrm>
        </p:spPr>
        <p:txBody>
          <a:bodyPr/>
          <a:lstStyle/>
          <a:p>
            <a:r>
              <a:rPr lang="en-IN" b="1" dirty="0">
                <a:solidFill>
                  <a:schemeClr val="accent6">
                    <a:lumMod val="75000"/>
                  </a:schemeClr>
                </a:solidFill>
                <a:latin typeface="+mj-lt"/>
              </a:rPr>
              <a:t>Team ID :</a:t>
            </a:r>
            <a:r>
              <a:rPr lang="en-IN" dirty="0">
                <a:solidFill>
                  <a:schemeClr val="accent6">
                    <a:lumMod val="75000"/>
                  </a:schemeClr>
                </a:solidFill>
                <a:latin typeface="+mj-lt"/>
              </a:rPr>
              <a:t> LTVIP2025TMID33140</a:t>
            </a:r>
          </a:p>
          <a:p>
            <a:r>
              <a:rPr lang="en-IN" b="1" dirty="0">
                <a:solidFill>
                  <a:schemeClr val="accent6">
                    <a:lumMod val="75000"/>
                  </a:schemeClr>
                </a:solidFill>
                <a:latin typeface="+mj-lt"/>
              </a:rPr>
              <a:t>Team Leader :</a:t>
            </a:r>
            <a:r>
              <a:rPr lang="en-IN" dirty="0">
                <a:solidFill>
                  <a:schemeClr val="accent6">
                    <a:lumMod val="75000"/>
                  </a:schemeClr>
                </a:solidFill>
                <a:latin typeface="+mj-lt"/>
              </a:rPr>
              <a:t> Manasa Ireddy</a:t>
            </a:r>
          </a:p>
          <a:p>
            <a:r>
              <a:rPr lang="en-IN" b="1" dirty="0">
                <a:solidFill>
                  <a:schemeClr val="accent6">
                    <a:lumMod val="75000"/>
                  </a:schemeClr>
                </a:solidFill>
                <a:latin typeface="+mj-lt"/>
              </a:rPr>
              <a:t>Team member :</a:t>
            </a:r>
            <a:r>
              <a:rPr lang="en-IN" dirty="0">
                <a:solidFill>
                  <a:schemeClr val="accent6">
                    <a:lumMod val="75000"/>
                  </a:schemeClr>
                </a:solidFill>
                <a:latin typeface="+mj-lt"/>
              </a:rPr>
              <a:t> </a:t>
            </a:r>
            <a:r>
              <a:rPr lang="en-IN" dirty="0" err="1">
                <a:solidFill>
                  <a:schemeClr val="accent6">
                    <a:lumMod val="75000"/>
                  </a:schemeClr>
                </a:solidFill>
                <a:latin typeface="+mj-lt"/>
              </a:rPr>
              <a:t>Jalluri</a:t>
            </a:r>
            <a:r>
              <a:rPr lang="en-IN" dirty="0">
                <a:solidFill>
                  <a:schemeClr val="accent6">
                    <a:lumMod val="75000"/>
                  </a:schemeClr>
                </a:solidFill>
                <a:latin typeface="+mj-lt"/>
              </a:rPr>
              <a:t> Niharika</a:t>
            </a:r>
          </a:p>
          <a:p>
            <a:r>
              <a:rPr lang="en-IN" b="1" dirty="0">
                <a:solidFill>
                  <a:schemeClr val="accent6">
                    <a:lumMod val="75000"/>
                  </a:schemeClr>
                </a:solidFill>
                <a:latin typeface="+mj-lt"/>
              </a:rPr>
              <a:t>Team member :</a:t>
            </a:r>
            <a:r>
              <a:rPr lang="en-IN" dirty="0">
                <a:solidFill>
                  <a:schemeClr val="accent6">
                    <a:lumMod val="75000"/>
                  </a:schemeClr>
                </a:solidFill>
                <a:latin typeface="+mj-lt"/>
              </a:rPr>
              <a:t> Bandaru Navya Geetha Lakshmi</a:t>
            </a:r>
          </a:p>
          <a:p>
            <a:r>
              <a:rPr lang="en-IN" b="1" dirty="0">
                <a:solidFill>
                  <a:schemeClr val="accent6">
                    <a:lumMod val="75000"/>
                  </a:schemeClr>
                </a:solidFill>
                <a:latin typeface="+mj-lt"/>
              </a:rPr>
              <a:t>Team member :</a:t>
            </a:r>
            <a:r>
              <a:rPr lang="en-IN" dirty="0">
                <a:solidFill>
                  <a:schemeClr val="accent6">
                    <a:lumMod val="75000"/>
                  </a:schemeClr>
                </a:solidFill>
                <a:latin typeface="+mj-lt"/>
              </a:rPr>
              <a:t> Satya Anusha </a:t>
            </a:r>
            <a:r>
              <a:rPr lang="en-IN" dirty="0" err="1">
                <a:solidFill>
                  <a:schemeClr val="accent6">
                    <a:lumMod val="75000"/>
                  </a:schemeClr>
                </a:solidFill>
                <a:latin typeface="+mj-lt"/>
              </a:rPr>
              <a:t>Sivakoti</a:t>
            </a:r>
            <a:endParaRPr lang="en-IN" dirty="0">
              <a:solidFill>
                <a:schemeClr val="accent6">
                  <a:lumMod val="75000"/>
                </a:schemeClr>
              </a:solidFill>
              <a:latin typeface="+mj-lt"/>
            </a:endParaRPr>
          </a:p>
          <a:p>
            <a:endParaRPr lang="en-US" dirty="0"/>
          </a:p>
        </p:txBody>
      </p:sp>
    </p:spTree>
    <p:extLst>
      <p:ext uri="{BB962C8B-B14F-4D97-AF65-F5344CB8AC3E}">
        <p14:creationId xmlns:p14="http://schemas.microsoft.com/office/powerpoint/2010/main" val="1630646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508000" y="928688"/>
            <a:ext cx="6583680" cy="1052512"/>
          </a:xfrm>
        </p:spPr>
        <p:txBody>
          <a:bodyPr/>
          <a:lstStyle/>
          <a:p>
            <a:r>
              <a:rPr lang="en-US" sz="4400" dirty="0"/>
              <a:t>agenda</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5" name="Rectangle 1">
            <a:extLst>
              <a:ext uri="{FF2B5EF4-FFF2-40B4-BE49-F238E27FC236}">
                <a16:creationId xmlns:a16="http://schemas.microsoft.com/office/drawing/2014/main" id="{1058F8B8-47B3-B09B-8FFD-9894C7E28925}"/>
              </a:ext>
            </a:extLst>
          </p:cNvPr>
          <p:cNvSpPr>
            <a:spLocks noGrp="1" noChangeArrowheads="1"/>
          </p:cNvSpPr>
          <p:nvPr>
            <p:ph idx="1"/>
          </p:nvPr>
        </p:nvSpPr>
        <p:spPr bwMode="auto">
          <a:xfrm>
            <a:off x="914399" y="2666397"/>
            <a:ext cx="9444037"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mj-lt"/>
              </a:rPr>
              <a:t>Introduction</a:t>
            </a: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mj-lt"/>
              </a:rPr>
              <a:t>Problem Statement</a:t>
            </a: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mj-lt"/>
              </a:rPr>
              <a:t>Proposed Solution</a:t>
            </a: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mj-lt"/>
              </a:rPr>
              <a:t>Dataset &amp; Preprocessing</a:t>
            </a: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mj-lt"/>
              </a:rPr>
              <a:t>Model Selection</a:t>
            </a: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mj-lt"/>
              </a:rPr>
              <a:t>I</a:t>
            </a:r>
            <a:r>
              <a:rPr lang="en-US" altLang="en-US" b="1" dirty="0">
                <a:solidFill>
                  <a:schemeClr val="tx1"/>
                </a:solidFill>
                <a:latin typeface="+mj-lt"/>
              </a:rPr>
              <a:t>mplementation</a:t>
            </a: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lang="en-US" altLang="en-US" b="1" dirty="0">
                <a:solidFill>
                  <a:schemeClr val="tx1"/>
                </a:solidFill>
                <a:latin typeface="+mj-lt"/>
              </a:rPr>
              <a:t>Result</a:t>
            </a: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mj-lt"/>
              </a:rPr>
              <a:t>Challenges &amp; Limitations</a:t>
            </a: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mj-lt"/>
              </a:rPr>
              <a:t>Future Scope</a:t>
            </a:r>
            <a:endParaRPr kumimoji="0" lang="en-US" altLang="en-US" b="0" i="0" u="none" strike="noStrike" cap="none" normalizeH="0" baseline="0" dirty="0">
              <a:ln>
                <a:noFill/>
              </a:ln>
              <a:solidFill>
                <a:schemeClr val="tx1"/>
              </a:solidFill>
              <a:effectLst/>
              <a:latin typeface="+mj-lt"/>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mj-lt"/>
              </a:rPr>
              <a:t>Conclusion </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5594286" y="1485249"/>
            <a:ext cx="5723586" cy="4533831"/>
          </a:xfrm>
        </p:spPr>
        <p:txBody>
          <a:bodyPr/>
          <a:lstStyle/>
          <a:p>
            <a:r>
              <a:rPr lang="en-US" dirty="0"/>
              <a:t>introduction</a:t>
            </a:r>
            <a:br>
              <a:rPr lang="en-US" dirty="0"/>
            </a:br>
            <a:br>
              <a:rPr lang="en-US" sz="2000" dirty="0">
                <a:solidFill>
                  <a:schemeClr val="accent1">
                    <a:lumMod val="50000"/>
                  </a:schemeClr>
                </a:solidFill>
              </a:rPr>
            </a:br>
            <a:r>
              <a:rPr lang="en-US" sz="2400" dirty="0">
                <a:solidFill>
                  <a:schemeClr val="accent1">
                    <a:lumMod val="50000"/>
                  </a:schemeClr>
                </a:solidFill>
              </a:rPr>
              <a:t>🩺 Why Liver Cirrhosis Matters </a:t>
            </a:r>
            <a:br>
              <a:rPr lang="en-US" sz="2000" dirty="0"/>
            </a:br>
            <a:r>
              <a:rPr lang="en-US" sz="2000" dirty="0">
                <a:solidFill>
                  <a:srgbClr val="7030A0"/>
                </a:solidFill>
              </a:rPr>
              <a:t>Liver cirrhosis is the end stage of chronic liver diseases, often diagnosed too late for effective intervention.</a:t>
            </a:r>
            <a:br>
              <a:rPr lang="en-US" sz="2000" dirty="0">
                <a:solidFill>
                  <a:srgbClr val="7030A0"/>
                </a:solidFill>
              </a:rPr>
            </a:br>
            <a:r>
              <a:rPr lang="en-US" sz="2000" dirty="0">
                <a:solidFill>
                  <a:srgbClr val="7030A0"/>
                </a:solidFill>
              </a:rPr>
              <a:t>It causes over 2 million deaths annually worldwide, ranking as a top 10 global cause of death.</a:t>
            </a:r>
            <a:br>
              <a:rPr lang="en-US" sz="2000" dirty="0">
                <a:solidFill>
                  <a:srgbClr val="7030A0"/>
                </a:solidFill>
              </a:rPr>
            </a:br>
            <a:r>
              <a:rPr lang="en-US" sz="2000" dirty="0">
                <a:solidFill>
                  <a:srgbClr val="7030A0"/>
                </a:solidFill>
              </a:rPr>
              <a:t>Early diagnosis can significantly improve outcomes, reduce hospital costs, and save lives.</a:t>
            </a:r>
            <a:br>
              <a:rPr lang="en-US" sz="2000" dirty="0">
                <a:solidFill>
                  <a:srgbClr val="7030A0"/>
                </a:solidFill>
              </a:rPr>
            </a:br>
            <a:br>
              <a:rPr lang="en-US" sz="2000" dirty="0"/>
            </a:br>
            <a:endParaRPr lang="en-US" sz="2000" dirty="0"/>
          </a:p>
        </p:txBody>
      </p:sp>
      <p:pic>
        <p:nvPicPr>
          <p:cNvPr id="7" name="Picture Placeholder 6">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srcRect l="7272" r="7272"/>
          <a:stretch/>
        </p:blipFill>
        <p:spPr>
          <a:xfrm>
            <a:off x="106680" y="457200"/>
            <a:ext cx="5135880" cy="6169742"/>
          </a:xfrm>
        </p:spPr>
      </p:pic>
      <p:sp>
        <p:nvSpPr>
          <p:cNvPr id="3" name="Rectangle 1">
            <a:extLst>
              <a:ext uri="{FF2B5EF4-FFF2-40B4-BE49-F238E27FC236}">
                <a16:creationId xmlns:a16="http://schemas.microsoft.com/office/drawing/2014/main" id="{A2E6B807-4934-A197-1C83-9CFB3E96A650}"/>
              </a:ext>
            </a:extLst>
          </p:cNvPr>
          <p:cNvSpPr>
            <a:spLocks noChangeArrowheads="1"/>
          </p:cNvSpPr>
          <p:nvPr/>
        </p:nvSpPr>
        <p:spPr bwMode="auto">
          <a:xfrm>
            <a:off x="0" y="838919"/>
            <a:ext cx="705956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79FFB-F2A5-BCAD-7CB9-29573BCE95AF}"/>
              </a:ext>
            </a:extLst>
          </p:cNvPr>
          <p:cNvSpPr>
            <a:spLocks noGrp="1"/>
          </p:cNvSpPr>
          <p:nvPr>
            <p:ph type="ctrTitle"/>
          </p:nvPr>
        </p:nvSpPr>
        <p:spPr>
          <a:xfrm>
            <a:off x="746760" y="106681"/>
            <a:ext cx="5349240" cy="777239"/>
          </a:xfrm>
        </p:spPr>
        <p:txBody>
          <a:bodyPr/>
          <a:lstStyle/>
          <a:p>
            <a:endParaRPr lang="en-IN" dirty="0"/>
          </a:p>
        </p:txBody>
      </p:sp>
      <p:sp>
        <p:nvSpPr>
          <p:cNvPr id="3" name="Subtitle 2">
            <a:extLst>
              <a:ext uri="{FF2B5EF4-FFF2-40B4-BE49-F238E27FC236}">
                <a16:creationId xmlns:a16="http://schemas.microsoft.com/office/drawing/2014/main" id="{3D72B6CD-1ED4-DEA1-8122-804E3007F5A8}"/>
              </a:ext>
            </a:extLst>
          </p:cNvPr>
          <p:cNvSpPr>
            <a:spLocks noGrp="1"/>
          </p:cNvSpPr>
          <p:nvPr>
            <p:ph type="subTitle" idx="1"/>
          </p:nvPr>
        </p:nvSpPr>
        <p:spPr>
          <a:xfrm>
            <a:off x="441960" y="594360"/>
            <a:ext cx="8229600" cy="6111239"/>
          </a:xfrm>
        </p:spPr>
        <p:txBody>
          <a:bodyPr/>
          <a:lstStyle/>
          <a:p>
            <a:endParaRPr lang="en-IN" dirty="0"/>
          </a:p>
          <a:p>
            <a:r>
              <a:rPr lang="en-US" b="1" dirty="0">
                <a:solidFill>
                  <a:schemeClr val="accent1">
                    <a:lumMod val="50000"/>
                  </a:schemeClr>
                </a:solidFill>
                <a:latin typeface="+mj-lt"/>
              </a:rPr>
              <a:t>The Role of Machine Learning</a:t>
            </a:r>
          </a:p>
          <a:p>
            <a:pPr marL="342900" indent="-342900">
              <a:buFont typeface="Arial" panose="020B0604020202020204" pitchFamily="34" charset="0"/>
              <a:buChar char="•"/>
            </a:pPr>
            <a:r>
              <a:rPr lang="en-US" sz="2000" dirty="0">
                <a:solidFill>
                  <a:srgbClr val="7030A0"/>
                </a:solidFill>
                <a:latin typeface="+mj-lt"/>
              </a:rPr>
              <a:t>Traditional diagnostic tools rely heavily on </a:t>
            </a:r>
            <a:r>
              <a:rPr lang="en-US" sz="2000" b="1" dirty="0">
                <a:solidFill>
                  <a:srgbClr val="7030A0"/>
                </a:solidFill>
                <a:latin typeface="+mj-lt"/>
              </a:rPr>
              <a:t>imaging</a:t>
            </a:r>
            <a:r>
              <a:rPr lang="en-US" sz="2000" dirty="0">
                <a:solidFill>
                  <a:srgbClr val="7030A0"/>
                </a:solidFill>
                <a:latin typeface="+mj-lt"/>
              </a:rPr>
              <a:t> and </a:t>
            </a:r>
            <a:r>
              <a:rPr lang="en-US" sz="2000" b="1" dirty="0">
                <a:solidFill>
                  <a:srgbClr val="7030A0"/>
                </a:solidFill>
                <a:latin typeface="+mj-lt"/>
              </a:rPr>
              <a:t>invasive biopsies</a:t>
            </a:r>
            <a:r>
              <a:rPr lang="en-US" sz="2000" dirty="0">
                <a:solidFill>
                  <a:srgbClr val="7030A0"/>
                </a:solidFill>
                <a:latin typeface="+mj-lt"/>
              </a:rPr>
              <a:t>, often detecting disease at advanced stages.</a:t>
            </a:r>
          </a:p>
          <a:p>
            <a:pPr marL="342900" indent="-342900">
              <a:buFont typeface="Arial" panose="020B0604020202020204" pitchFamily="34" charset="0"/>
              <a:buChar char="•"/>
            </a:pPr>
            <a:r>
              <a:rPr lang="en-US" sz="2000" b="1" dirty="0">
                <a:solidFill>
                  <a:srgbClr val="7030A0"/>
                </a:solidFill>
                <a:latin typeface="+mj-lt"/>
              </a:rPr>
              <a:t>Machine Learning (ML)</a:t>
            </a:r>
            <a:r>
              <a:rPr lang="en-US" sz="2000" dirty="0">
                <a:solidFill>
                  <a:srgbClr val="7030A0"/>
                </a:solidFill>
                <a:latin typeface="+mj-lt"/>
              </a:rPr>
              <a:t> allows us to analyze large-scale patient data to detect </a:t>
            </a:r>
            <a:r>
              <a:rPr lang="en-US" sz="2000" b="1" dirty="0">
                <a:solidFill>
                  <a:srgbClr val="7030A0"/>
                </a:solidFill>
                <a:latin typeface="+mj-lt"/>
              </a:rPr>
              <a:t>subtle, early-stage patterns</a:t>
            </a:r>
            <a:r>
              <a:rPr lang="en-US" sz="2000" dirty="0">
                <a:solidFill>
                  <a:srgbClr val="7030A0"/>
                </a:solidFill>
                <a:latin typeface="+mj-lt"/>
              </a:rPr>
              <a:t>.</a:t>
            </a:r>
          </a:p>
          <a:p>
            <a:pPr marL="342900" indent="-342900">
              <a:buFont typeface="Arial" panose="020B0604020202020204" pitchFamily="34" charset="0"/>
              <a:buChar char="•"/>
            </a:pPr>
            <a:r>
              <a:rPr lang="en-US" sz="2000" dirty="0">
                <a:solidFill>
                  <a:srgbClr val="7030A0"/>
                </a:solidFill>
                <a:latin typeface="+mj-lt"/>
              </a:rPr>
              <a:t>Predictive models can identify </a:t>
            </a:r>
            <a:r>
              <a:rPr lang="en-US" sz="2000" b="1" dirty="0">
                <a:solidFill>
                  <a:srgbClr val="7030A0"/>
                </a:solidFill>
                <a:latin typeface="+mj-lt"/>
              </a:rPr>
              <a:t>at-risk individuals months earlier</a:t>
            </a:r>
            <a:r>
              <a:rPr lang="en-US" sz="2000" dirty="0">
                <a:solidFill>
                  <a:srgbClr val="7030A0"/>
                </a:solidFill>
                <a:latin typeface="+mj-lt"/>
              </a:rPr>
              <a:t>, supporting </a:t>
            </a:r>
            <a:r>
              <a:rPr lang="en-US" sz="2000" b="1" dirty="0">
                <a:solidFill>
                  <a:srgbClr val="7030A0"/>
                </a:solidFill>
                <a:latin typeface="+mj-lt"/>
              </a:rPr>
              <a:t>proactive treatment and prevention</a:t>
            </a:r>
            <a:r>
              <a:rPr lang="en-US" sz="2000" dirty="0">
                <a:solidFill>
                  <a:srgbClr val="7030A0"/>
                </a:solidFill>
                <a:latin typeface="+mj-lt"/>
              </a:rPr>
              <a:t>.</a:t>
            </a:r>
          </a:p>
          <a:p>
            <a:r>
              <a:rPr lang="en-IN" dirty="0">
                <a:solidFill>
                  <a:schemeClr val="accent1">
                    <a:lumMod val="50000"/>
                  </a:schemeClr>
                </a:solidFill>
                <a:latin typeface="+mj-lt"/>
              </a:rPr>
              <a:t>💡 </a:t>
            </a:r>
            <a:r>
              <a:rPr lang="en-IN" b="1" dirty="0">
                <a:solidFill>
                  <a:schemeClr val="accent1">
                    <a:lumMod val="50000"/>
                  </a:schemeClr>
                </a:solidFill>
                <a:latin typeface="+mj-lt"/>
              </a:rPr>
              <a:t>Project Focus</a:t>
            </a:r>
          </a:p>
          <a:p>
            <a:pPr marL="342900" indent="-342900">
              <a:buFont typeface="Arial" panose="020B0604020202020204" pitchFamily="34" charset="0"/>
              <a:buChar char="•"/>
            </a:pPr>
            <a:r>
              <a:rPr lang="en-US" sz="2000" dirty="0">
                <a:solidFill>
                  <a:srgbClr val="7030A0"/>
                </a:solidFill>
                <a:latin typeface="+mj-lt"/>
              </a:rPr>
              <a:t>“This project leverages advanced machine learning techniques to </a:t>
            </a:r>
            <a:r>
              <a:rPr lang="en-US" sz="2000" b="1" dirty="0">
                <a:solidFill>
                  <a:srgbClr val="7030A0"/>
                </a:solidFill>
                <a:latin typeface="+mj-lt"/>
              </a:rPr>
              <a:t>predict liver cirrhosis earlier and more accurately</a:t>
            </a:r>
            <a:r>
              <a:rPr lang="en-US" sz="2000" dirty="0">
                <a:solidFill>
                  <a:srgbClr val="7030A0"/>
                </a:solidFill>
                <a:latin typeface="+mj-lt"/>
              </a:rPr>
              <a:t>, transforming how we approach liver disease management in the modern era.”</a:t>
            </a:r>
            <a:endParaRPr lang="en-IN" sz="2000" dirty="0">
              <a:solidFill>
                <a:srgbClr val="7030A0"/>
              </a:solidFill>
              <a:latin typeface="+mj-lt"/>
            </a:endParaRPr>
          </a:p>
        </p:txBody>
      </p:sp>
    </p:spTree>
    <p:extLst>
      <p:ext uri="{BB962C8B-B14F-4D97-AF65-F5344CB8AC3E}">
        <p14:creationId xmlns:p14="http://schemas.microsoft.com/office/powerpoint/2010/main" val="247383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757085" y="629265"/>
            <a:ext cx="6302476" cy="673509"/>
          </a:xfrm>
        </p:spPr>
        <p:txBody>
          <a:bodyPr/>
          <a:lstStyle/>
          <a:p>
            <a:r>
              <a:rPr lang="en-US" dirty="0"/>
              <a:t>Problem statement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609600" y="1553497"/>
            <a:ext cx="10789920" cy="4503173"/>
          </a:xfrm>
        </p:spPr>
        <p:txBody>
          <a:bodyPr>
            <a:normAutofit/>
          </a:bodyPr>
          <a:lstStyle/>
          <a:p>
            <a:r>
              <a:rPr lang="en-US" sz="2600" b="1" dirty="0">
                <a:solidFill>
                  <a:schemeClr val="accent1">
                    <a:lumMod val="50000"/>
                  </a:schemeClr>
                </a:solidFill>
                <a:latin typeface="+mj-lt"/>
              </a:rPr>
              <a:t>Silent, Late-Stage Detection</a:t>
            </a:r>
            <a:endParaRPr lang="en-US" sz="2600" dirty="0">
              <a:solidFill>
                <a:schemeClr val="accent1">
                  <a:lumMod val="50000"/>
                </a:schemeClr>
              </a:solidFill>
              <a:latin typeface="+mj-lt"/>
            </a:endParaRPr>
          </a:p>
          <a:p>
            <a:pPr marL="342900" indent="-342900">
              <a:buFont typeface="Arial" panose="020B0604020202020204" pitchFamily="34" charset="0"/>
              <a:buChar char="•"/>
            </a:pPr>
            <a:r>
              <a:rPr lang="en-US" sz="2000" dirty="0">
                <a:solidFill>
                  <a:srgbClr val="7030A0"/>
                </a:solidFill>
                <a:latin typeface="+mj-lt"/>
              </a:rPr>
              <a:t>Up to </a:t>
            </a:r>
            <a:r>
              <a:rPr lang="en-US" sz="2000" b="1" dirty="0">
                <a:solidFill>
                  <a:srgbClr val="7030A0"/>
                </a:solidFill>
                <a:latin typeface="+mj-lt"/>
              </a:rPr>
              <a:t>half of patients first present with decompensated cirrhosis</a:t>
            </a:r>
            <a:r>
              <a:rPr lang="en-US" sz="2000" dirty="0">
                <a:solidFill>
                  <a:srgbClr val="7030A0"/>
                </a:solidFill>
                <a:latin typeface="+mj-lt"/>
              </a:rPr>
              <a:t>, when damage is already irreversible and mortality doubles.</a:t>
            </a:r>
          </a:p>
          <a:p>
            <a:r>
              <a:rPr lang="en-US" sz="2600" b="1" dirty="0">
                <a:solidFill>
                  <a:schemeClr val="accent1">
                    <a:lumMod val="50000"/>
                  </a:schemeClr>
                </a:solidFill>
                <a:latin typeface="+mj-lt"/>
              </a:rPr>
              <a:t>Escalating Global Burden</a:t>
            </a:r>
            <a:endParaRPr lang="en-US" sz="2600" dirty="0">
              <a:solidFill>
                <a:schemeClr val="accent1">
                  <a:lumMod val="50000"/>
                </a:schemeClr>
              </a:solidFill>
              <a:latin typeface="+mj-lt"/>
            </a:endParaRPr>
          </a:p>
          <a:p>
            <a:pPr marL="342900" indent="-342900">
              <a:buFont typeface="Arial" panose="020B0604020202020204" pitchFamily="34" charset="0"/>
              <a:buChar char="•"/>
            </a:pPr>
            <a:r>
              <a:rPr lang="en-US" sz="2000" dirty="0">
                <a:solidFill>
                  <a:srgbClr val="7030A0"/>
                </a:solidFill>
                <a:latin typeface="+mj-lt"/>
              </a:rPr>
              <a:t>Liver disease now causes </a:t>
            </a:r>
            <a:r>
              <a:rPr lang="en-US" sz="2000" b="1" dirty="0">
                <a:solidFill>
                  <a:srgbClr val="7030A0"/>
                </a:solidFill>
                <a:latin typeface="+mj-lt"/>
              </a:rPr>
              <a:t>≈ 2 million deaths a year (≈ 4 % of all deaths)</a:t>
            </a:r>
            <a:r>
              <a:rPr lang="en-US" sz="2000" dirty="0">
                <a:solidFill>
                  <a:srgbClr val="7030A0"/>
                </a:solidFill>
                <a:latin typeface="+mj-lt"/>
              </a:rPr>
              <a:t>, </a:t>
            </a:r>
            <a:r>
              <a:rPr lang="en-US" sz="2000" dirty="0" err="1">
                <a:solidFill>
                  <a:srgbClr val="7030A0"/>
                </a:solidFill>
                <a:latin typeface="+mj-lt"/>
              </a:rPr>
              <a:t>fuelled</a:t>
            </a:r>
            <a:r>
              <a:rPr lang="en-US" sz="2000" dirty="0">
                <a:solidFill>
                  <a:srgbClr val="7030A0"/>
                </a:solidFill>
                <a:latin typeface="+mj-lt"/>
              </a:rPr>
              <a:t> by NAFLD, alcohol misuse and unmet viral-hepatitis targets.</a:t>
            </a:r>
          </a:p>
          <a:p>
            <a:r>
              <a:rPr lang="en-US" b="1" dirty="0">
                <a:solidFill>
                  <a:schemeClr val="accent1">
                    <a:lumMod val="50000"/>
                  </a:schemeClr>
                </a:solidFill>
                <a:latin typeface="+mj-lt"/>
              </a:rPr>
              <a:t>Crippling Economics</a:t>
            </a:r>
            <a:endParaRPr lang="en-US" dirty="0">
              <a:solidFill>
                <a:schemeClr val="accent1">
                  <a:lumMod val="50000"/>
                </a:schemeClr>
              </a:solidFill>
              <a:latin typeface="+mj-lt"/>
            </a:endParaRPr>
          </a:p>
          <a:p>
            <a:pPr marL="342900" indent="-342900">
              <a:buFont typeface="Arial" panose="020B0604020202020204" pitchFamily="34" charset="0"/>
              <a:buChar char="•"/>
            </a:pPr>
            <a:r>
              <a:rPr lang="en-US" sz="2000" b="1" dirty="0">
                <a:solidFill>
                  <a:srgbClr val="7030A0"/>
                </a:solidFill>
                <a:latin typeface="+mj-lt"/>
              </a:rPr>
              <a:t>Decompensated cirrhosis costs ≈ US $47 k per patient-year</a:t>
            </a:r>
            <a:r>
              <a:rPr lang="en-US" sz="2000" dirty="0">
                <a:solidFill>
                  <a:srgbClr val="7030A0"/>
                </a:solidFill>
                <a:latin typeface="+mj-lt"/>
              </a:rPr>
              <a:t>—-</a:t>
            </a:r>
            <a:r>
              <a:rPr lang="en-US" sz="2000" b="1" dirty="0">
                <a:solidFill>
                  <a:srgbClr val="7030A0"/>
                </a:solidFill>
                <a:latin typeface="+mj-lt"/>
              </a:rPr>
              <a:t>55 % higher than COPD</a:t>
            </a:r>
            <a:r>
              <a:rPr lang="en-US" sz="2000" dirty="0">
                <a:solidFill>
                  <a:srgbClr val="7030A0"/>
                </a:solidFill>
                <a:latin typeface="+mj-lt"/>
              </a:rPr>
              <a:t> and </a:t>
            </a:r>
            <a:r>
              <a:rPr lang="en-US" sz="2000" b="1" dirty="0">
                <a:solidFill>
                  <a:srgbClr val="7030A0"/>
                </a:solidFill>
                <a:latin typeface="+mj-lt"/>
              </a:rPr>
              <a:t>22 % higher than heart failure</a:t>
            </a:r>
            <a:r>
              <a:rPr lang="en-US" sz="2000" dirty="0">
                <a:solidFill>
                  <a:srgbClr val="7030A0"/>
                </a:solidFill>
                <a:latin typeface="+mj-lt"/>
              </a:rPr>
              <a:t>—straining health-system budgets.</a:t>
            </a:r>
          </a:p>
          <a:p>
            <a:endParaRPr lang="en-US" sz="2200" dirty="0">
              <a:solidFill>
                <a:srgbClr val="7030A0"/>
              </a:solidFill>
              <a:latin typeface="+mj-lt"/>
            </a:endParaRPr>
          </a:p>
          <a:p>
            <a:endParaRPr lang="en-US" dirty="0">
              <a:solidFill>
                <a:srgbClr val="7030A0"/>
              </a:solidFill>
              <a:latin typeface="+mj-lt"/>
            </a:endParaRPr>
          </a:p>
          <a:p>
            <a:endParaRPr lang="en-US" dirty="0"/>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6B201-AC20-A0AF-A0A7-C3B44A3EA377}"/>
              </a:ext>
            </a:extLst>
          </p:cNvPr>
          <p:cNvSpPr>
            <a:spLocks noGrp="1"/>
          </p:cNvSpPr>
          <p:nvPr>
            <p:ph type="ctrTitle"/>
          </p:nvPr>
        </p:nvSpPr>
        <p:spPr>
          <a:xfrm>
            <a:off x="914401" y="365760"/>
            <a:ext cx="5715000" cy="167641"/>
          </a:xfrm>
        </p:spPr>
        <p:txBody>
          <a:bodyPr/>
          <a:lstStyle/>
          <a:p>
            <a:endParaRPr lang="en-IN" dirty="0"/>
          </a:p>
        </p:txBody>
      </p:sp>
      <p:sp>
        <p:nvSpPr>
          <p:cNvPr id="3" name="Subtitle 2">
            <a:extLst>
              <a:ext uri="{FF2B5EF4-FFF2-40B4-BE49-F238E27FC236}">
                <a16:creationId xmlns:a16="http://schemas.microsoft.com/office/drawing/2014/main" id="{174C0796-1957-1191-025C-7B52E646A898}"/>
              </a:ext>
            </a:extLst>
          </p:cNvPr>
          <p:cNvSpPr>
            <a:spLocks noGrp="1"/>
          </p:cNvSpPr>
          <p:nvPr>
            <p:ph type="subTitle" idx="1"/>
          </p:nvPr>
        </p:nvSpPr>
        <p:spPr>
          <a:xfrm>
            <a:off x="914400" y="868683"/>
            <a:ext cx="9387839" cy="5179565"/>
          </a:xfrm>
        </p:spPr>
        <p:txBody>
          <a:bodyPr/>
          <a:lstStyle/>
          <a:p>
            <a:r>
              <a:rPr lang="en-IN" b="1" dirty="0">
                <a:solidFill>
                  <a:schemeClr val="accent1">
                    <a:lumMod val="50000"/>
                  </a:schemeClr>
                </a:solidFill>
                <a:latin typeface="+mj-lt"/>
              </a:rPr>
              <a:t>Diagnostic Limitations</a:t>
            </a:r>
            <a:endParaRPr lang="en-IN" dirty="0">
              <a:solidFill>
                <a:schemeClr val="accent1">
                  <a:lumMod val="50000"/>
                </a:schemeClr>
              </a:solidFill>
              <a:latin typeface="+mj-lt"/>
            </a:endParaRPr>
          </a:p>
          <a:p>
            <a:pPr marL="342900" indent="-342900">
              <a:buFont typeface="Arial" panose="020B0604020202020204" pitchFamily="34" charset="0"/>
              <a:buChar char="•"/>
            </a:pPr>
            <a:r>
              <a:rPr lang="en-IN" sz="2000" dirty="0">
                <a:solidFill>
                  <a:srgbClr val="7030A0"/>
                </a:solidFill>
                <a:latin typeface="+mj-lt"/>
              </a:rPr>
              <a:t>Ultrasound and biopsy detect scarring </a:t>
            </a:r>
            <a:r>
              <a:rPr lang="en-IN" sz="2000" b="1" dirty="0">
                <a:solidFill>
                  <a:srgbClr val="7030A0"/>
                </a:solidFill>
                <a:latin typeface="+mj-lt"/>
              </a:rPr>
              <a:t>only after substantial fibrosis</a:t>
            </a:r>
            <a:r>
              <a:rPr lang="en-IN" sz="2000" dirty="0">
                <a:solidFill>
                  <a:srgbClr val="7030A0"/>
                </a:solidFill>
                <a:latin typeface="+mj-lt"/>
              </a:rPr>
              <a:t>.</a:t>
            </a:r>
          </a:p>
          <a:p>
            <a:pPr marL="342900" indent="-342900">
              <a:buFont typeface="Arial" panose="020B0604020202020204" pitchFamily="34" charset="0"/>
              <a:buChar char="•"/>
            </a:pPr>
            <a:r>
              <a:rPr lang="en-IN" sz="2000" dirty="0">
                <a:solidFill>
                  <a:srgbClr val="7030A0"/>
                </a:solidFill>
                <a:latin typeface="+mj-lt"/>
              </a:rPr>
              <a:t>Common non-invasive scores (FIB-4, NFS) plateau at </a:t>
            </a:r>
            <a:r>
              <a:rPr lang="en-IN" sz="2000" b="1" dirty="0">
                <a:solidFill>
                  <a:srgbClr val="7030A0"/>
                </a:solidFill>
                <a:latin typeface="+mj-lt"/>
              </a:rPr>
              <a:t>AUROC ≈ 0.70–0.80</a:t>
            </a:r>
            <a:r>
              <a:rPr lang="en-IN" sz="2000" dirty="0">
                <a:solidFill>
                  <a:srgbClr val="7030A0"/>
                </a:solidFill>
                <a:latin typeface="+mj-lt"/>
              </a:rPr>
              <a:t>, missing subtle early signals.</a:t>
            </a:r>
          </a:p>
          <a:p>
            <a:r>
              <a:rPr lang="en-US" b="1" dirty="0">
                <a:solidFill>
                  <a:schemeClr val="accent1">
                    <a:lumMod val="50000"/>
                  </a:schemeClr>
                </a:solidFill>
                <a:latin typeface="+mj-lt"/>
              </a:rPr>
              <a:t>Untapped Data Opportunity</a:t>
            </a:r>
          </a:p>
          <a:p>
            <a:pPr marL="342900" indent="-342900">
              <a:buFont typeface="Arial" panose="020B0604020202020204" pitchFamily="34" charset="0"/>
              <a:buChar char="•"/>
            </a:pPr>
            <a:r>
              <a:rPr lang="en-US" sz="2000" dirty="0">
                <a:solidFill>
                  <a:srgbClr val="7030A0"/>
                </a:solidFill>
                <a:latin typeface="+mj-lt"/>
              </a:rPr>
              <a:t>Hospitals already collect </a:t>
            </a:r>
            <a:r>
              <a:rPr lang="en-US" sz="2000" b="1" dirty="0">
                <a:solidFill>
                  <a:srgbClr val="7030A0"/>
                </a:solidFill>
                <a:latin typeface="+mj-lt"/>
              </a:rPr>
              <a:t>longitudinal labs, imaging and clinical notes</a:t>
            </a:r>
            <a:r>
              <a:rPr lang="en-US" sz="2000" dirty="0">
                <a:solidFill>
                  <a:srgbClr val="7030A0"/>
                </a:solidFill>
                <a:latin typeface="+mj-lt"/>
              </a:rPr>
              <a:t>, yet these rich datasets are </a:t>
            </a:r>
            <a:r>
              <a:rPr lang="en-US" sz="2000" b="1" dirty="0">
                <a:solidFill>
                  <a:srgbClr val="7030A0"/>
                </a:solidFill>
                <a:latin typeface="+mj-lt"/>
              </a:rPr>
              <a:t>rarely leveraged for proactive prediction</a:t>
            </a:r>
            <a:r>
              <a:rPr lang="en-US" sz="2000" dirty="0">
                <a:solidFill>
                  <a:srgbClr val="7030A0"/>
                </a:solidFill>
                <a:latin typeface="+mj-lt"/>
              </a:rPr>
              <a:t>.</a:t>
            </a:r>
          </a:p>
          <a:p>
            <a:endParaRPr lang="en-IN" dirty="0"/>
          </a:p>
        </p:txBody>
      </p:sp>
    </p:spTree>
    <p:extLst>
      <p:ext uri="{BB962C8B-B14F-4D97-AF65-F5344CB8AC3E}">
        <p14:creationId xmlns:p14="http://schemas.microsoft.com/office/powerpoint/2010/main" val="326386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81279"/>
            <a:ext cx="7965461" cy="1009968"/>
          </a:xfrm>
        </p:spPr>
        <p:txBody>
          <a:bodyPr/>
          <a:lstStyle/>
          <a:p>
            <a:r>
              <a:rPr lang="en-US" dirty="0"/>
              <a:t>Proposed system</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323302" y="855406"/>
            <a:ext cx="8622891" cy="5860354"/>
          </a:xfrm>
        </p:spPr>
        <p:txBody>
          <a:bodyPr>
            <a:normAutofit fontScale="25000" lnSpcReduction="20000"/>
          </a:bodyPr>
          <a:lstStyle/>
          <a:p>
            <a:endParaRPr lang="en-US" dirty="0"/>
          </a:p>
          <a:p>
            <a:pPr>
              <a:buFont typeface="Wingdings" panose="05000000000000000000" pitchFamily="2" charset="2"/>
              <a:buChar char="Ø"/>
            </a:pPr>
            <a:r>
              <a:rPr lang="en-US" sz="8000" dirty="0">
                <a:solidFill>
                  <a:srgbClr val="7030A0"/>
                </a:solidFill>
                <a:latin typeface="+mj-lt"/>
              </a:rPr>
              <a:t>To address the limitations of conventional diagnostic methods, we propose a machine learning–based predictive system for early detection of liver cirrhosis. The system is designed to process and analyze clinical and biochemical data to assess cirrhosis risk in patients with high accuracy.</a:t>
            </a:r>
          </a:p>
          <a:p>
            <a:pPr marL="0" indent="0">
              <a:buNone/>
            </a:pPr>
            <a:r>
              <a:rPr lang="en-US" sz="8000" b="1" dirty="0">
                <a:solidFill>
                  <a:schemeClr val="accent1">
                    <a:lumMod val="50000"/>
                  </a:schemeClr>
                </a:solidFill>
                <a:latin typeface="+mj-lt"/>
              </a:rPr>
              <a:t>Key Components:</a:t>
            </a:r>
            <a:endParaRPr lang="en-US" sz="8000" dirty="0">
              <a:solidFill>
                <a:schemeClr val="accent1">
                  <a:lumMod val="50000"/>
                </a:schemeClr>
              </a:solidFill>
              <a:latin typeface="+mj-lt"/>
            </a:endParaRPr>
          </a:p>
          <a:p>
            <a:pPr marL="0" indent="0">
              <a:buNone/>
            </a:pPr>
            <a:r>
              <a:rPr lang="en-US" sz="8000" b="1" dirty="0">
                <a:solidFill>
                  <a:schemeClr val="accent1">
                    <a:lumMod val="50000"/>
                  </a:schemeClr>
                </a:solidFill>
                <a:latin typeface="+mj-lt"/>
              </a:rPr>
              <a:t>Data Collection &amp; Preprocessing</a:t>
            </a:r>
            <a:r>
              <a:rPr lang="en-US" sz="8000" dirty="0">
                <a:solidFill>
                  <a:schemeClr val="accent1">
                    <a:lumMod val="50000"/>
                  </a:schemeClr>
                </a:solidFill>
                <a:latin typeface="+mj-lt"/>
              </a:rPr>
              <a:t> </a:t>
            </a:r>
          </a:p>
          <a:p>
            <a:r>
              <a:rPr lang="en-US" sz="8000" dirty="0">
                <a:solidFill>
                  <a:srgbClr val="7030A0"/>
                </a:solidFill>
                <a:latin typeface="+mj-lt"/>
              </a:rPr>
              <a:t>Gather anonymized patient data including liver function tests, demographic info, and medical history. Clean and normalize the dataset to prepare it for analysis.</a:t>
            </a:r>
          </a:p>
          <a:p>
            <a:pPr marL="0" indent="0">
              <a:buNone/>
            </a:pPr>
            <a:r>
              <a:rPr lang="en-US" sz="8000" b="1" dirty="0">
                <a:solidFill>
                  <a:schemeClr val="accent1">
                    <a:lumMod val="50000"/>
                  </a:schemeClr>
                </a:solidFill>
                <a:latin typeface="+mj-lt"/>
              </a:rPr>
              <a:t>Feature Selection</a:t>
            </a:r>
            <a:r>
              <a:rPr lang="en-US" sz="8000" dirty="0">
                <a:solidFill>
                  <a:schemeClr val="accent1">
                    <a:lumMod val="50000"/>
                  </a:schemeClr>
                </a:solidFill>
                <a:latin typeface="+mj-lt"/>
              </a:rPr>
              <a:t> </a:t>
            </a:r>
          </a:p>
          <a:p>
            <a:r>
              <a:rPr lang="en-US" sz="8000" dirty="0">
                <a:solidFill>
                  <a:srgbClr val="7030A0"/>
                </a:solidFill>
                <a:latin typeface="+mj-lt"/>
              </a:rPr>
              <a:t>Use statistical methods and domain knowledge to identify the most relevant features that contribute to cirrhosis progression.</a:t>
            </a:r>
          </a:p>
          <a:p>
            <a:pPr marL="0" indent="0">
              <a:buNone/>
            </a:pPr>
            <a:r>
              <a:rPr lang="en-US" sz="8000" b="1" dirty="0">
                <a:solidFill>
                  <a:schemeClr val="accent1">
                    <a:lumMod val="50000"/>
                  </a:schemeClr>
                </a:solidFill>
                <a:latin typeface="+mj-lt"/>
              </a:rPr>
              <a:t>Model Development</a:t>
            </a:r>
            <a:r>
              <a:rPr lang="en-US" sz="8000" dirty="0">
                <a:solidFill>
                  <a:schemeClr val="accent1">
                    <a:lumMod val="50000"/>
                  </a:schemeClr>
                </a:solidFill>
                <a:latin typeface="+mj-lt"/>
              </a:rPr>
              <a:t> </a:t>
            </a:r>
          </a:p>
          <a:p>
            <a:r>
              <a:rPr lang="en-US" sz="8000" dirty="0">
                <a:solidFill>
                  <a:srgbClr val="7030A0"/>
                </a:solidFill>
                <a:latin typeface="+mj-lt"/>
              </a:rPr>
              <a:t>Implement various machine learning algorithms (e.g., Random Forest, Support Vector Machine, </a:t>
            </a:r>
            <a:r>
              <a:rPr lang="en-US" sz="8000" dirty="0" err="1">
                <a:solidFill>
                  <a:srgbClr val="7030A0"/>
                </a:solidFill>
                <a:latin typeface="+mj-lt"/>
              </a:rPr>
              <a:t>XGBoost</a:t>
            </a:r>
            <a:r>
              <a:rPr lang="en-US" sz="8000" dirty="0">
                <a:solidFill>
                  <a:srgbClr val="7030A0"/>
                </a:solidFill>
                <a:latin typeface="+mj-lt"/>
              </a:rPr>
              <a:t>) to build predictive models. Evaluate them using metrics like accuracy, precision, recall, and AUC-ROC.</a:t>
            </a:r>
          </a:p>
          <a:p>
            <a:r>
              <a:rPr lang="en-US" dirty="0"/>
              <a:t>.</a:t>
            </a:r>
          </a:p>
          <a:p>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endParaRPr lang="en-US" dirty="0"/>
          </a:p>
        </p:txBody>
      </p:sp>
    </p:spTree>
    <p:extLst>
      <p:ext uri="{BB962C8B-B14F-4D97-AF65-F5344CB8AC3E}">
        <p14:creationId xmlns:p14="http://schemas.microsoft.com/office/powerpoint/2010/main" val="685681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E186B-6FC5-03B9-7D5D-897E04D1B8A4}"/>
              </a:ext>
            </a:extLst>
          </p:cNvPr>
          <p:cNvSpPr>
            <a:spLocks noGrp="1"/>
          </p:cNvSpPr>
          <p:nvPr>
            <p:ph type="ctrTitle"/>
          </p:nvPr>
        </p:nvSpPr>
        <p:spPr>
          <a:xfrm>
            <a:off x="914401" y="849782"/>
            <a:ext cx="5715000" cy="45719"/>
          </a:xfrm>
        </p:spPr>
        <p:txBody>
          <a:bodyPr/>
          <a:lstStyle/>
          <a:p>
            <a:endParaRPr lang="en-IN" dirty="0"/>
          </a:p>
        </p:txBody>
      </p:sp>
      <p:sp>
        <p:nvSpPr>
          <p:cNvPr id="4" name="Rectangle 1">
            <a:extLst>
              <a:ext uri="{FF2B5EF4-FFF2-40B4-BE49-F238E27FC236}">
                <a16:creationId xmlns:a16="http://schemas.microsoft.com/office/drawing/2014/main" id="{C01E2316-D250-A18B-557D-4E06A3A8A0A9}"/>
              </a:ext>
            </a:extLst>
          </p:cNvPr>
          <p:cNvSpPr>
            <a:spLocks noGrp="1" noChangeArrowheads="1"/>
          </p:cNvSpPr>
          <p:nvPr>
            <p:ph type="subTitle" idx="1"/>
          </p:nvPr>
        </p:nvSpPr>
        <p:spPr bwMode="auto">
          <a:xfrm>
            <a:off x="396240" y="1102988"/>
            <a:ext cx="804672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accent1">
                    <a:lumMod val="50000"/>
                  </a:schemeClr>
                </a:solidFill>
                <a:effectLst/>
                <a:latin typeface="+mj-lt"/>
              </a:rPr>
              <a:t>Model Optimization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7030A0"/>
                </a:solidFill>
                <a:effectLst/>
                <a:latin typeface="+mj-lt"/>
              </a:rPr>
              <a:t>Fine-tune the best-performing models using techniques such as cross-validation and hyperparameter tuning to enhance performance and generalizability.</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accent1">
                    <a:lumMod val="50000"/>
                  </a:schemeClr>
                </a:solidFill>
                <a:effectLst/>
                <a:latin typeface="+mj-lt"/>
              </a:rPr>
              <a:t>Prediction Interface</a:t>
            </a:r>
            <a:r>
              <a:rPr kumimoji="0" lang="en-US" altLang="en-US" sz="2000" b="0" i="0" u="none" strike="noStrike" cap="none" normalizeH="0" baseline="0" dirty="0">
                <a:ln>
                  <a:noFill/>
                </a:ln>
                <a:solidFill>
                  <a:schemeClr val="accent1">
                    <a:lumMod val="50000"/>
                  </a:schemeClr>
                </a:solidFill>
                <a:effectLst/>
                <a:latin typeface="+mj-l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7030A0"/>
                </a:solidFill>
                <a:effectLst/>
                <a:latin typeface="+mj-lt"/>
              </a:rPr>
              <a:t>Develop a user-friendly application or dashboard that allows healthcare professionals to input new patient data and receive real-time risk assessments.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accent1">
                    <a:lumMod val="50000"/>
                  </a:schemeClr>
                </a:solidFill>
                <a:effectLst/>
                <a:latin typeface="+mj-lt"/>
              </a:rPr>
              <a:t>Interpretability &amp; Clinical Validation</a:t>
            </a:r>
            <a:endParaRPr lang="en-US" altLang="en-US" sz="2000" dirty="0">
              <a:solidFill>
                <a:schemeClr val="accent1">
                  <a:lumMod val="50000"/>
                </a:schemeClr>
              </a:solidFill>
              <a:latin typeface="+mj-l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7030A0"/>
                </a:solidFill>
                <a:effectLst/>
                <a:latin typeface="+mj-lt"/>
              </a:rPr>
              <a:t>Ensure model outputs are interpretable and transparent, using tools like SHAP or LIME. Collaborate with medical experts to validate clinical relevance.</a:t>
            </a:r>
          </a:p>
        </p:txBody>
      </p:sp>
    </p:spTree>
    <p:extLst>
      <p:ext uri="{BB962C8B-B14F-4D97-AF65-F5344CB8AC3E}">
        <p14:creationId xmlns:p14="http://schemas.microsoft.com/office/powerpoint/2010/main" val="2457942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3608439" y="226142"/>
            <a:ext cx="6292645" cy="845395"/>
          </a:xfrm>
        </p:spPr>
        <p:txBody>
          <a:bodyPr/>
          <a:lstStyle/>
          <a:p>
            <a:r>
              <a:rPr lang="en-US" dirty="0"/>
              <a:t>Dataset &amp; preprocessing</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a:xfrm>
            <a:off x="10438475" y="457199"/>
            <a:ext cx="987552" cy="471489"/>
          </a:xfrm>
        </p:spPr>
        <p:txBody>
          <a:bodyPr/>
          <a:lstStyle/>
          <a:p>
            <a:endParaRPr lang="en-US" dirty="0"/>
          </a:p>
        </p:txBody>
      </p:sp>
      <p:sp>
        <p:nvSpPr>
          <p:cNvPr id="5" name="Rectangle 1">
            <a:extLst>
              <a:ext uri="{FF2B5EF4-FFF2-40B4-BE49-F238E27FC236}">
                <a16:creationId xmlns:a16="http://schemas.microsoft.com/office/drawing/2014/main" id="{F6A50956-6B2E-4B15-BED6-D0262AAB2649}"/>
              </a:ext>
            </a:extLst>
          </p:cNvPr>
          <p:cNvSpPr>
            <a:spLocks noGrp="1" noChangeArrowheads="1"/>
          </p:cNvSpPr>
          <p:nvPr>
            <p:ph idx="11"/>
          </p:nvPr>
        </p:nvSpPr>
        <p:spPr bwMode="auto">
          <a:xfrm>
            <a:off x="3510116" y="993640"/>
            <a:ext cx="7659329"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7030A0"/>
                </a:solidFill>
                <a:effectLst/>
                <a:latin typeface="+mj-lt"/>
              </a:rPr>
              <a:t>For this project, we utilized a comprehensive dataset stored in an Excel file format (HealthCareData.xlsx), which contains detailed medical records relevant to liver health.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7030A0"/>
                </a:solidFill>
                <a:effectLst/>
                <a:latin typeface="+mj-lt"/>
              </a:rPr>
              <a:t>The dataset includes a variety of clinical features such as patient demographics (age, gender), biochemical indicators (bilirubin levels, albumin, enzymes), and diagnostic outcomes.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7030A0"/>
                </a:solidFill>
                <a:effectLst/>
                <a:latin typeface="+mj-lt"/>
              </a:rPr>
              <a:t>This rich data serves as the foundation for training machine learning models aimed at predicting liver cirrhosis at an early stage.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0" i="0" u="none" strike="noStrike" cap="none" normalizeH="0" baseline="0" dirty="0">
                <a:ln>
                  <a:noFill/>
                </a:ln>
                <a:solidFill>
                  <a:srgbClr val="7030A0"/>
                </a:solidFill>
                <a:effectLst/>
                <a:latin typeface="+mj-lt"/>
              </a:rPr>
              <a:t>Each row in the dataset represents a patient record, and each column corresponds to a medical feature. Before proceeding with modeling, it was essential to explore and clean the data, handle missing values, encode categorical features, and scale numerical variables to ensure accuracy and performance.</a:t>
            </a:r>
          </a:p>
        </p:txBody>
      </p:sp>
    </p:spTree>
    <p:extLst>
      <p:ext uri="{BB962C8B-B14F-4D97-AF65-F5344CB8AC3E}">
        <p14:creationId xmlns:p14="http://schemas.microsoft.com/office/powerpoint/2010/main" val="1131718056"/>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{B9A3FFC5-0FB5-4A51-A243-AA6C6B9FBF3A}tf78438558_win32</Template>
  <TotalTime>191</TotalTime>
  <Words>1091</Words>
  <Application>Microsoft Office PowerPoint</Application>
  <PresentationFormat>Widescreen</PresentationFormat>
  <Paragraphs>116</Paragraphs>
  <Slides>16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Black</vt:lpstr>
      <vt:lpstr>Calibri</vt:lpstr>
      <vt:lpstr>Sabon Next LT</vt:lpstr>
      <vt:lpstr>Wingdings</vt:lpstr>
      <vt:lpstr>Custom</vt:lpstr>
      <vt:lpstr>Revolutionizing Liver Care : Predicting Liver Cirrhosis using Advanced Machine Learning Techniques </vt:lpstr>
      <vt:lpstr>agenda</vt:lpstr>
      <vt:lpstr>introduction  🩺 Why Liver Cirrhosis Matters  Liver cirrhosis is the end stage of chronic liver diseases, often diagnosed too late for effective intervention. It causes over 2 million deaths annually worldwide, ranking as a top 10 global cause of death. Early diagnosis can significantly improve outcomes, reduce hospital costs, and save lives.  </vt:lpstr>
      <vt:lpstr>PowerPoint Presentation</vt:lpstr>
      <vt:lpstr>Problem statement</vt:lpstr>
      <vt:lpstr>PowerPoint Presentation</vt:lpstr>
      <vt:lpstr>Proposed system</vt:lpstr>
      <vt:lpstr>PowerPoint Presentation</vt:lpstr>
      <vt:lpstr>Dataset &amp; preprocessing</vt:lpstr>
      <vt:lpstr>MODEL SELECTION </vt:lpstr>
      <vt:lpstr>implementation</vt:lpstr>
      <vt:lpstr>PowerPoint Presentation</vt:lpstr>
      <vt:lpstr>result</vt:lpstr>
      <vt:lpstr>Challenges &amp; Limitations </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MANASA IREDDY</dc:creator>
  <cp:lastModifiedBy>MANASA IREDDY</cp:lastModifiedBy>
  <cp:revision>22</cp:revision>
  <dcterms:created xsi:type="dcterms:W3CDTF">2025-06-23T09:42:20Z</dcterms:created>
  <dcterms:modified xsi:type="dcterms:W3CDTF">2025-06-24T07:02:16Z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