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68" r:id="rId4"/>
    <p:sldId id="258" r:id="rId5"/>
    <p:sldId id="261" r:id="rId6"/>
    <p:sldId id="262" r:id="rId7"/>
    <p:sldId id="269" r:id="rId8"/>
    <p:sldId id="270" r:id="rId9"/>
    <p:sldId id="267" r:id="rId10"/>
    <p:sldId id="264" r:id="rId11"/>
    <p:sldId id="265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3"/>
    <a:srgbClr val="FFCC66"/>
    <a:srgbClr val="990099"/>
    <a:srgbClr val="CC0099"/>
    <a:srgbClr val="FE9202"/>
    <a:srgbClr val="6C1A00"/>
    <a:srgbClr val="00AACC"/>
    <a:srgbClr val="5EEC3C"/>
    <a:srgbClr val="1D3A00"/>
    <a:srgbClr val="003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798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7B76C-F787-49D0-9104-7559F9160E79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4954D-A40A-416C-A744-2ADE1AF39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2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07080" y="1808225"/>
            <a:ext cx="794066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080" y="3793390"/>
            <a:ext cx="7940481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FF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176495BC-6165-4D9E-84F1-1B380BD3AD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91623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2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656631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044700"/>
            <a:ext cx="656631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7940659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082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88046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88046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E154FB-3404-4995-93A8-58289BE2A56B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8475" y="1808225"/>
            <a:ext cx="5039264" cy="1374345"/>
          </a:xfrm>
        </p:spPr>
        <p:txBody>
          <a:bodyPr>
            <a:normAutofit/>
          </a:bodyPr>
          <a:lstStyle/>
          <a:p>
            <a:r>
              <a:rPr lang="en-US" sz="2400" b="1" dirty="0"/>
              <a:t>Predict stock movement using daily stock price data &amp; News headlines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7410" y="3793390"/>
            <a:ext cx="3970151" cy="1221640"/>
          </a:xfrm>
        </p:spPr>
        <p:txBody>
          <a:bodyPr>
            <a:normAutofit/>
          </a:bodyPr>
          <a:lstStyle/>
          <a:p>
            <a:r>
              <a:rPr lang="en-US" sz="2000" dirty="0"/>
              <a:t>Team Members: Arundhathi Patil</a:t>
            </a:r>
          </a:p>
          <a:p>
            <a:r>
              <a:rPr lang="en-US" sz="2000" dirty="0" err="1"/>
              <a:t>Bibin</a:t>
            </a:r>
            <a:r>
              <a:rPr lang="en-US" sz="2000" dirty="0"/>
              <a:t> Jose</a:t>
            </a:r>
          </a:p>
          <a:p>
            <a:r>
              <a:rPr lang="en-US" sz="2000" dirty="0"/>
              <a:t>	        Nidhi Parashar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55" y="281175"/>
            <a:ext cx="8856889" cy="916230"/>
          </a:xfrm>
        </p:spPr>
        <p:txBody>
          <a:bodyPr>
            <a:normAutofit/>
          </a:bodyPr>
          <a:lstStyle/>
          <a:p>
            <a:r>
              <a:rPr lang="en-US" sz="3200" dirty="0"/>
              <a:t>Future Work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43554" y="1350110"/>
            <a:ext cx="8704185" cy="2748690"/>
          </a:xfrm>
        </p:spPr>
        <p:txBody>
          <a:bodyPr>
            <a:normAutofit lnSpcReduction="10000"/>
          </a:bodyPr>
          <a:lstStyle/>
          <a:p>
            <a:pPr marL="457200" lvl="1" indent="0" algn="l">
              <a:buNone/>
            </a:pPr>
            <a:endParaRPr lang="en-US" sz="1600" dirty="0"/>
          </a:p>
          <a:p>
            <a:pPr algn="l"/>
            <a:r>
              <a:rPr lang="en-US" dirty="0"/>
              <a:t>Planning to add financial news headlines related to the companies in the DOW Jones Index to see if prediction accuracy improves.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Predicting stock movement of specific companies.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Adding social media data like tweets about stock market.</a:t>
            </a:r>
          </a:p>
        </p:txBody>
      </p:sp>
    </p:spTree>
    <p:extLst>
      <p:ext uri="{BB962C8B-B14F-4D97-AF65-F5344CB8AC3E}">
        <p14:creationId xmlns:p14="http://schemas.microsoft.com/office/powerpoint/2010/main" val="2776639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C3E5-F69A-4D7A-BBAA-C91225E9B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295" y="1808225"/>
            <a:ext cx="4581150" cy="1374345"/>
          </a:xfrm>
        </p:spPr>
        <p:txBody>
          <a:bodyPr/>
          <a:lstStyle/>
          <a:p>
            <a:r>
              <a:rPr lang="en-IN" dirty="0"/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343635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833DC-5FD2-43BC-A2E2-4AABF7073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rgbClr val="FF0000"/>
                </a:solidFill>
              </a:rPr>
              <a:t>Emotion to Algorithm</a:t>
            </a:r>
          </a:p>
        </p:txBody>
      </p:sp>
      <p:pic>
        <p:nvPicPr>
          <p:cNvPr id="6" name="Content Placeholder 5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9C2C3ED9-6607-4407-B2DB-FB8E1A6200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98565"/>
            <a:ext cx="4038600" cy="219724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4011E-42C4-4799-A035-E5AE9FD255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 2011, a Huffington Post blogger noted a funny trend.</a:t>
            </a:r>
          </a:p>
          <a:p>
            <a:r>
              <a:rPr lang="en-US" sz="2400" dirty="0">
                <a:solidFill>
                  <a:schemeClr val="bg1"/>
                </a:solidFill>
              </a:rPr>
              <a:t>When Anne Hathaway was in the news, Warren Buffet’s </a:t>
            </a:r>
            <a:r>
              <a:rPr lang="en-US" sz="2400" dirty="0" err="1">
                <a:solidFill>
                  <a:schemeClr val="bg1"/>
                </a:solidFill>
              </a:rPr>
              <a:t>Berkshires’s</a:t>
            </a:r>
            <a:r>
              <a:rPr lang="en-US" sz="2400" dirty="0">
                <a:solidFill>
                  <a:schemeClr val="bg1"/>
                </a:solidFill>
              </a:rPr>
              <a:t> Hathaway shares went up.</a:t>
            </a:r>
          </a:p>
        </p:txBody>
      </p:sp>
    </p:spTree>
    <p:extLst>
      <p:ext uri="{BB962C8B-B14F-4D97-AF65-F5344CB8AC3E}">
        <p14:creationId xmlns:p14="http://schemas.microsoft.com/office/powerpoint/2010/main" val="414498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1C916-E7BF-47F9-925C-425483E8F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rgbClr val="FF0000"/>
                </a:solidFill>
              </a:rPr>
              <a:t>Firms that do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4FAF3-1E18-4656-ADC0-6BE6A3FC29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Two Sigma Investments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D. E. Shaw</a:t>
            </a:r>
          </a:p>
          <a:p>
            <a:r>
              <a:rPr lang="en-US" sz="2400" dirty="0">
                <a:solidFill>
                  <a:schemeClr val="bg1"/>
                </a:solidFill>
              </a:rPr>
              <a:t>Hedge funds: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bg1"/>
                </a:solidFill>
              </a:rPr>
              <a:t>Renaissance Technologies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bg1"/>
                </a:solidFill>
              </a:rPr>
              <a:t>Hudson River Trading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6EA7E-E15B-455A-9D55-B3FE3FABA4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If the algorithm can react to a positive news article faster than anyone else in the market, they can make the profit that is the jump in price.</a:t>
            </a:r>
          </a:p>
        </p:txBody>
      </p:sp>
    </p:spTree>
    <p:extLst>
      <p:ext uri="{BB962C8B-B14F-4D97-AF65-F5344CB8AC3E}">
        <p14:creationId xmlns:p14="http://schemas.microsoft.com/office/powerpoint/2010/main" val="212331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9786" y="272415"/>
            <a:ext cx="7940659" cy="763525"/>
          </a:xfrm>
        </p:spPr>
        <p:txBody>
          <a:bodyPr>
            <a:normAutofit/>
          </a:bodyPr>
          <a:lstStyle/>
          <a:p>
            <a:r>
              <a:rPr lang="en-US" sz="3200" dirty="0"/>
              <a:t>Data Collection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45951" y="1426462"/>
            <a:ext cx="3054100" cy="479822"/>
          </a:xfrm>
        </p:spPr>
        <p:txBody>
          <a:bodyPr/>
          <a:lstStyle/>
          <a:p>
            <a:r>
              <a:rPr lang="en-US" dirty="0"/>
              <a:t>News Data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-9150" y="2288046"/>
            <a:ext cx="4581150" cy="1658049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dirty="0"/>
              <a:t>Historical news headlines from Reddit World News Channel(</a:t>
            </a:r>
            <a:r>
              <a:rPr lang="en-IN" sz="2000" dirty="0"/>
              <a:t>/r/</a:t>
            </a:r>
            <a:r>
              <a:rPr lang="en-IN" sz="2000" dirty="0" err="1"/>
              <a:t>worldnews</a:t>
            </a:r>
            <a:r>
              <a:rPr lang="en-IN" sz="2000" dirty="0"/>
              <a:t>).</a:t>
            </a:r>
          </a:p>
          <a:p>
            <a:pPr algn="l"/>
            <a:r>
              <a:rPr lang="en-US" sz="2000" dirty="0"/>
              <a:t>Top 25 headlines for each date considered.</a:t>
            </a:r>
            <a:endParaRPr lang="en-IN" sz="2000" dirty="0"/>
          </a:p>
          <a:p>
            <a:pPr algn="l"/>
            <a:r>
              <a:rPr lang="en-US" sz="2000" dirty="0"/>
              <a:t>Date Range: 2008-08-08 to 2016-07-01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335525" y="1434240"/>
            <a:ext cx="3278249" cy="479822"/>
          </a:xfrm>
        </p:spPr>
        <p:txBody>
          <a:bodyPr/>
          <a:lstStyle/>
          <a:p>
            <a:r>
              <a:rPr lang="en-US" dirty="0"/>
              <a:t>Stock Market Data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724705" y="2288047"/>
            <a:ext cx="4275740" cy="181075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dirty="0"/>
              <a:t>Dow Jones Industrial Average (DJIA) data</a:t>
            </a:r>
          </a:p>
          <a:p>
            <a:pPr algn="l"/>
            <a:r>
              <a:rPr lang="en-US" sz="2000" dirty="0"/>
              <a:t>Date, Open, High, Low, Volume, Close, Adjusted close</a:t>
            </a:r>
          </a:p>
          <a:p>
            <a:pPr algn="l"/>
            <a:r>
              <a:rPr lang="en-US" sz="2000" dirty="0"/>
              <a:t>Added another column – Start trend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9785" y="281175"/>
            <a:ext cx="7940659" cy="763525"/>
          </a:xfrm>
        </p:spPr>
        <p:txBody>
          <a:bodyPr>
            <a:normAutofit/>
          </a:bodyPr>
          <a:lstStyle/>
          <a:p>
            <a:r>
              <a:rPr lang="en-US" sz="3200" dirty="0"/>
              <a:t>News Headlines Sentiment Analysis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43555" y="1350109"/>
            <a:ext cx="4202533" cy="3664921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dirty="0"/>
              <a:t>VADER ( Valence Aware Dictionary and Sentiment Reasoner) python package for sentiment analysis of social media text like Twitter data, News data, Facebook data etc.</a:t>
            </a:r>
          </a:p>
          <a:p>
            <a:pPr lvl="1" algn="l"/>
            <a:r>
              <a:rPr lang="en-US" sz="1600" dirty="0"/>
              <a:t>Based on lexicon of sentiment related words.</a:t>
            </a:r>
          </a:p>
          <a:p>
            <a:pPr lvl="1" algn="l"/>
            <a:r>
              <a:rPr lang="en-US" sz="1600" dirty="0"/>
              <a:t>Generates 4 sentiment metrics : positive, negative, neutral and compound.</a:t>
            </a:r>
          </a:p>
          <a:p>
            <a:pPr lvl="1" algn="l"/>
            <a:r>
              <a:rPr lang="en-US" sz="1600" dirty="0"/>
              <a:t>Recognizes capitalism of words as well. </a:t>
            </a:r>
          </a:p>
          <a:p>
            <a:pPr lvl="1" algn="l"/>
            <a:r>
              <a:rPr lang="en-US" sz="1600" dirty="0"/>
              <a:t>Also considers words before the sentiment word. Ex: “Extremely bad”</a:t>
            </a:r>
          </a:p>
          <a:p>
            <a:pPr marL="457200" lvl="1" indent="0" algn="l">
              <a:buNone/>
            </a:pPr>
            <a:endParaRPr lang="en-US" sz="1600" dirty="0"/>
          </a:p>
          <a:p>
            <a:pPr algn="l"/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BE6BAC-78ED-4AFE-82BC-DDD99A133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915" y="1502815"/>
            <a:ext cx="3498264" cy="3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39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55" y="281175"/>
            <a:ext cx="8856889" cy="916230"/>
          </a:xfrm>
        </p:spPr>
        <p:txBody>
          <a:bodyPr>
            <a:normAutofit/>
          </a:bodyPr>
          <a:lstStyle/>
          <a:p>
            <a:r>
              <a:rPr lang="en-US" sz="3200" dirty="0"/>
              <a:t>Training Models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43555" y="1350110"/>
            <a:ext cx="7635250" cy="3054100"/>
          </a:xfrm>
        </p:spPr>
        <p:txBody>
          <a:bodyPr>
            <a:normAutofit/>
          </a:bodyPr>
          <a:lstStyle/>
          <a:p>
            <a:pPr marL="457200" lvl="1" indent="0" algn="l">
              <a:buNone/>
            </a:pPr>
            <a:endParaRPr lang="en-US" sz="1600" dirty="0"/>
          </a:p>
          <a:p>
            <a:pPr algn="l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01DF8-EFF4-4DE8-B715-046C77D734CC}"/>
              </a:ext>
            </a:extLst>
          </p:cNvPr>
          <p:cNvSpPr/>
          <p:nvPr/>
        </p:nvSpPr>
        <p:spPr>
          <a:xfrm>
            <a:off x="754375" y="1350110"/>
            <a:ext cx="778795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Different models based on splitting of the data: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Training data - 6 years, Testing data - 2 years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Training data – 80 percent of data, Testing data – 20 percent of data without shuffling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Models applied: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Logistic Regression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K-Nearest Neighbors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Decision tree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SVM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XGboost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733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55" y="281175"/>
            <a:ext cx="8856889" cy="916230"/>
          </a:xfrm>
        </p:spPr>
        <p:txBody>
          <a:bodyPr>
            <a:normAutofit/>
          </a:bodyPr>
          <a:lstStyle/>
          <a:p>
            <a:r>
              <a:rPr lang="en-US" sz="3200" dirty="0"/>
              <a:t>Comparing Model Performance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43555" y="1350110"/>
            <a:ext cx="7635250" cy="3054100"/>
          </a:xfrm>
        </p:spPr>
        <p:txBody>
          <a:bodyPr>
            <a:normAutofit/>
          </a:bodyPr>
          <a:lstStyle/>
          <a:p>
            <a:pPr marL="457200" lvl="1" indent="0" algn="l">
              <a:buNone/>
            </a:pPr>
            <a:endParaRPr lang="en-US" sz="1600" dirty="0"/>
          </a:p>
          <a:p>
            <a:pPr algn="l"/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24DAC51-17CB-4D5A-BF8A-9DCEA78EB0DA}"/>
              </a:ext>
            </a:extLst>
          </p:cNvPr>
          <p:cNvGraphicFramePr>
            <a:graphicFrameLocks noGrp="1"/>
          </p:cNvGraphicFramePr>
          <p:nvPr/>
        </p:nvGraphicFramePr>
        <p:xfrm>
          <a:off x="1351646" y="1328135"/>
          <a:ext cx="6871725" cy="3406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575">
                  <a:extLst>
                    <a:ext uri="{9D8B030D-6E8A-4147-A177-3AD203B41FA5}">
                      <a16:colId xmlns:a16="http://schemas.microsoft.com/office/drawing/2014/main" val="3006735301"/>
                    </a:ext>
                  </a:extLst>
                </a:gridCol>
                <a:gridCol w="2290575">
                  <a:extLst>
                    <a:ext uri="{9D8B030D-6E8A-4147-A177-3AD203B41FA5}">
                      <a16:colId xmlns:a16="http://schemas.microsoft.com/office/drawing/2014/main" val="2978952590"/>
                    </a:ext>
                  </a:extLst>
                </a:gridCol>
                <a:gridCol w="2290575">
                  <a:extLst>
                    <a:ext uri="{9D8B030D-6E8A-4147-A177-3AD203B41FA5}">
                      <a16:colId xmlns:a16="http://schemas.microsoft.com/office/drawing/2014/main" val="2594616491"/>
                    </a:ext>
                  </a:extLst>
                </a:gridCol>
              </a:tblGrid>
              <a:tr h="799692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with sentiment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with start trend and sentiment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71131"/>
                  </a:ext>
                </a:extLst>
              </a:tr>
              <a:tr h="372379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332494"/>
                  </a:ext>
                </a:extLst>
              </a:tr>
              <a:tr h="372379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877506"/>
                  </a:ext>
                </a:extLst>
              </a:tr>
              <a:tr h="372379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518575"/>
                  </a:ext>
                </a:extLst>
              </a:tr>
              <a:tr h="372379">
                <a:tc>
                  <a:txBody>
                    <a:bodyPr/>
                    <a:lstStyle/>
                    <a:p>
                      <a:r>
                        <a:rPr lang="en-US" dirty="0"/>
                        <a:t>Gaussian 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033879"/>
                  </a:ext>
                </a:extLst>
              </a:tr>
              <a:tr h="372379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71897"/>
                  </a:ext>
                </a:extLst>
              </a:tr>
              <a:tr h="372379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018714"/>
                  </a:ext>
                </a:extLst>
              </a:tr>
              <a:tr h="372379"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11789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FB374A8-1F53-4BA6-A0E5-232FFC809592}"/>
              </a:ext>
            </a:extLst>
          </p:cNvPr>
          <p:cNvSpPr/>
          <p:nvPr/>
        </p:nvSpPr>
        <p:spPr>
          <a:xfrm>
            <a:off x="381575" y="4714949"/>
            <a:ext cx="8704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Taking data from 2008-08-08 to 2014-12-31 as train and 2015-01-01 to 2016-07-01 as test</a:t>
            </a:r>
          </a:p>
        </p:txBody>
      </p:sp>
    </p:spTree>
    <p:extLst>
      <p:ext uri="{BB962C8B-B14F-4D97-AF65-F5344CB8AC3E}">
        <p14:creationId xmlns:p14="http://schemas.microsoft.com/office/powerpoint/2010/main" val="3133364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55" y="281175"/>
            <a:ext cx="8856889" cy="916230"/>
          </a:xfrm>
        </p:spPr>
        <p:txBody>
          <a:bodyPr>
            <a:normAutofit/>
          </a:bodyPr>
          <a:lstStyle/>
          <a:p>
            <a:r>
              <a:rPr lang="en-US" sz="3200" dirty="0"/>
              <a:t>Comparing Model Performance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43555" y="1350110"/>
            <a:ext cx="7635250" cy="3054100"/>
          </a:xfrm>
        </p:spPr>
        <p:txBody>
          <a:bodyPr>
            <a:normAutofit/>
          </a:bodyPr>
          <a:lstStyle/>
          <a:p>
            <a:pPr marL="457200" lvl="1" indent="0" algn="l">
              <a:buNone/>
            </a:pPr>
            <a:endParaRPr lang="en-US" sz="1600" dirty="0"/>
          </a:p>
          <a:p>
            <a:pPr algn="l"/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24DAC51-17CB-4D5A-BF8A-9DCEA78EB0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51646" y="1328135"/>
          <a:ext cx="6871725" cy="3406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9534">
                  <a:extLst>
                    <a:ext uri="{9D8B030D-6E8A-4147-A177-3AD203B41FA5}">
                      <a16:colId xmlns:a16="http://schemas.microsoft.com/office/drawing/2014/main" val="3006735301"/>
                    </a:ext>
                  </a:extLst>
                </a:gridCol>
                <a:gridCol w="1971616">
                  <a:extLst>
                    <a:ext uri="{9D8B030D-6E8A-4147-A177-3AD203B41FA5}">
                      <a16:colId xmlns:a16="http://schemas.microsoft.com/office/drawing/2014/main" val="2978952590"/>
                    </a:ext>
                  </a:extLst>
                </a:gridCol>
                <a:gridCol w="2290575">
                  <a:extLst>
                    <a:ext uri="{9D8B030D-6E8A-4147-A177-3AD203B41FA5}">
                      <a16:colId xmlns:a16="http://schemas.microsoft.com/office/drawing/2014/main" val="2594616491"/>
                    </a:ext>
                  </a:extLst>
                </a:gridCol>
              </a:tblGrid>
              <a:tr h="799692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with sentiment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with start trend and sentiment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71131"/>
                  </a:ext>
                </a:extLst>
              </a:tr>
              <a:tr h="372379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332494"/>
                  </a:ext>
                </a:extLst>
              </a:tr>
              <a:tr h="372379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877506"/>
                  </a:ext>
                </a:extLst>
              </a:tr>
              <a:tr h="372379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518575"/>
                  </a:ext>
                </a:extLst>
              </a:tr>
              <a:tr h="372379">
                <a:tc>
                  <a:txBody>
                    <a:bodyPr/>
                    <a:lstStyle/>
                    <a:p>
                      <a:r>
                        <a:rPr lang="en-US" dirty="0"/>
                        <a:t>Gaussian 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033879"/>
                  </a:ext>
                </a:extLst>
              </a:tr>
              <a:tr h="372379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71897"/>
                  </a:ext>
                </a:extLst>
              </a:tr>
              <a:tr h="372379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018714"/>
                  </a:ext>
                </a:extLst>
              </a:tr>
              <a:tr h="372379"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11789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FB374A8-1F53-4BA6-A0E5-232FFC809592}"/>
              </a:ext>
            </a:extLst>
          </p:cNvPr>
          <p:cNvSpPr/>
          <p:nvPr/>
        </p:nvSpPr>
        <p:spPr>
          <a:xfrm>
            <a:off x="381575" y="4714949"/>
            <a:ext cx="8704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Taking 80% of data as train and 20% as test</a:t>
            </a:r>
          </a:p>
        </p:txBody>
      </p:sp>
    </p:spTree>
    <p:extLst>
      <p:ext uri="{BB962C8B-B14F-4D97-AF65-F5344CB8AC3E}">
        <p14:creationId xmlns:p14="http://schemas.microsoft.com/office/powerpoint/2010/main" val="2795459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BA200-4BBC-4C2E-A674-8D640261C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Conclusions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DEA9B-082E-49A8-BF2E-B858AECA2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6260" y="1502816"/>
            <a:ext cx="7940659" cy="292310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Naïve Bayes, SVM and </a:t>
            </a:r>
            <a:r>
              <a:rPr lang="en-US" dirty="0" err="1"/>
              <a:t>XGboost</a:t>
            </a:r>
            <a:r>
              <a:rPr lang="en-US" dirty="0"/>
              <a:t> classifier gives better results but no model works really well</a:t>
            </a:r>
          </a:p>
          <a:p>
            <a:pPr algn="l"/>
            <a:r>
              <a:rPr lang="en-US" dirty="0"/>
              <a:t>May be actual article data rather than just headlines data could give more better results</a:t>
            </a:r>
          </a:p>
          <a:p>
            <a:pPr algn="l"/>
            <a:r>
              <a:rPr lang="en-US" dirty="0"/>
              <a:t>More information could have been included in the model, such as the previous day's change, the previous day's main headline(s).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135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495</Words>
  <Application>Microsoft Office PowerPoint</Application>
  <PresentationFormat>On-screen Show (16:9)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Predict stock movement using daily stock price data &amp; News headlines</vt:lpstr>
      <vt:lpstr>Emotion to Algorithm</vt:lpstr>
      <vt:lpstr>Firms that do Sentiment Analysis</vt:lpstr>
      <vt:lpstr>Data Collection</vt:lpstr>
      <vt:lpstr>News Headlines Sentiment Analysis</vt:lpstr>
      <vt:lpstr>Training Models</vt:lpstr>
      <vt:lpstr>Comparing Model Performance</vt:lpstr>
      <vt:lpstr>Comparing Model Performance</vt:lpstr>
      <vt:lpstr>Conclusions</vt:lpstr>
      <vt:lpstr>Future Work</vt:lpstr>
      <vt:lpstr>Thank you !!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Nidhi parashar</cp:lastModifiedBy>
  <cp:revision>139</cp:revision>
  <dcterms:created xsi:type="dcterms:W3CDTF">2013-08-21T19:17:07Z</dcterms:created>
  <dcterms:modified xsi:type="dcterms:W3CDTF">2019-05-01T15:09:11Z</dcterms:modified>
</cp:coreProperties>
</file>