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72" r:id="rId10"/>
    <p:sldId id="265" r:id="rId11"/>
    <p:sldId id="274" r:id="rId12"/>
    <p:sldId id="273" r:id="rId13"/>
    <p:sldId id="275" r:id="rId14"/>
    <p:sldId id="267" r:id="rId15"/>
    <p:sldId id="269" r:id="rId16"/>
    <p:sldId id="278" r:id="rId17"/>
    <p:sldId id="279" r:id="rId18"/>
    <p:sldId id="280" r:id="rId19"/>
    <p:sldId id="281" r:id="rId20"/>
    <p:sldId id="270" r:id="rId21"/>
    <p:sldId id="277" r:id="rId22"/>
    <p:sldId id="271" r:id="rId23"/>
  </p:sldIdLst>
  <p:sldSz cx="9144000" cy="5143500" type="screen16x9"/>
  <p:notesSz cx="6858000" cy="9144000"/>
  <p:embeddedFontLst>
    <p:embeddedFont>
      <p:font typeface="Montserrat" panose="020B0604020202020204" charset="0"/>
      <p:regular r:id="rId25"/>
      <p:bold r:id="rId26"/>
      <p:italic r:id="rId27"/>
      <p:boldItalic r:id="rId28"/>
    </p:embeddedFont>
    <p:embeddedFont>
      <p:font typeface="Lato" panose="020B060402020202020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
      <p:font typeface="Book Antiqua" panose="02040602050305030304" pitchFamily="18"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46" autoAdjust="0"/>
    <p:restoredTop sz="93402" autoAdjust="0"/>
  </p:normalViewPr>
  <p:slideViewPr>
    <p:cSldViewPr snapToGrid="0">
      <p:cViewPr varScale="1">
        <p:scale>
          <a:sx n="105" d="100"/>
          <a:sy n="105" d="100"/>
        </p:scale>
        <p:origin x="294"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879226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492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a16cf137ec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a16cf137ec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9257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papers.ssrn.com/sol3/papers.cfm?abstract_id=3884827" TargetMode="External"/><Relationship Id="rId2" Type="http://schemas.openxmlformats.org/officeDocument/2006/relationships/hyperlink" Target="https://ieeexplore.ieee.org/document/8396183" TargetMode="External"/><Relationship Id="rId1" Type="http://schemas.openxmlformats.org/officeDocument/2006/relationships/slideLayout" Target="../slideLayouts/slideLayout3.xml"/><Relationship Id="rId4" Type="http://schemas.openxmlformats.org/officeDocument/2006/relationships/hyperlink" Target="https://www.ijert.org/criminal-face-recognition-syste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5" name="Google Shape;135;p13"/>
          <p:cNvPicPr preferRelativeResize="0"/>
          <p:nvPr/>
        </p:nvPicPr>
        <p:blipFill>
          <a:blip r:embed="rId3">
            <a:alphaModFix/>
          </a:blip>
          <a:stretch>
            <a:fillRect/>
          </a:stretch>
        </p:blipFill>
        <p:spPr>
          <a:xfrm>
            <a:off x="4186325" y="254075"/>
            <a:ext cx="510366" cy="653398"/>
          </a:xfrm>
          <a:prstGeom prst="rect">
            <a:avLst/>
          </a:prstGeom>
          <a:noFill/>
          <a:ln>
            <a:noFill/>
          </a:ln>
        </p:spPr>
      </p:pic>
      <p:sp>
        <p:nvSpPr>
          <p:cNvPr id="3" name="TextBox 2">
            <a:extLst>
              <a:ext uri="{FF2B5EF4-FFF2-40B4-BE49-F238E27FC236}">
                <a16:creationId xmlns="" xmlns:a16="http://schemas.microsoft.com/office/drawing/2014/main" id="{E312F7BB-7E16-F759-C47B-1CA7761DB063}"/>
              </a:ext>
            </a:extLst>
          </p:cNvPr>
          <p:cNvSpPr txBox="1"/>
          <p:nvPr/>
        </p:nvSpPr>
        <p:spPr>
          <a:xfrm>
            <a:off x="2155508" y="907473"/>
            <a:ext cx="4572000" cy="3843360"/>
          </a:xfrm>
          <a:prstGeom prst="rect">
            <a:avLst/>
          </a:prstGeom>
          <a:noFill/>
        </p:spPr>
        <p:txBody>
          <a:bodyPr wrap="square">
            <a:spAutoFit/>
          </a:bodyPr>
          <a:lstStyle/>
          <a:p>
            <a:pPr algn="ctr">
              <a:lnSpc>
                <a:spcPct val="150000"/>
              </a:lnSpc>
            </a:pPr>
            <a:r>
              <a:rPr lang="en-US" dirty="0">
                <a:solidFill>
                  <a:schemeClr val="bg1"/>
                </a:solidFill>
                <a:latin typeface="Book Antiqua" panose="02040602050305030304" pitchFamily="18" charset="0"/>
              </a:rPr>
              <a:t>“</a:t>
            </a:r>
            <a:r>
              <a:rPr lang="en-US" sz="1400" dirty="0">
                <a:solidFill>
                  <a:schemeClr val="bg1"/>
                </a:solidFill>
                <a:latin typeface="Book Antiqua" panose="02040602050305030304" pitchFamily="18" charset="0"/>
              </a:rPr>
              <a:t>Review of Major Project”</a:t>
            </a:r>
          </a:p>
          <a:p>
            <a:pPr algn="ctr">
              <a:lnSpc>
                <a:spcPct val="150000"/>
              </a:lnSpc>
            </a:pPr>
            <a:r>
              <a:rPr lang="en-US" sz="1400" dirty="0">
                <a:solidFill>
                  <a:schemeClr val="bg1"/>
                </a:solidFill>
                <a:latin typeface="Book Antiqua" panose="02040602050305030304" pitchFamily="18" charset="0"/>
              </a:rPr>
              <a:t>for E-4 2018 Admitted Batch</a:t>
            </a:r>
          </a:p>
          <a:p>
            <a:pPr algn="ctr">
              <a:lnSpc>
                <a:spcPct val="150000"/>
              </a:lnSpc>
            </a:pPr>
            <a:endParaRPr lang="en-US" sz="700" i="1" u="sng" dirty="0">
              <a:solidFill>
                <a:schemeClr val="bg1"/>
              </a:solidFill>
              <a:latin typeface="Book Antiqua" panose="02040602050305030304" pitchFamily="18" charset="0"/>
            </a:endParaRPr>
          </a:p>
          <a:p>
            <a:pPr algn="ctr">
              <a:lnSpc>
                <a:spcPct val="150000"/>
              </a:lnSpc>
            </a:pPr>
            <a:r>
              <a:rPr lang="en-US" sz="1400" b="1" i="1" dirty="0">
                <a:solidFill>
                  <a:schemeClr val="bg1"/>
                </a:solidFill>
                <a:latin typeface="Book Antiqua" panose="02040602050305030304" pitchFamily="18" charset="0"/>
              </a:rPr>
              <a:t>Submitted as part of Major project. </a:t>
            </a:r>
          </a:p>
          <a:p>
            <a:pPr algn="ctr">
              <a:lnSpc>
                <a:spcPct val="150000"/>
              </a:lnSpc>
            </a:pPr>
            <a:endParaRPr lang="en-US" sz="1100" b="1" i="1" dirty="0">
              <a:solidFill>
                <a:schemeClr val="bg1"/>
              </a:solidFill>
              <a:latin typeface="Book Antiqua" panose="02040602050305030304" pitchFamily="18" charset="0"/>
            </a:endParaRPr>
          </a:p>
          <a:p>
            <a:pPr algn="ctr">
              <a:lnSpc>
                <a:spcPct val="150000"/>
              </a:lnSpc>
            </a:pPr>
            <a:r>
              <a:rPr lang="en-US" sz="1100" b="1" i="1" dirty="0">
                <a:solidFill>
                  <a:schemeClr val="bg1"/>
                </a:solidFill>
                <a:latin typeface="Book Antiqua" panose="02040602050305030304" pitchFamily="18" charset="0"/>
              </a:rPr>
              <a:t>Submitted by</a:t>
            </a:r>
          </a:p>
          <a:p>
            <a:pPr algn="ctr"/>
            <a:r>
              <a:rPr lang="en-US" sz="1100" b="1" dirty="0">
                <a:solidFill>
                  <a:schemeClr val="bg1"/>
                </a:solidFill>
                <a:latin typeface="Book Antiqua" panose="02040602050305030304" pitchFamily="18" charset="0"/>
              </a:rPr>
              <a:t> B. Manasa 		[S180122]</a:t>
            </a:r>
          </a:p>
          <a:p>
            <a:pPr algn="ctr"/>
            <a:r>
              <a:rPr lang="en-US" sz="1100" b="1" dirty="0">
                <a:solidFill>
                  <a:schemeClr val="bg1"/>
                </a:solidFill>
                <a:latin typeface="Book Antiqua" panose="02040602050305030304" pitchFamily="18" charset="0"/>
              </a:rPr>
              <a:t> K.N.S. Swathi 	[S180463]</a:t>
            </a:r>
          </a:p>
          <a:p>
            <a:pPr algn="ctr"/>
            <a:r>
              <a:rPr lang="en-US" sz="1100" b="1" dirty="0">
                <a:solidFill>
                  <a:schemeClr val="bg1"/>
                </a:solidFill>
                <a:latin typeface="Book Antiqua" panose="02040602050305030304" pitchFamily="18" charset="0"/>
              </a:rPr>
              <a:t> L.S. Deepika 		[S180125]</a:t>
            </a:r>
          </a:p>
          <a:p>
            <a:pPr algn="ctr"/>
            <a:r>
              <a:rPr lang="en-US" sz="1100" b="1" dirty="0">
                <a:solidFill>
                  <a:schemeClr val="bg1"/>
                </a:solidFill>
                <a:latin typeface="Book Antiqua" panose="02040602050305030304" pitchFamily="18" charset="0"/>
              </a:rPr>
              <a:t> A. Sai Karthik 	[S180325]</a:t>
            </a:r>
          </a:p>
          <a:p>
            <a:pPr algn="ctr">
              <a:lnSpc>
                <a:spcPct val="150000"/>
              </a:lnSpc>
            </a:pPr>
            <a:endParaRPr lang="en-US" sz="1050" b="1" dirty="0">
              <a:solidFill>
                <a:schemeClr val="bg1"/>
              </a:solidFill>
              <a:latin typeface="Book Antiqua" panose="02040602050305030304" pitchFamily="18" charset="0"/>
            </a:endParaRPr>
          </a:p>
          <a:p>
            <a:pPr algn="ctr">
              <a:lnSpc>
                <a:spcPct val="150000"/>
              </a:lnSpc>
            </a:pPr>
            <a:r>
              <a:rPr lang="en-US" sz="1000" dirty="0">
                <a:solidFill>
                  <a:schemeClr val="bg1"/>
                </a:solidFill>
                <a:latin typeface="Book Antiqua" panose="02040602050305030304" pitchFamily="18" charset="0"/>
              </a:rPr>
              <a:t>Under the Esteemed Guidance of:</a:t>
            </a:r>
          </a:p>
          <a:p>
            <a:pPr algn="ctr"/>
            <a:r>
              <a:rPr lang="en-US" sz="1600" b="1" dirty="0">
                <a:solidFill>
                  <a:schemeClr val="bg1"/>
                </a:solidFill>
                <a:latin typeface="Book Antiqua" panose="02040602050305030304" pitchFamily="18" charset="0"/>
              </a:rPr>
              <a:t>Sri. S. Sateesh Kumar </a:t>
            </a:r>
          </a:p>
          <a:p>
            <a:pPr algn="ctr"/>
            <a:r>
              <a:rPr lang="en-US" sz="1600" b="1" dirty="0">
                <a:solidFill>
                  <a:schemeClr val="bg1"/>
                </a:solidFill>
                <a:latin typeface="Book Antiqua" panose="02040602050305030304" pitchFamily="18" charset="0"/>
              </a:rPr>
              <a:t> </a:t>
            </a:r>
            <a:r>
              <a:rPr lang="en-US" sz="1100" b="1" dirty="0">
                <a:solidFill>
                  <a:schemeClr val="bg1"/>
                </a:solidFill>
                <a:latin typeface="Book Antiqua" panose="02040602050305030304" pitchFamily="18" charset="0"/>
              </a:rPr>
              <a:t>Assistant  Professor</a:t>
            </a:r>
            <a:endParaRPr lang="en-US" sz="1600" b="1" dirty="0">
              <a:solidFill>
                <a:schemeClr val="bg1"/>
              </a:solidFill>
              <a:latin typeface="Book Antiqua" panose="02040602050305030304" pitchFamily="18" charset="0"/>
            </a:endParaRPr>
          </a:p>
          <a:p>
            <a:pPr algn="ctr"/>
            <a:r>
              <a:rPr lang="en-US" sz="800" dirty="0">
                <a:solidFill>
                  <a:schemeClr val="bg1"/>
                </a:solidFill>
                <a:latin typeface="Book Antiqua" panose="02040602050305030304" pitchFamily="18" charset="0"/>
              </a:rPr>
              <a:t>Department of Computer Science and Engineering</a:t>
            </a:r>
          </a:p>
          <a:p>
            <a:pPr algn="ctr">
              <a:lnSpc>
                <a:spcPct val="150000"/>
              </a:lnSpc>
            </a:pPr>
            <a:r>
              <a:rPr lang="en-US" sz="800" dirty="0">
                <a:solidFill>
                  <a:schemeClr val="bg1"/>
                </a:solidFill>
                <a:latin typeface="Book Antiqua" panose="02040602050305030304" pitchFamily="18" charset="0"/>
              </a:rPr>
              <a:t>Rajiv Gandhi University of Knowledge Technologies</a:t>
            </a:r>
          </a:p>
          <a:p>
            <a:pPr algn="ctr">
              <a:lnSpc>
                <a:spcPct val="150000"/>
              </a:lnSpc>
            </a:pPr>
            <a:r>
              <a:rPr lang="en-US" sz="800" dirty="0">
                <a:solidFill>
                  <a:schemeClr val="bg1"/>
                </a:solidFill>
                <a:latin typeface="Book Antiqua" panose="02040602050305030304" pitchFamily="18" charset="0"/>
              </a:rPr>
              <a:t>Srikakulam – 532402</a:t>
            </a:r>
            <a:endParaRPr lang="en-US" sz="1100" dirty="0">
              <a:solidFill>
                <a:schemeClr val="bg1"/>
              </a:solidFill>
              <a:latin typeface="Book Antiqua" panose="0204060205030503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A2B7C1-2E5B-CDEC-EB79-7E2D422DFCDB}"/>
              </a:ext>
            </a:extLst>
          </p:cNvPr>
          <p:cNvSpPr>
            <a:spLocks noGrp="1"/>
          </p:cNvSpPr>
          <p:nvPr>
            <p:ph type="title"/>
          </p:nvPr>
        </p:nvSpPr>
        <p:spPr>
          <a:xfrm>
            <a:off x="1297500" y="573859"/>
            <a:ext cx="7038900" cy="914100"/>
          </a:xfrm>
        </p:spPr>
        <p:txBody>
          <a:bodyPr/>
          <a:lstStyle/>
          <a:p>
            <a:r>
              <a:rPr lang="en-US" b="1" dirty="0"/>
              <a:t>PROPOSED SYSTEM</a:t>
            </a:r>
            <a:endParaRPr lang="en-IN" b="1" dirty="0"/>
          </a:p>
        </p:txBody>
      </p:sp>
      <p:sp>
        <p:nvSpPr>
          <p:cNvPr id="3" name="Text Placeholder 2">
            <a:extLst>
              <a:ext uri="{FF2B5EF4-FFF2-40B4-BE49-F238E27FC236}">
                <a16:creationId xmlns="" xmlns:a16="http://schemas.microsoft.com/office/drawing/2014/main" id="{FCD602CA-4A0C-72A9-5E64-28B988F37D31}"/>
              </a:ext>
            </a:extLst>
          </p:cNvPr>
          <p:cNvSpPr>
            <a:spLocks noGrp="1"/>
          </p:cNvSpPr>
          <p:nvPr>
            <p:ph type="body" idx="1"/>
          </p:nvPr>
        </p:nvSpPr>
        <p:spPr/>
        <p:txBody>
          <a:bodyPr>
            <a:normAutofit/>
          </a:bodyPr>
          <a:lstStyle/>
          <a:p>
            <a:pPr marL="285750" indent="-285750" algn="just"/>
            <a:r>
              <a:rPr lang="en-US" sz="1400"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rPr>
              <a:t>The proposed system aims to revolutionize criminal identification and prevention by utilizing advanced facial recognition technology. </a:t>
            </a:r>
          </a:p>
          <a:p>
            <a:pPr marL="285750" indent="-285750" algn="just"/>
            <a:r>
              <a:rPr lang="en-US" sz="1400"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rPr>
              <a:t>It's designed to identify individuals previously convicted of crimes with enhanced accuracy and response rates. </a:t>
            </a:r>
          </a:p>
          <a:p>
            <a:pPr marL="285750" indent="-285750" algn="just"/>
            <a:r>
              <a:rPr lang="en-US" sz="1400"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rPr>
              <a:t>The system leverages insights from criminal psychology to track repeat offenders, enabling recognition before and after unlawful activities. </a:t>
            </a:r>
          </a:p>
          <a:p>
            <a:pPr marL="285750" indent="-285750" algn="just"/>
            <a:r>
              <a:rPr lang="en-US" sz="1400"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rPr>
              <a:t>By storing comprehensive criminal profiles including images and relevant details in a database, it enables swift data retrieval and real-world deployment</a:t>
            </a:r>
          </a:p>
          <a:p>
            <a:pPr marL="285750" indent="-285750" algn="just"/>
            <a:r>
              <a:rPr lang="en-US" sz="1400"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rPr>
              <a:t>Ultimately, it serves as a crucial step towards more efficient video surveillance and proactive crime prevention.</a:t>
            </a:r>
          </a:p>
          <a:p>
            <a:endParaRPr lang="en-IN" sz="14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2191118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A2B7C1-2E5B-CDEC-EB79-7E2D422DFCDB}"/>
              </a:ext>
            </a:extLst>
          </p:cNvPr>
          <p:cNvSpPr>
            <a:spLocks noGrp="1"/>
          </p:cNvSpPr>
          <p:nvPr>
            <p:ph type="title"/>
          </p:nvPr>
        </p:nvSpPr>
        <p:spPr>
          <a:xfrm>
            <a:off x="987151" y="333651"/>
            <a:ext cx="7038900" cy="914100"/>
          </a:xfrm>
        </p:spPr>
        <p:txBody>
          <a:bodyPr/>
          <a:lstStyle/>
          <a:p>
            <a:r>
              <a:rPr lang="en-US" b="1" dirty="0"/>
              <a:t>PROPOSED SYSTEM</a:t>
            </a:r>
            <a:endParaRPr lang="en-IN" b="1" dirty="0"/>
          </a:p>
        </p:txBody>
      </p:sp>
      <p:grpSp>
        <p:nvGrpSpPr>
          <p:cNvPr id="7" name="Group 6">
            <a:extLst>
              <a:ext uri="{FF2B5EF4-FFF2-40B4-BE49-F238E27FC236}">
                <a16:creationId xmlns="" xmlns:a16="http://schemas.microsoft.com/office/drawing/2014/main" id="{52A0140F-E8E8-6E3D-2E6C-9AD0BD4C6A8F}"/>
              </a:ext>
            </a:extLst>
          </p:cNvPr>
          <p:cNvGrpSpPr/>
          <p:nvPr/>
        </p:nvGrpSpPr>
        <p:grpSpPr>
          <a:xfrm>
            <a:off x="1490974" y="949036"/>
            <a:ext cx="6253717" cy="4062590"/>
            <a:chOff x="1057022" y="392888"/>
            <a:chExt cx="6822084" cy="4407880"/>
          </a:xfrm>
        </p:grpSpPr>
        <p:sp>
          <p:nvSpPr>
            <p:cNvPr id="8" name="Oval 7">
              <a:extLst>
                <a:ext uri="{FF2B5EF4-FFF2-40B4-BE49-F238E27FC236}">
                  <a16:creationId xmlns="" xmlns:a16="http://schemas.microsoft.com/office/drawing/2014/main" id="{A95E80E1-E33D-11D6-25A0-0C384E812696}"/>
                </a:ext>
              </a:extLst>
            </p:cNvPr>
            <p:cNvSpPr/>
            <p:nvPr/>
          </p:nvSpPr>
          <p:spPr>
            <a:xfrm flipH="1">
              <a:off x="3901427" y="392888"/>
              <a:ext cx="1041149" cy="3046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start</a:t>
              </a:r>
            </a:p>
          </p:txBody>
        </p:sp>
        <p:sp>
          <p:nvSpPr>
            <p:cNvPr id="9" name="Diamond 8">
              <a:extLst>
                <a:ext uri="{FF2B5EF4-FFF2-40B4-BE49-F238E27FC236}">
                  <a16:creationId xmlns="" xmlns:a16="http://schemas.microsoft.com/office/drawing/2014/main" id="{F9195DB9-66F4-9059-747F-B726A3F40931}"/>
                </a:ext>
              </a:extLst>
            </p:cNvPr>
            <p:cNvSpPr/>
            <p:nvPr/>
          </p:nvSpPr>
          <p:spPr>
            <a:xfrm rot="10800000" flipV="1">
              <a:off x="3702251" y="801253"/>
              <a:ext cx="1439499" cy="57036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 choice</a:t>
              </a:r>
            </a:p>
          </p:txBody>
        </p:sp>
        <p:sp>
          <p:nvSpPr>
            <p:cNvPr id="10" name="Rounded Rectangle 148">
              <a:extLst>
                <a:ext uri="{FF2B5EF4-FFF2-40B4-BE49-F238E27FC236}">
                  <a16:creationId xmlns="" xmlns:a16="http://schemas.microsoft.com/office/drawing/2014/main" id="{003F6C8C-5823-55EF-865C-9EEB030A4559}"/>
                </a:ext>
              </a:extLst>
            </p:cNvPr>
            <p:cNvSpPr/>
            <p:nvPr/>
          </p:nvSpPr>
          <p:spPr>
            <a:xfrm>
              <a:off x="1213749" y="1495236"/>
              <a:ext cx="914400" cy="3983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Enter Details</a:t>
              </a:r>
            </a:p>
          </p:txBody>
        </p:sp>
        <p:sp>
          <p:nvSpPr>
            <p:cNvPr id="11" name="Rounded Rectangle 151">
              <a:extLst>
                <a:ext uri="{FF2B5EF4-FFF2-40B4-BE49-F238E27FC236}">
                  <a16:creationId xmlns="" xmlns:a16="http://schemas.microsoft.com/office/drawing/2014/main" id="{E1EC7C71-D2FB-5F6D-08FE-2D318ED5BF2B}"/>
                </a:ext>
              </a:extLst>
            </p:cNvPr>
            <p:cNvSpPr/>
            <p:nvPr/>
          </p:nvSpPr>
          <p:spPr>
            <a:xfrm>
              <a:off x="3973854" y="1516667"/>
              <a:ext cx="851023" cy="3911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Select photo </a:t>
              </a:r>
            </a:p>
          </p:txBody>
        </p:sp>
        <p:sp>
          <p:nvSpPr>
            <p:cNvPr id="12" name="Rounded Rectangle 152">
              <a:extLst>
                <a:ext uri="{FF2B5EF4-FFF2-40B4-BE49-F238E27FC236}">
                  <a16:creationId xmlns="" xmlns:a16="http://schemas.microsoft.com/office/drawing/2014/main" id="{E925B604-CB4B-E82E-40B7-D6A458A82334}"/>
                </a:ext>
              </a:extLst>
            </p:cNvPr>
            <p:cNvSpPr/>
            <p:nvPr/>
          </p:nvSpPr>
          <p:spPr>
            <a:xfrm>
              <a:off x="6244010" y="1472960"/>
              <a:ext cx="1457609" cy="3983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Start the video </a:t>
              </a:r>
            </a:p>
            <a:p>
              <a:pPr algn="ctr"/>
              <a:r>
                <a:rPr lang="en-US" sz="1200" dirty="0"/>
                <a:t>source</a:t>
              </a:r>
            </a:p>
          </p:txBody>
        </p:sp>
        <p:sp>
          <p:nvSpPr>
            <p:cNvPr id="13" name="Rounded Rectangle 153">
              <a:extLst>
                <a:ext uri="{FF2B5EF4-FFF2-40B4-BE49-F238E27FC236}">
                  <a16:creationId xmlns="" xmlns:a16="http://schemas.microsoft.com/office/drawing/2014/main" id="{5D650041-6E44-AB6C-08F5-DE8A1A4389DB}"/>
                </a:ext>
              </a:extLst>
            </p:cNvPr>
            <p:cNvSpPr/>
            <p:nvPr/>
          </p:nvSpPr>
          <p:spPr>
            <a:xfrm>
              <a:off x="1064502" y="2201856"/>
              <a:ext cx="1227853" cy="724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Select picture of criminal</a:t>
              </a:r>
            </a:p>
          </p:txBody>
        </p:sp>
        <p:sp>
          <p:nvSpPr>
            <p:cNvPr id="14" name="Rounded Rectangle 155">
              <a:extLst>
                <a:ext uri="{FF2B5EF4-FFF2-40B4-BE49-F238E27FC236}">
                  <a16:creationId xmlns="" xmlns:a16="http://schemas.microsoft.com/office/drawing/2014/main" id="{29C4C65B-B1C1-85A6-0BE3-1B013D189A5E}"/>
                </a:ext>
              </a:extLst>
            </p:cNvPr>
            <p:cNvSpPr/>
            <p:nvPr/>
          </p:nvSpPr>
          <p:spPr>
            <a:xfrm flipH="1">
              <a:off x="1064502" y="3136252"/>
              <a:ext cx="1227853" cy="530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Create Dataset</a:t>
              </a:r>
            </a:p>
          </p:txBody>
        </p:sp>
        <p:sp>
          <p:nvSpPr>
            <p:cNvPr id="15" name="Rounded Rectangle 156">
              <a:extLst>
                <a:ext uri="{FF2B5EF4-FFF2-40B4-BE49-F238E27FC236}">
                  <a16:creationId xmlns="" xmlns:a16="http://schemas.microsoft.com/office/drawing/2014/main" id="{289A7C9B-6174-4E74-B2A4-EFC22F3FE8B3}"/>
                </a:ext>
              </a:extLst>
            </p:cNvPr>
            <p:cNvSpPr/>
            <p:nvPr/>
          </p:nvSpPr>
          <p:spPr>
            <a:xfrm>
              <a:off x="1057022" y="3805139"/>
              <a:ext cx="1227853" cy="6809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Register</a:t>
              </a:r>
            </a:p>
          </p:txBody>
        </p:sp>
        <p:sp>
          <p:nvSpPr>
            <p:cNvPr id="16" name="Rounded Rectangle 157">
              <a:extLst>
                <a:ext uri="{FF2B5EF4-FFF2-40B4-BE49-F238E27FC236}">
                  <a16:creationId xmlns="" xmlns:a16="http://schemas.microsoft.com/office/drawing/2014/main" id="{7B9B5B0A-C8BB-3DFC-C83C-568EEBF8C0C1}"/>
                </a:ext>
              </a:extLst>
            </p:cNvPr>
            <p:cNvSpPr/>
            <p:nvPr/>
          </p:nvSpPr>
          <p:spPr>
            <a:xfrm rot="10800000" flipH="1" flipV="1">
              <a:off x="3780229" y="2095536"/>
              <a:ext cx="1300923" cy="11852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Names  of Detected criminals appears on list</a:t>
              </a:r>
            </a:p>
          </p:txBody>
        </p:sp>
        <p:sp>
          <p:nvSpPr>
            <p:cNvPr id="17" name="Rounded Rectangle 158">
              <a:extLst>
                <a:ext uri="{FF2B5EF4-FFF2-40B4-BE49-F238E27FC236}">
                  <a16:creationId xmlns="" xmlns:a16="http://schemas.microsoft.com/office/drawing/2014/main" id="{7B0A47BA-EB60-34A8-530A-649C68623A40}"/>
                </a:ext>
              </a:extLst>
            </p:cNvPr>
            <p:cNvSpPr/>
            <p:nvPr/>
          </p:nvSpPr>
          <p:spPr>
            <a:xfrm>
              <a:off x="3702251" y="3482781"/>
              <a:ext cx="1439500" cy="7461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Click on name to see details</a:t>
              </a:r>
            </a:p>
          </p:txBody>
        </p:sp>
        <p:sp>
          <p:nvSpPr>
            <p:cNvPr id="18" name="Rounded Rectangle 159">
              <a:extLst>
                <a:ext uri="{FF2B5EF4-FFF2-40B4-BE49-F238E27FC236}">
                  <a16:creationId xmlns="" xmlns:a16="http://schemas.microsoft.com/office/drawing/2014/main" id="{71DEE543-00DC-200D-4A5B-7483BB404B5B}"/>
                </a:ext>
              </a:extLst>
            </p:cNvPr>
            <p:cNvSpPr/>
            <p:nvPr/>
          </p:nvSpPr>
          <p:spPr>
            <a:xfrm rot="10800000" flipH="1" flipV="1">
              <a:off x="6066522" y="2095536"/>
              <a:ext cx="1812584" cy="10442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If any frame matches with criminal it displays its name on the list</a:t>
              </a:r>
            </a:p>
          </p:txBody>
        </p:sp>
        <p:sp>
          <p:nvSpPr>
            <p:cNvPr id="19" name="Rounded Rectangle 160">
              <a:extLst>
                <a:ext uri="{FF2B5EF4-FFF2-40B4-BE49-F238E27FC236}">
                  <a16:creationId xmlns="" xmlns:a16="http://schemas.microsoft.com/office/drawing/2014/main" id="{445CE8A6-57DB-A43D-151E-CEE4CABEEC5B}"/>
                </a:ext>
              </a:extLst>
            </p:cNvPr>
            <p:cNvSpPr/>
            <p:nvPr/>
          </p:nvSpPr>
          <p:spPr>
            <a:xfrm>
              <a:off x="6163705" y="3482781"/>
              <a:ext cx="1618218" cy="600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Click to see details</a:t>
              </a:r>
            </a:p>
          </p:txBody>
        </p:sp>
        <p:sp>
          <p:nvSpPr>
            <p:cNvPr id="20" name="Down Arrow 162">
              <a:extLst>
                <a:ext uri="{FF2B5EF4-FFF2-40B4-BE49-F238E27FC236}">
                  <a16:creationId xmlns="" xmlns:a16="http://schemas.microsoft.com/office/drawing/2014/main" id="{3543A635-0E6A-036C-6AFE-36FBB62BE8A0}"/>
                </a:ext>
              </a:extLst>
            </p:cNvPr>
            <p:cNvSpPr/>
            <p:nvPr/>
          </p:nvSpPr>
          <p:spPr>
            <a:xfrm>
              <a:off x="4352357" y="726263"/>
              <a:ext cx="139286" cy="574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Down Arrow 163">
              <a:extLst>
                <a:ext uri="{FF2B5EF4-FFF2-40B4-BE49-F238E27FC236}">
                  <a16:creationId xmlns="" xmlns:a16="http://schemas.microsoft.com/office/drawing/2014/main" id="{FA63A7F7-D310-8200-C337-0281B672CC95}"/>
                </a:ext>
              </a:extLst>
            </p:cNvPr>
            <p:cNvSpPr/>
            <p:nvPr/>
          </p:nvSpPr>
          <p:spPr>
            <a:xfrm>
              <a:off x="4352357" y="1404132"/>
              <a:ext cx="115362" cy="960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2" name="Straight Connector 21">
              <a:extLst>
                <a:ext uri="{FF2B5EF4-FFF2-40B4-BE49-F238E27FC236}">
                  <a16:creationId xmlns="" xmlns:a16="http://schemas.microsoft.com/office/drawing/2014/main" id="{3C706FB2-0C58-5A71-EF9A-E37CC6F775E5}"/>
                </a:ext>
              </a:extLst>
            </p:cNvPr>
            <p:cNvCxnSpPr/>
            <p:nvPr/>
          </p:nvCxnSpPr>
          <p:spPr>
            <a:xfrm>
              <a:off x="1632709" y="1352322"/>
              <a:ext cx="5340105" cy="19299"/>
            </a:xfrm>
            <a:prstGeom prst="line">
              <a:avLst/>
            </a:prstGeom>
          </p:spPr>
          <p:style>
            <a:lnRef idx="2">
              <a:schemeClr val="accent1"/>
            </a:lnRef>
            <a:fillRef idx="0">
              <a:schemeClr val="accent1"/>
            </a:fillRef>
            <a:effectRef idx="1">
              <a:schemeClr val="accent1"/>
            </a:effectRef>
            <a:fontRef idx="minor">
              <a:schemeClr val="tx1"/>
            </a:fontRef>
          </p:style>
        </p:cxnSp>
        <p:sp>
          <p:nvSpPr>
            <p:cNvPr id="23" name="Down Arrow 172">
              <a:extLst>
                <a:ext uri="{FF2B5EF4-FFF2-40B4-BE49-F238E27FC236}">
                  <a16:creationId xmlns="" xmlns:a16="http://schemas.microsoft.com/office/drawing/2014/main" id="{6FEFCC9E-E398-E0C5-4A01-09E4F439E78B}"/>
                </a:ext>
              </a:extLst>
            </p:cNvPr>
            <p:cNvSpPr/>
            <p:nvPr/>
          </p:nvSpPr>
          <p:spPr>
            <a:xfrm>
              <a:off x="1632709" y="1378642"/>
              <a:ext cx="45719" cy="1061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Down Arrow 175">
              <a:extLst>
                <a:ext uri="{FF2B5EF4-FFF2-40B4-BE49-F238E27FC236}">
                  <a16:creationId xmlns="" xmlns:a16="http://schemas.microsoft.com/office/drawing/2014/main" id="{764A5495-30C6-8E16-B51D-347D5B4F9886}"/>
                </a:ext>
              </a:extLst>
            </p:cNvPr>
            <p:cNvSpPr/>
            <p:nvPr/>
          </p:nvSpPr>
          <p:spPr>
            <a:xfrm flipH="1">
              <a:off x="6972813" y="1371622"/>
              <a:ext cx="45719" cy="960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Down Arrow 176">
              <a:extLst>
                <a:ext uri="{FF2B5EF4-FFF2-40B4-BE49-F238E27FC236}">
                  <a16:creationId xmlns="" xmlns:a16="http://schemas.microsoft.com/office/drawing/2014/main" id="{F554EB65-1AFF-9630-AD51-E361BFEC72AA}"/>
                </a:ext>
              </a:extLst>
            </p:cNvPr>
            <p:cNvSpPr/>
            <p:nvPr/>
          </p:nvSpPr>
          <p:spPr>
            <a:xfrm>
              <a:off x="1533949" y="1961618"/>
              <a:ext cx="144479" cy="240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 name="Down Arrow 177">
              <a:extLst>
                <a:ext uri="{FF2B5EF4-FFF2-40B4-BE49-F238E27FC236}">
                  <a16:creationId xmlns="" xmlns:a16="http://schemas.microsoft.com/office/drawing/2014/main" id="{581D65C0-1177-9004-047A-1FEC729A92E7}"/>
                </a:ext>
              </a:extLst>
            </p:cNvPr>
            <p:cNvSpPr/>
            <p:nvPr/>
          </p:nvSpPr>
          <p:spPr>
            <a:xfrm>
              <a:off x="1533950" y="2962263"/>
              <a:ext cx="144478" cy="1739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Down Arrow 178">
              <a:extLst>
                <a:ext uri="{FF2B5EF4-FFF2-40B4-BE49-F238E27FC236}">
                  <a16:creationId xmlns="" xmlns:a16="http://schemas.microsoft.com/office/drawing/2014/main" id="{69855CF7-6752-6929-E460-7F20C27E4440}"/>
                </a:ext>
              </a:extLst>
            </p:cNvPr>
            <p:cNvSpPr/>
            <p:nvPr/>
          </p:nvSpPr>
          <p:spPr>
            <a:xfrm>
              <a:off x="1533949" y="3666649"/>
              <a:ext cx="144479" cy="1384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 name="Down Arrow 179">
              <a:extLst>
                <a:ext uri="{FF2B5EF4-FFF2-40B4-BE49-F238E27FC236}">
                  <a16:creationId xmlns="" xmlns:a16="http://schemas.microsoft.com/office/drawing/2014/main" id="{2502A4E2-011C-A84A-DA51-709100C75127}"/>
                </a:ext>
              </a:extLst>
            </p:cNvPr>
            <p:cNvSpPr/>
            <p:nvPr/>
          </p:nvSpPr>
          <p:spPr>
            <a:xfrm>
              <a:off x="4341683" y="1921339"/>
              <a:ext cx="126035" cy="1741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Down Arrow 180">
              <a:extLst>
                <a:ext uri="{FF2B5EF4-FFF2-40B4-BE49-F238E27FC236}">
                  <a16:creationId xmlns="" xmlns:a16="http://schemas.microsoft.com/office/drawing/2014/main" id="{3BAB998C-FFD4-8807-0920-9BC1B28971F5}"/>
                </a:ext>
              </a:extLst>
            </p:cNvPr>
            <p:cNvSpPr/>
            <p:nvPr/>
          </p:nvSpPr>
          <p:spPr>
            <a:xfrm>
              <a:off x="4394156" y="3280774"/>
              <a:ext cx="97487" cy="1741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Down Arrow 181">
              <a:extLst>
                <a:ext uri="{FF2B5EF4-FFF2-40B4-BE49-F238E27FC236}">
                  <a16:creationId xmlns="" xmlns:a16="http://schemas.microsoft.com/office/drawing/2014/main" id="{1D0A5099-17E8-56D1-BC56-C7E60E6F157F}"/>
                </a:ext>
              </a:extLst>
            </p:cNvPr>
            <p:cNvSpPr/>
            <p:nvPr/>
          </p:nvSpPr>
          <p:spPr>
            <a:xfrm>
              <a:off x="6926857" y="1900378"/>
              <a:ext cx="91675" cy="1951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Down Arrow 182">
              <a:extLst>
                <a:ext uri="{FF2B5EF4-FFF2-40B4-BE49-F238E27FC236}">
                  <a16:creationId xmlns="" xmlns:a16="http://schemas.microsoft.com/office/drawing/2014/main" id="{A4F3BF90-47F1-C9BD-B49B-242FEAB1456A}"/>
                </a:ext>
              </a:extLst>
            </p:cNvPr>
            <p:cNvSpPr/>
            <p:nvPr/>
          </p:nvSpPr>
          <p:spPr>
            <a:xfrm>
              <a:off x="6903997" y="3136252"/>
              <a:ext cx="114535" cy="3110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32" name="Straight Connector 31">
              <a:extLst>
                <a:ext uri="{FF2B5EF4-FFF2-40B4-BE49-F238E27FC236}">
                  <a16:creationId xmlns="" xmlns:a16="http://schemas.microsoft.com/office/drawing/2014/main" id="{328BD2E0-D88D-053B-2F5C-EAAB7C55DC67}"/>
                </a:ext>
              </a:extLst>
            </p:cNvPr>
            <p:cNvCxnSpPr>
              <a:cxnSpLocks/>
              <a:stCxn id="15" idx="2"/>
            </p:cNvCxnSpPr>
            <p:nvPr/>
          </p:nvCxnSpPr>
          <p:spPr>
            <a:xfrm flipH="1">
              <a:off x="1669750" y="4486050"/>
              <a:ext cx="1199" cy="209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 xmlns:a16="http://schemas.microsoft.com/office/drawing/2014/main" id="{70B615BE-4D44-7904-D5B3-1D496A27F0C4}"/>
                </a:ext>
              </a:extLst>
            </p:cNvPr>
            <p:cNvCxnSpPr/>
            <p:nvPr/>
          </p:nvCxnSpPr>
          <p:spPr>
            <a:xfrm>
              <a:off x="1678428" y="4684144"/>
              <a:ext cx="229542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 xmlns:a16="http://schemas.microsoft.com/office/drawing/2014/main" id="{C2F545EC-5AEA-2DEC-3073-8704C2E11F4C}"/>
                </a:ext>
              </a:extLst>
            </p:cNvPr>
            <p:cNvCxnSpPr/>
            <p:nvPr/>
          </p:nvCxnSpPr>
          <p:spPr>
            <a:xfrm>
              <a:off x="4457356" y="4265451"/>
              <a:ext cx="8690" cy="229317"/>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 xmlns:a16="http://schemas.microsoft.com/office/drawing/2014/main" id="{CF6EFF98-C29A-FEE3-55AC-1FD1DB670E2D}"/>
                </a:ext>
              </a:extLst>
            </p:cNvPr>
            <p:cNvCxnSpPr>
              <a:cxnSpLocks/>
              <a:stCxn id="19" idx="2"/>
            </p:cNvCxnSpPr>
            <p:nvPr/>
          </p:nvCxnSpPr>
          <p:spPr>
            <a:xfrm flipH="1">
              <a:off x="6972694" y="4083704"/>
              <a:ext cx="120" cy="5592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 xmlns:a16="http://schemas.microsoft.com/office/drawing/2014/main" id="{C70B7CD9-C196-466D-0100-E9AD8D5AD6C3}"/>
                </a:ext>
              </a:extLst>
            </p:cNvPr>
            <p:cNvCxnSpPr>
              <a:cxnSpLocks/>
            </p:cNvCxnSpPr>
            <p:nvPr/>
          </p:nvCxnSpPr>
          <p:spPr>
            <a:xfrm>
              <a:off x="4941534" y="4642942"/>
              <a:ext cx="2054138" cy="0"/>
            </a:xfrm>
            <a:prstGeom prst="line">
              <a:avLst/>
            </a:prstGeom>
          </p:spPr>
          <p:style>
            <a:lnRef idx="2">
              <a:schemeClr val="accent1"/>
            </a:lnRef>
            <a:fillRef idx="0">
              <a:schemeClr val="accent1"/>
            </a:fillRef>
            <a:effectRef idx="1">
              <a:schemeClr val="accent1"/>
            </a:effectRef>
            <a:fontRef idx="minor">
              <a:schemeClr val="tx1"/>
            </a:fontRef>
          </p:style>
        </p:cxnSp>
        <p:sp>
          <p:nvSpPr>
            <p:cNvPr id="37" name="Text Placeholder 61">
              <a:extLst>
                <a:ext uri="{FF2B5EF4-FFF2-40B4-BE49-F238E27FC236}">
                  <a16:creationId xmlns="" xmlns:a16="http://schemas.microsoft.com/office/drawing/2014/main" id="{880A5211-E92C-5A35-CA47-5DECC0A153EA}"/>
                </a:ext>
              </a:extLst>
            </p:cNvPr>
            <p:cNvSpPr txBox="1">
              <a:spLocks/>
            </p:cNvSpPr>
            <p:nvPr/>
          </p:nvSpPr>
          <p:spPr>
            <a:xfrm>
              <a:off x="3909659" y="4466012"/>
              <a:ext cx="1112774" cy="334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146050" algn="just"/>
              <a:r>
                <a:rPr lang="en-US" sz="1200"/>
                <a:t>Exit </a:t>
              </a:r>
              <a:endParaRPr lang="en-US" sz="1200" dirty="0"/>
            </a:p>
          </p:txBody>
        </p:sp>
      </p:grpSp>
    </p:spTree>
    <p:extLst>
      <p:ext uri="{BB962C8B-B14F-4D97-AF65-F5344CB8AC3E}">
        <p14:creationId xmlns:p14="http://schemas.microsoft.com/office/powerpoint/2010/main" val="32848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A2B7C1-2E5B-CDEC-EB79-7E2D422DFCDB}"/>
              </a:ext>
            </a:extLst>
          </p:cNvPr>
          <p:cNvSpPr>
            <a:spLocks noGrp="1"/>
          </p:cNvSpPr>
          <p:nvPr>
            <p:ph type="title"/>
          </p:nvPr>
        </p:nvSpPr>
        <p:spPr>
          <a:xfrm>
            <a:off x="1297500" y="573859"/>
            <a:ext cx="7038900" cy="914100"/>
          </a:xfrm>
        </p:spPr>
        <p:txBody>
          <a:bodyPr/>
          <a:lstStyle/>
          <a:p>
            <a:r>
              <a:rPr lang="en-US" b="1" dirty="0"/>
              <a:t>PROPOSED </a:t>
            </a:r>
            <a:r>
              <a:rPr lang="en-US" b="1"/>
              <a:t>SYSTEM ADVANTAGES</a:t>
            </a:r>
            <a:endParaRPr lang="en-IN" b="1" dirty="0"/>
          </a:p>
        </p:txBody>
      </p:sp>
      <p:sp>
        <p:nvSpPr>
          <p:cNvPr id="3" name="Text Placeholder 2">
            <a:extLst>
              <a:ext uri="{FF2B5EF4-FFF2-40B4-BE49-F238E27FC236}">
                <a16:creationId xmlns="" xmlns:a16="http://schemas.microsoft.com/office/drawing/2014/main" id="{FCD602CA-4A0C-72A9-5E64-28B988F37D31}"/>
              </a:ext>
            </a:extLst>
          </p:cNvPr>
          <p:cNvSpPr>
            <a:spLocks noGrp="1"/>
          </p:cNvSpPr>
          <p:nvPr>
            <p:ph type="body" idx="1"/>
          </p:nvPr>
        </p:nvSpPr>
        <p:spPr/>
        <p:txBody>
          <a:bodyPr>
            <a:normAutofit/>
          </a:bodyPr>
          <a:lstStyle/>
          <a:p>
            <a:pPr marL="285750" indent="-285750" algn="just"/>
            <a:r>
              <a:rPr lang="en-US" sz="1400" dirty="0">
                <a:latin typeface="Lato" panose="020F0502020204030203" pitchFamily="34" charset="0"/>
                <a:ea typeface="Lato" panose="020F0502020204030203" pitchFamily="34" charset="0"/>
                <a:cs typeface="Lato" panose="020F0502020204030203" pitchFamily="34" charset="0"/>
              </a:rPr>
              <a:t>The proposed system utilizes advanced facial recognition technology, providing higher accuracy and a better response rate </a:t>
            </a:r>
          </a:p>
          <a:p>
            <a:pPr marL="285750" indent="-285750" algn="just"/>
            <a:r>
              <a:rPr lang="en-US" sz="1400" dirty="0">
                <a:latin typeface="Lato" panose="020F0502020204030203" pitchFamily="34" charset="0"/>
                <a:ea typeface="Lato" panose="020F0502020204030203" pitchFamily="34" charset="0"/>
                <a:cs typeface="Lato" panose="020F0502020204030203" pitchFamily="34" charset="0"/>
              </a:rPr>
              <a:t>It helps to identify repeat offenders better, allowing their recognition before and after committing crimes.</a:t>
            </a:r>
          </a:p>
          <a:p>
            <a:pPr marL="285750" indent="-285750" algn="just"/>
            <a:r>
              <a:rPr lang="en-US" sz="1400" dirty="0">
                <a:latin typeface="Lato" panose="020F0502020204030203" pitchFamily="34" charset="0"/>
                <a:ea typeface="Lato" panose="020F0502020204030203" pitchFamily="34" charset="0"/>
                <a:cs typeface="Lato" panose="020F0502020204030203" pitchFamily="34" charset="0"/>
              </a:rPr>
              <a:t>Developed on Python 3.10 and employing sophisticated algorithms like Haar cascade classifier, LBPH, and face recognition, the proposed system offers a more advanced technological framework compared to the FRCI system.</a:t>
            </a:r>
          </a:p>
          <a:p>
            <a:pPr marL="285750" indent="-285750" algn="just"/>
            <a:r>
              <a:rPr lang="en-US" sz="1400" dirty="0">
                <a:latin typeface="Lato" panose="020F0502020204030203" pitchFamily="34" charset="0"/>
                <a:ea typeface="Lato" panose="020F0502020204030203" pitchFamily="34" charset="0"/>
                <a:cs typeface="Lato" panose="020F0502020204030203" pitchFamily="34" charset="0"/>
              </a:rPr>
              <a:t>These advantages collectively contribute to a more robust, accurate, and efficient system for criminal identification and proactive crime prevention </a:t>
            </a:r>
            <a:endParaRPr lang="en-US" sz="1400"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endParaRPr>
          </a:p>
          <a:p>
            <a:pPr marL="615950" lvl="1" indent="0" algn="just">
              <a:buNone/>
            </a:pPr>
            <a:endParaRPr lang="en-IN" sz="14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4129863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78E5B1-569C-BF36-EAA7-E8983C2462AC}"/>
              </a:ext>
            </a:extLst>
          </p:cNvPr>
          <p:cNvSpPr>
            <a:spLocks noGrp="1"/>
          </p:cNvSpPr>
          <p:nvPr>
            <p:ph type="title"/>
          </p:nvPr>
        </p:nvSpPr>
        <p:spPr/>
        <p:txBody>
          <a:bodyPr/>
          <a:lstStyle/>
          <a:p>
            <a:r>
              <a:rPr lang="en-IN" b="1" dirty="0"/>
              <a:t>HOW LBPH ALORITHM HELPS US?</a:t>
            </a:r>
          </a:p>
        </p:txBody>
      </p:sp>
      <p:pic>
        <p:nvPicPr>
          <p:cNvPr id="5" name="Picture 4">
            <a:extLst>
              <a:ext uri="{FF2B5EF4-FFF2-40B4-BE49-F238E27FC236}">
                <a16:creationId xmlns="" xmlns:a16="http://schemas.microsoft.com/office/drawing/2014/main" id="{B0E0E8FB-F507-9C96-D3C6-9F8F984B4265}"/>
              </a:ext>
            </a:extLst>
          </p:cNvPr>
          <p:cNvPicPr>
            <a:picLocks noChangeAspect="1"/>
          </p:cNvPicPr>
          <p:nvPr/>
        </p:nvPicPr>
        <p:blipFill>
          <a:blip r:embed="rId2"/>
          <a:stretch>
            <a:fillRect/>
          </a:stretch>
        </p:blipFill>
        <p:spPr>
          <a:xfrm>
            <a:off x="1184564" y="1453707"/>
            <a:ext cx="6968836" cy="2968749"/>
          </a:xfrm>
          <a:prstGeom prst="rect">
            <a:avLst/>
          </a:prstGeom>
        </p:spPr>
      </p:pic>
    </p:spTree>
    <p:extLst>
      <p:ext uri="{BB962C8B-B14F-4D97-AF65-F5344CB8AC3E}">
        <p14:creationId xmlns:p14="http://schemas.microsoft.com/office/powerpoint/2010/main" val="37353049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A2B7C1-2E5B-CDEC-EB79-7E2D422DFCDB}"/>
              </a:ext>
            </a:extLst>
          </p:cNvPr>
          <p:cNvSpPr>
            <a:spLocks noGrp="1"/>
          </p:cNvSpPr>
          <p:nvPr>
            <p:ph type="title"/>
          </p:nvPr>
        </p:nvSpPr>
        <p:spPr>
          <a:xfrm>
            <a:off x="1297500" y="573859"/>
            <a:ext cx="7038900" cy="914100"/>
          </a:xfrm>
        </p:spPr>
        <p:txBody>
          <a:bodyPr/>
          <a:lstStyle/>
          <a:p>
            <a:r>
              <a:rPr lang="en-US" b="1" dirty="0"/>
              <a:t>TECHNOLOGIES USED</a:t>
            </a:r>
            <a:endParaRPr lang="en-IN" b="1" dirty="0"/>
          </a:p>
        </p:txBody>
      </p:sp>
      <p:sp>
        <p:nvSpPr>
          <p:cNvPr id="3" name="Text Placeholder 2">
            <a:extLst>
              <a:ext uri="{FF2B5EF4-FFF2-40B4-BE49-F238E27FC236}">
                <a16:creationId xmlns="" xmlns:a16="http://schemas.microsoft.com/office/drawing/2014/main" id="{FCD602CA-4A0C-72A9-5E64-28B988F37D31}"/>
              </a:ext>
            </a:extLst>
          </p:cNvPr>
          <p:cNvSpPr>
            <a:spLocks noGrp="1"/>
          </p:cNvSpPr>
          <p:nvPr>
            <p:ph type="body" idx="1"/>
          </p:nvPr>
        </p:nvSpPr>
        <p:spPr>
          <a:xfrm>
            <a:off x="1297500" y="1387441"/>
            <a:ext cx="7038900" cy="2911200"/>
          </a:xfrm>
        </p:spPr>
        <p:txBody>
          <a:bodyPr>
            <a:normAutofit/>
          </a:bodyPr>
          <a:lstStyle/>
          <a:p>
            <a:pPr marL="285750" indent="-285750"/>
            <a:r>
              <a:rPr lang="en-US" sz="1400" dirty="0">
                <a:solidFill>
                  <a:schemeClr val="bg1">
                    <a:lumMod val="95000"/>
                  </a:schemeClr>
                </a:solidFill>
                <a:latin typeface="Montserrat" panose="00000500000000000000" pitchFamily="2" charset="0"/>
                <a:cs typeface="Calibri" panose="020F0502020204030204" pitchFamily="34" charset="0"/>
              </a:rPr>
              <a:t>Python 3.10</a:t>
            </a:r>
          </a:p>
          <a:p>
            <a:pPr marL="0" indent="0">
              <a:lnSpc>
                <a:spcPct val="100000"/>
              </a:lnSpc>
              <a:buNone/>
            </a:pPr>
            <a:endParaRPr lang="en-US" sz="1400" dirty="0">
              <a:solidFill>
                <a:schemeClr val="bg1">
                  <a:lumMod val="95000"/>
                </a:schemeClr>
              </a:solidFill>
              <a:latin typeface="Montserrat" panose="00000500000000000000" pitchFamily="2" charset="0"/>
              <a:cs typeface="Calibri" panose="020F0502020204030204" pitchFamily="34" charset="0"/>
            </a:endParaRPr>
          </a:p>
          <a:p>
            <a:pPr marL="285750" indent="-285750">
              <a:lnSpc>
                <a:spcPct val="100000"/>
              </a:lnSpc>
            </a:pPr>
            <a:r>
              <a:rPr lang="en-US" sz="1400" dirty="0">
                <a:solidFill>
                  <a:schemeClr val="bg1">
                    <a:lumMod val="95000"/>
                  </a:schemeClr>
                </a:solidFill>
                <a:latin typeface="Montserrat" panose="00000500000000000000" pitchFamily="2" charset="0"/>
                <a:cs typeface="Calibri" panose="020F0502020204030204" pitchFamily="34" charset="0"/>
              </a:rPr>
              <a:t>Open CV (Open Source Computer Vision Library)</a:t>
            </a:r>
          </a:p>
          <a:p>
            <a:pPr marL="0" indent="0">
              <a:lnSpc>
                <a:spcPct val="100000"/>
              </a:lnSpc>
              <a:buNone/>
            </a:pPr>
            <a:endParaRPr lang="en-US" sz="1400" dirty="0">
              <a:solidFill>
                <a:schemeClr val="bg1">
                  <a:lumMod val="95000"/>
                </a:schemeClr>
              </a:solidFill>
              <a:latin typeface="Montserrat" panose="00000500000000000000" pitchFamily="2" charset="0"/>
              <a:cs typeface="Calibri" panose="020F0502020204030204" pitchFamily="34" charset="0"/>
            </a:endParaRPr>
          </a:p>
          <a:p>
            <a:pPr marL="285750" indent="-285750">
              <a:lnSpc>
                <a:spcPct val="100000"/>
              </a:lnSpc>
            </a:pPr>
            <a:r>
              <a:rPr lang="en-US" sz="1400" dirty="0">
                <a:solidFill>
                  <a:schemeClr val="bg1">
                    <a:lumMod val="95000"/>
                  </a:schemeClr>
                </a:solidFill>
                <a:latin typeface="Montserrat" panose="00000500000000000000" pitchFamily="2" charset="0"/>
                <a:cs typeface="Calibri" panose="020F0502020204030204" pitchFamily="34" charset="0"/>
              </a:rPr>
              <a:t>Face Recognition Library</a:t>
            </a:r>
          </a:p>
          <a:p>
            <a:pPr marL="0" indent="0">
              <a:lnSpc>
                <a:spcPct val="100000"/>
              </a:lnSpc>
              <a:buNone/>
            </a:pPr>
            <a:endParaRPr lang="en-US" sz="1400" dirty="0">
              <a:solidFill>
                <a:schemeClr val="bg1">
                  <a:lumMod val="95000"/>
                </a:schemeClr>
              </a:solidFill>
              <a:latin typeface="Montserrat" panose="00000500000000000000" pitchFamily="2" charset="0"/>
              <a:cs typeface="Calibri" panose="020F0502020204030204" pitchFamily="34" charset="0"/>
            </a:endParaRPr>
          </a:p>
          <a:p>
            <a:pPr marL="285750" indent="-285750">
              <a:lnSpc>
                <a:spcPct val="100000"/>
              </a:lnSpc>
            </a:pPr>
            <a:r>
              <a:rPr lang="en-US" sz="1400" dirty="0">
                <a:solidFill>
                  <a:schemeClr val="bg1">
                    <a:lumMod val="95000"/>
                  </a:schemeClr>
                </a:solidFill>
                <a:latin typeface="Montserrat" panose="00000500000000000000" pitchFamily="2" charset="0"/>
                <a:cs typeface="Calibri" panose="020F0502020204030204" pitchFamily="34" charset="0"/>
              </a:rPr>
              <a:t>SQLite</a:t>
            </a:r>
          </a:p>
          <a:p>
            <a:pPr marL="285750" indent="-285750">
              <a:lnSpc>
                <a:spcPct val="100000"/>
              </a:lnSpc>
            </a:pPr>
            <a:endParaRPr lang="en-US" sz="1400" dirty="0">
              <a:solidFill>
                <a:schemeClr val="bg1">
                  <a:lumMod val="95000"/>
                </a:schemeClr>
              </a:solidFill>
              <a:latin typeface="Montserrat" panose="00000500000000000000" pitchFamily="2" charset="0"/>
              <a:cs typeface="Calibri" panose="020F0502020204030204" pitchFamily="34" charset="0"/>
            </a:endParaRPr>
          </a:p>
          <a:p>
            <a:pPr marL="285750" indent="-285750">
              <a:lnSpc>
                <a:spcPct val="100000"/>
              </a:lnSpc>
            </a:pPr>
            <a:r>
              <a:rPr lang="en-US" sz="1400" dirty="0">
                <a:solidFill>
                  <a:schemeClr val="bg1">
                    <a:lumMod val="95000"/>
                  </a:schemeClr>
                </a:solidFill>
                <a:latin typeface="Montserrat" panose="00000500000000000000" pitchFamily="2" charset="0"/>
                <a:cs typeface="Calibri" panose="020F0502020204030204" pitchFamily="34" charset="0"/>
              </a:rPr>
              <a:t>Algorithms</a:t>
            </a:r>
          </a:p>
          <a:p>
            <a:pPr marL="0" indent="0">
              <a:lnSpc>
                <a:spcPct val="100000"/>
              </a:lnSpc>
              <a:buNone/>
            </a:pPr>
            <a:r>
              <a:rPr lang="en-US" sz="1400" dirty="0">
                <a:solidFill>
                  <a:schemeClr val="bg1">
                    <a:lumMod val="95000"/>
                  </a:schemeClr>
                </a:solidFill>
                <a:latin typeface="Montserrat" panose="00000500000000000000" pitchFamily="2" charset="0"/>
                <a:cs typeface="Calibri" panose="020F0502020204030204" pitchFamily="34" charset="0"/>
              </a:rPr>
              <a:t>	Haar Cascade Classifier</a:t>
            </a:r>
          </a:p>
          <a:p>
            <a:pPr marL="0" indent="0">
              <a:lnSpc>
                <a:spcPct val="100000"/>
              </a:lnSpc>
              <a:buNone/>
            </a:pPr>
            <a:r>
              <a:rPr lang="en-US" sz="1400" dirty="0">
                <a:solidFill>
                  <a:schemeClr val="bg1">
                    <a:lumMod val="95000"/>
                  </a:schemeClr>
                </a:solidFill>
                <a:latin typeface="Montserrat" panose="00000500000000000000" pitchFamily="2" charset="0"/>
                <a:cs typeface="Calibri" panose="020F0502020204030204" pitchFamily="34" charset="0"/>
              </a:rPr>
              <a:t>	LBPH(Local Binary Pattern Histogram)</a:t>
            </a:r>
          </a:p>
          <a:p>
            <a:pPr marL="285750" indent="-285750">
              <a:lnSpc>
                <a:spcPct val="100000"/>
              </a:lnSpc>
            </a:pPr>
            <a:r>
              <a:rPr lang="en-US" sz="1400" dirty="0">
                <a:solidFill>
                  <a:schemeClr val="bg1">
                    <a:lumMod val="95000"/>
                  </a:schemeClr>
                </a:solidFill>
                <a:latin typeface="Montserrat" panose="00000500000000000000" pitchFamily="2" charset="0"/>
                <a:cs typeface="Calibri" panose="020F0502020204030204" pitchFamily="34" charset="0"/>
              </a:rPr>
              <a:t>Tkinter</a:t>
            </a:r>
          </a:p>
          <a:p>
            <a:pPr marL="146050" indent="0">
              <a:buNone/>
            </a:pPr>
            <a:endParaRPr lang="en-IN" sz="1400" dirty="0"/>
          </a:p>
        </p:txBody>
      </p:sp>
    </p:spTree>
    <p:extLst>
      <p:ext uri="{BB962C8B-B14F-4D97-AF65-F5344CB8AC3E}">
        <p14:creationId xmlns:p14="http://schemas.microsoft.com/office/powerpoint/2010/main" val="4170214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A2B7C1-2E5B-CDEC-EB79-7E2D422DFCDB}"/>
              </a:ext>
            </a:extLst>
          </p:cNvPr>
          <p:cNvSpPr>
            <a:spLocks noGrp="1"/>
          </p:cNvSpPr>
          <p:nvPr>
            <p:ph type="title"/>
          </p:nvPr>
        </p:nvSpPr>
        <p:spPr/>
        <p:txBody>
          <a:bodyPr>
            <a:normAutofit fontScale="90000"/>
          </a:bodyPr>
          <a:lstStyle/>
          <a:p>
            <a:r>
              <a:rPr lang="en-US" b="1" dirty="0"/>
              <a:t>HARDWARE &amp; SOFTWARE REQUIREMENTS</a:t>
            </a:r>
            <a:endParaRPr lang="en-IN" b="1" dirty="0"/>
          </a:p>
        </p:txBody>
      </p:sp>
      <p:sp>
        <p:nvSpPr>
          <p:cNvPr id="4" name="Text Placeholder 3">
            <a:extLst>
              <a:ext uri="{FF2B5EF4-FFF2-40B4-BE49-F238E27FC236}">
                <a16:creationId xmlns="" xmlns:a16="http://schemas.microsoft.com/office/drawing/2014/main" id="{80D6DD63-F539-8666-4954-443D836695B2}"/>
              </a:ext>
            </a:extLst>
          </p:cNvPr>
          <p:cNvSpPr>
            <a:spLocks noGrp="1"/>
          </p:cNvSpPr>
          <p:nvPr>
            <p:ph type="body" idx="1"/>
          </p:nvPr>
        </p:nvSpPr>
        <p:spPr/>
        <p:txBody>
          <a:bodyPr>
            <a:normAutofit/>
          </a:bodyPr>
          <a:lstStyle/>
          <a:p>
            <a:pPr marL="146050" indent="0">
              <a:buNone/>
            </a:pPr>
            <a:r>
              <a:rPr lang="en-US" sz="1800" dirty="0"/>
              <a:t>Hardware</a:t>
            </a:r>
          </a:p>
          <a:p>
            <a:pPr marL="742950" lvl="1" indent="-285750">
              <a:buFont typeface="Arial" panose="020B0604020202020204" pitchFamily="34" charset="0"/>
              <a:buChar char="•"/>
            </a:pPr>
            <a:r>
              <a:rPr lang="en-IN" sz="1400" dirty="0">
                <a:solidFill>
                  <a:schemeClr val="bg1"/>
                </a:solidFill>
              </a:rPr>
              <a:t>4 GB RAM (Minimum)</a:t>
            </a:r>
          </a:p>
          <a:p>
            <a:pPr marL="742950" lvl="1" indent="-285750">
              <a:buFont typeface="Arial" panose="020B0604020202020204" pitchFamily="34" charset="0"/>
              <a:buChar char="•"/>
            </a:pPr>
            <a:r>
              <a:rPr lang="en-IN" sz="1400" dirty="0">
                <a:solidFill>
                  <a:schemeClr val="bg1"/>
                </a:solidFill>
              </a:rPr>
              <a:t>80 GB HDD.</a:t>
            </a:r>
          </a:p>
          <a:p>
            <a:pPr marL="742950" lvl="1" indent="-285750">
              <a:buFont typeface="Arial" panose="020B0604020202020204" pitchFamily="34" charset="0"/>
              <a:buChar char="•"/>
            </a:pPr>
            <a:r>
              <a:rPr lang="en-IN" sz="1400" dirty="0">
                <a:solidFill>
                  <a:schemeClr val="bg1"/>
                </a:solidFill>
              </a:rPr>
              <a:t>Dual Core processor.</a:t>
            </a:r>
          </a:p>
          <a:p>
            <a:pPr marL="742950" lvl="1" indent="-285750">
              <a:buFont typeface="Arial" panose="020B0604020202020204" pitchFamily="34" charset="0"/>
              <a:buChar char="•"/>
            </a:pPr>
            <a:r>
              <a:rPr lang="en-IN" sz="1400" dirty="0">
                <a:solidFill>
                  <a:schemeClr val="bg1"/>
                </a:solidFill>
              </a:rPr>
              <a:t>VGA resolution monitor.</a:t>
            </a:r>
          </a:p>
        </p:txBody>
      </p:sp>
      <p:sp>
        <p:nvSpPr>
          <p:cNvPr id="5" name="Text Placeholder 4">
            <a:extLst>
              <a:ext uri="{FF2B5EF4-FFF2-40B4-BE49-F238E27FC236}">
                <a16:creationId xmlns="" xmlns:a16="http://schemas.microsoft.com/office/drawing/2014/main" id="{A06B19EA-9BA2-0ED7-2BBE-92F0FD4FED44}"/>
              </a:ext>
            </a:extLst>
          </p:cNvPr>
          <p:cNvSpPr>
            <a:spLocks noGrp="1"/>
          </p:cNvSpPr>
          <p:nvPr>
            <p:ph type="body" idx="2"/>
          </p:nvPr>
        </p:nvSpPr>
        <p:spPr/>
        <p:txBody>
          <a:bodyPr/>
          <a:lstStyle/>
          <a:p>
            <a:pPr marL="146050" indent="0">
              <a:buNone/>
            </a:pPr>
            <a:r>
              <a:rPr lang="en-US" sz="1800" dirty="0"/>
              <a:t>Software</a:t>
            </a:r>
          </a:p>
          <a:p>
            <a:pPr marL="742950" lvl="1" indent="-285750">
              <a:buFont typeface="Arial" panose="020B0604020202020204" pitchFamily="34" charset="0"/>
              <a:buChar char="•"/>
            </a:pPr>
            <a:r>
              <a:rPr lang="en-US" sz="1400" dirty="0">
                <a:solidFill>
                  <a:schemeClr val="bg1"/>
                </a:solidFill>
              </a:rPr>
              <a:t>Microsoft Windows 7 or higher</a:t>
            </a:r>
          </a:p>
          <a:p>
            <a:pPr marL="742950" lvl="1" indent="-285750">
              <a:buFont typeface="Arial" panose="020B0604020202020204" pitchFamily="34" charset="0"/>
              <a:buChar char="•"/>
            </a:pPr>
            <a:r>
              <a:rPr lang="en-US" sz="1400" dirty="0">
                <a:solidFill>
                  <a:schemeClr val="bg1"/>
                </a:solidFill>
              </a:rPr>
              <a:t>Python 3.5+</a:t>
            </a:r>
          </a:p>
          <a:p>
            <a:pPr marL="742950" lvl="1" indent="-285750">
              <a:buFont typeface="Arial" panose="020B0604020202020204" pitchFamily="34" charset="0"/>
              <a:buChar char="•"/>
            </a:pPr>
            <a:r>
              <a:rPr lang="en-US" sz="1400" dirty="0">
                <a:solidFill>
                  <a:schemeClr val="bg1"/>
                </a:solidFill>
              </a:rPr>
              <a:t>OPEN-CV </a:t>
            </a:r>
            <a:r>
              <a:rPr lang="en-IN" sz="1400" b="1" dirty="0">
                <a:solidFill>
                  <a:schemeClr val="bg1"/>
                </a:solidFill>
              </a:rPr>
              <a:t>4.4.0.40</a:t>
            </a:r>
            <a:endParaRPr lang="en-US" sz="1400" dirty="0">
              <a:solidFill>
                <a:schemeClr val="bg1"/>
              </a:solidFill>
            </a:endParaRPr>
          </a:p>
          <a:p>
            <a:pPr marL="742950" lvl="1" indent="-285750">
              <a:buFont typeface="Arial" panose="020B0604020202020204" pitchFamily="34" charset="0"/>
              <a:buChar char="•"/>
            </a:pPr>
            <a:r>
              <a:rPr lang="en-US" sz="1400" dirty="0">
                <a:solidFill>
                  <a:schemeClr val="bg1"/>
                </a:solidFill>
              </a:rPr>
              <a:t>Face_recognition</a:t>
            </a:r>
          </a:p>
          <a:p>
            <a:pPr marL="742950" lvl="1" indent="-285750">
              <a:buFont typeface="Arial" panose="020B0604020202020204" pitchFamily="34" charset="0"/>
              <a:buChar char="•"/>
            </a:pPr>
            <a:r>
              <a:rPr lang="en-US" sz="1400" dirty="0">
                <a:solidFill>
                  <a:schemeClr val="bg1"/>
                </a:solidFill>
              </a:rPr>
              <a:t>SQLite Studio</a:t>
            </a:r>
          </a:p>
          <a:p>
            <a:pPr marL="742950" lvl="1" indent="-285750">
              <a:buFont typeface="Arial" panose="020B0604020202020204" pitchFamily="34" charset="0"/>
              <a:buChar char="•"/>
            </a:pPr>
            <a:r>
              <a:rPr lang="en-US" sz="1400" dirty="0">
                <a:solidFill>
                  <a:schemeClr val="bg1"/>
                </a:solidFill>
              </a:rPr>
              <a:t>Notepad</a:t>
            </a:r>
            <a:endParaRPr lang="en-IN" sz="1400" dirty="0"/>
          </a:p>
          <a:p>
            <a:pPr marL="146050" indent="0">
              <a:buNone/>
            </a:pPr>
            <a:endParaRPr lang="en-IN" dirty="0"/>
          </a:p>
        </p:txBody>
      </p:sp>
    </p:spTree>
    <p:extLst>
      <p:ext uri="{BB962C8B-B14F-4D97-AF65-F5344CB8AC3E}">
        <p14:creationId xmlns:p14="http://schemas.microsoft.com/office/powerpoint/2010/main" val="36584555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RESULT</a:t>
            </a:r>
            <a:endParaRPr lang="en-IN" b="1" dirty="0"/>
          </a:p>
        </p:txBody>
      </p:sp>
      <p:sp>
        <p:nvSpPr>
          <p:cNvPr id="10" name="Text Placeholder 9"/>
          <p:cNvSpPr>
            <a:spLocks noGrp="1"/>
          </p:cNvSpPr>
          <p:nvPr>
            <p:ph type="body" idx="1"/>
          </p:nvPr>
        </p:nvSpPr>
        <p:spPr>
          <a:xfrm>
            <a:off x="1297500" y="951914"/>
            <a:ext cx="7038900" cy="2911200"/>
          </a:xfrm>
        </p:spPr>
        <p:txBody>
          <a:bodyPr/>
          <a:lstStyle/>
          <a:p>
            <a:r>
              <a:rPr lang="en-IN" b="1" dirty="0" smtClean="0"/>
              <a:t>Starting page</a:t>
            </a:r>
            <a:endParaRPr lang="en-IN" b="1"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7195" y="1468357"/>
            <a:ext cx="6002449" cy="3212285"/>
          </a:xfrm>
          <a:prstGeom prst="rect">
            <a:avLst/>
          </a:prstGeom>
        </p:spPr>
      </p:pic>
    </p:spTree>
    <p:extLst>
      <p:ext uri="{BB962C8B-B14F-4D97-AF65-F5344CB8AC3E}">
        <p14:creationId xmlns:p14="http://schemas.microsoft.com/office/powerpoint/2010/main" val="3129749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97912" y="689363"/>
            <a:ext cx="7038900" cy="2911200"/>
          </a:xfrm>
        </p:spPr>
        <p:txBody>
          <a:bodyPr/>
          <a:lstStyle/>
          <a:p>
            <a:r>
              <a:rPr lang="en-IN" b="1" dirty="0" smtClean="0"/>
              <a:t>Register Criminal Page</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537" y="1267485"/>
            <a:ext cx="5925649" cy="3331551"/>
          </a:xfrm>
          <a:prstGeom prst="rect">
            <a:avLst/>
          </a:prstGeom>
        </p:spPr>
      </p:pic>
    </p:spTree>
    <p:extLst>
      <p:ext uri="{BB962C8B-B14F-4D97-AF65-F5344CB8AC3E}">
        <p14:creationId xmlns:p14="http://schemas.microsoft.com/office/powerpoint/2010/main" val="6536231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591" y="589775"/>
            <a:ext cx="7038900" cy="2911200"/>
          </a:xfrm>
        </p:spPr>
        <p:txBody>
          <a:bodyPr/>
          <a:lstStyle/>
          <a:p>
            <a:r>
              <a:rPr lang="en-IN" b="1" dirty="0" smtClean="0"/>
              <a:t>Detect Criminal Page</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232" y="1240324"/>
            <a:ext cx="5962305" cy="3352161"/>
          </a:xfrm>
          <a:prstGeom prst="rect">
            <a:avLst/>
          </a:prstGeom>
        </p:spPr>
      </p:pic>
    </p:spTree>
    <p:extLst>
      <p:ext uri="{BB962C8B-B14F-4D97-AF65-F5344CB8AC3E}">
        <p14:creationId xmlns:p14="http://schemas.microsoft.com/office/powerpoint/2010/main" val="24459622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591" y="589775"/>
            <a:ext cx="7038900" cy="2911200"/>
          </a:xfrm>
        </p:spPr>
        <p:txBody>
          <a:bodyPr/>
          <a:lstStyle/>
          <a:p>
            <a:r>
              <a:rPr lang="en-IN" b="1" dirty="0" smtClean="0"/>
              <a:t>Video Surveillance page</a:t>
            </a:r>
            <a:endParaRPr lang="en-IN"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4894" y="1068308"/>
            <a:ext cx="6527719" cy="3671842"/>
          </a:xfrm>
          <a:prstGeom prst="rect">
            <a:avLst/>
          </a:prstGeom>
        </p:spPr>
      </p:pic>
    </p:spTree>
    <p:extLst>
      <p:ext uri="{BB962C8B-B14F-4D97-AF65-F5344CB8AC3E}">
        <p14:creationId xmlns:p14="http://schemas.microsoft.com/office/powerpoint/2010/main" val="2852924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008128" y="1899239"/>
            <a:ext cx="7408509" cy="1548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b="1" dirty="0" smtClean="0"/>
              <a:t>Advanced </a:t>
            </a:r>
            <a:r>
              <a:rPr lang="en-US" b="1" smtClean="0"/>
              <a:t>Criminal </a:t>
            </a:r>
            <a:r>
              <a:rPr lang="en-US" b="1" smtClean="0"/>
              <a:t>Face </a:t>
            </a:r>
            <a:r>
              <a:rPr lang="en-US" b="1" smtClean="0"/>
              <a:t>Identification</a:t>
            </a:r>
            <a:r>
              <a:rPr lang="en-US" b="1" dirty="0"/>
              <a:t>: A Computer vision and Machine Learning Based Solution for Enhanced Law Enforcement</a:t>
            </a:r>
            <a:endParaRPr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A2B7C1-2E5B-CDEC-EB79-7E2D422DFCDB}"/>
              </a:ext>
            </a:extLst>
          </p:cNvPr>
          <p:cNvSpPr>
            <a:spLocks noGrp="1"/>
          </p:cNvSpPr>
          <p:nvPr>
            <p:ph type="title"/>
          </p:nvPr>
        </p:nvSpPr>
        <p:spPr>
          <a:xfrm>
            <a:off x="1297500" y="573859"/>
            <a:ext cx="7038900" cy="914100"/>
          </a:xfrm>
        </p:spPr>
        <p:txBody>
          <a:bodyPr/>
          <a:lstStyle/>
          <a:p>
            <a:r>
              <a:rPr lang="en-US" b="1" dirty="0"/>
              <a:t>CONCLUSION</a:t>
            </a:r>
            <a:endParaRPr lang="en-IN" b="1" dirty="0"/>
          </a:p>
        </p:txBody>
      </p:sp>
      <p:sp>
        <p:nvSpPr>
          <p:cNvPr id="3" name="Text Placeholder 2">
            <a:extLst>
              <a:ext uri="{FF2B5EF4-FFF2-40B4-BE49-F238E27FC236}">
                <a16:creationId xmlns="" xmlns:a16="http://schemas.microsoft.com/office/drawing/2014/main" id="{FCD602CA-4A0C-72A9-5E64-28B988F37D31}"/>
              </a:ext>
            </a:extLst>
          </p:cNvPr>
          <p:cNvSpPr>
            <a:spLocks noGrp="1"/>
          </p:cNvSpPr>
          <p:nvPr>
            <p:ph type="body" idx="1"/>
          </p:nvPr>
        </p:nvSpPr>
        <p:spPr/>
        <p:txBody>
          <a:bodyPr>
            <a:normAutofit/>
          </a:bodyPr>
          <a:lstStyle/>
          <a:p>
            <a:pPr marL="146050" indent="0" algn="just">
              <a:buNone/>
            </a:pPr>
            <a:r>
              <a:rPr lang="en-US" sz="1400" dirty="0"/>
              <a:t>We have used Haar feature-based cascade classifiers in OpenCV approach for face detection. It is a machine learning based approach where a cascade function is trained from a lot of positive and negative images. And we have used Local Binary Patterns Histograms (LBPH) for face recognition. Also in this  project we have used face recognition library build with deep learning having higher accuracy. In this project, we are able to detect and recognize faces of the criminals in an image and in a video stream like CCTV footage. And expecting the proper working of project in real environment.</a:t>
            </a:r>
          </a:p>
          <a:p>
            <a:pPr algn="just"/>
            <a:endParaRPr lang="en-IN" sz="1400" dirty="0"/>
          </a:p>
        </p:txBody>
      </p:sp>
    </p:spTree>
    <p:extLst>
      <p:ext uri="{BB962C8B-B14F-4D97-AF65-F5344CB8AC3E}">
        <p14:creationId xmlns:p14="http://schemas.microsoft.com/office/powerpoint/2010/main" val="5644839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p>
        </p:txBody>
      </p:sp>
      <p:sp>
        <p:nvSpPr>
          <p:cNvPr id="5" name="Text Placeholder 4"/>
          <p:cNvSpPr>
            <a:spLocks noGrp="1"/>
          </p:cNvSpPr>
          <p:nvPr>
            <p:ph type="body" idx="1"/>
          </p:nvPr>
        </p:nvSpPr>
        <p:spPr/>
        <p:txBody>
          <a:bodyPr/>
          <a:lstStyle/>
          <a:p>
            <a:r>
              <a:rPr lang="en-US" dirty="0">
                <a:hlinkClick r:id="rId2"/>
              </a:rPr>
              <a:t>https://ieeexplore.ieee.org/document/8396183</a:t>
            </a:r>
            <a:endParaRPr lang="en-US" dirty="0"/>
          </a:p>
          <a:p>
            <a:r>
              <a:rPr lang="en-US" dirty="0">
                <a:hlinkClick r:id="rId3"/>
              </a:rPr>
              <a:t>https://papers.ssrn.com/sol3/papers.cfm?abstract_id=3884827</a:t>
            </a:r>
            <a:endParaRPr lang="en-US" dirty="0"/>
          </a:p>
          <a:p>
            <a:r>
              <a:rPr lang="en-US" dirty="0">
                <a:hlinkClick r:id="rId4"/>
              </a:rPr>
              <a:t>https://www.ijert.org/criminal-face-recognition-system</a:t>
            </a:r>
            <a:endParaRPr lang="en-US" dirty="0"/>
          </a:p>
          <a:p>
            <a:pPr marL="146050" indent="0">
              <a:buNone/>
            </a:pPr>
            <a:endParaRPr lang="en-US" dirty="0"/>
          </a:p>
        </p:txBody>
      </p:sp>
    </p:spTree>
    <p:extLst>
      <p:ext uri="{BB962C8B-B14F-4D97-AF65-F5344CB8AC3E}">
        <p14:creationId xmlns:p14="http://schemas.microsoft.com/office/powerpoint/2010/main" val="22053517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54285DAF-E389-AA55-EBA7-C0E8F12357D5}"/>
              </a:ext>
            </a:extLst>
          </p:cNvPr>
          <p:cNvSpPr>
            <a:spLocks noGrp="1"/>
          </p:cNvSpPr>
          <p:nvPr>
            <p:ph type="title"/>
          </p:nvPr>
        </p:nvSpPr>
        <p:spPr>
          <a:xfrm>
            <a:off x="2070759" y="1997400"/>
            <a:ext cx="5389913" cy="1148700"/>
          </a:xfrm>
        </p:spPr>
        <p:txBody>
          <a:bodyPr>
            <a:noAutofit/>
          </a:bodyPr>
          <a:lstStyle/>
          <a:p>
            <a:r>
              <a:rPr lang="en-US" sz="7200" b="1" dirty="0">
                <a:latin typeface="Lato" panose="020F0502020204030203" pitchFamily="34" charset="0"/>
                <a:ea typeface="Lato" panose="020F0502020204030203" pitchFamily="34" charset="0"/>
                <a:cs typeface="Lato" panose="020F0502020204030203" pitchFamily="34" charset="0"/>
              </a:rPr>
              <a:t>Thank You!</a:t>
            </a:r>
            <a:endParaRPr lang="en-IN" sz="7200" b="1"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748461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467C824-5AE9-D653-9D81-390B4D54719E}"/>
              </a:ext>
            </a:extLst>
          </p:cNvPr>
          <p:cNvSpPr>
            <a:spLocks noGrp="1"/>
          </p:cNvSpPr>
          <p:nvPr>
            <p:ph type="title"/>
          </p:nvPr>
        </p:nvSpPr>
        <p:spPr>
          <a:xfrm>
            <a:off x="1297500" y="643132"/>
            <a:ext cx="7038900" cy="914100"/>
          </a:xfrm>
        </p:spPr>
        <p:txBody>
          <a:bodyPr/>
          <a:lstStyle/>
          <a:p>
            <a:r>
              <a:rPr lang="en-US" b="1" dirty="0"/>
              <a:t>CONTENTS</a:t>
            </a:r>
            <a:endParaRPr lang="en-IN" b="1" dirty="0"/>
          </a:p>
        </p:txBody>
      </p:sp>
      <p:sp>
        <p:nvSpPr>
          <p:cNvPr id="4" name="Text Placeholder 3">
            <a:extLst>
              <a:ext uri="{FF2B5EF4-FFF2-40B4-BE49-F238E27FC236}">
                <a16:creationId xmlns="" xmlns:a16="http://schemas.microsoft.com/office/drawing/2014/main" id="{A41D825A-AEE5-75E0-C99E-013CAABAE9E8}"/>
              </a:ext>
            </a:extLst>
          </p:cNvPr>
          <p:cNvSpPr>
            <a:spLocks noGrp="1"/>
          </p:cNvSpPr>
          <p:nvPr>
            <p:ph type="body" idx="1"/>
          </p:nvPr>
        </p:nvSpPr>
        <p:spPr>
          <a:xfrm>
            <a:off x="1297500" y="1241968"/>
            <a:ext cx="3403200" cy="2911200"/>
          </a:xfrm>
        </p:spPr>
        <p:txBody>
          <a:bodyPr>
            <a:normAutofit fontScale="85000" lnSpcReduction="20000"/>
          </a:bodyPr>
          <a:lstStyle/>
          <a:p>
            <a:pPr>
              <a:lnSpc>
                <a:spcPct val="150000"/>
              </a:lnSpc>
            </a:pPr>
            <a:r>
              <a:rPr lang="en-IN" sz="1400" dirty="0"/>
              <a:t>Abstract</a:t>
            </a:r>
          </a:p>
          <a:p>
            <a:pPr>
              <a:lnSpc>
                <a:spcPct val="150000"/>
              </a:lnSpc>
            </a:pPr>
            <a:r>
              <a:rPr lang="en-IN" sz="1400" dirty="0"/>
              <a:t>Problem Statement</a:t>
            </a:r>
          </a:p>
          <a:p>
            <a:pPr>
              <a:lnSpc>
                <a:spcPct val="150000"/>
              </a:lnSpc>
            </a:pPr>
            <a:r>
              <a:rPr lang="en-IN" sz="1400" dirty="0"/>
              <a:t>Introduction</a:t>
            </a:r>
          </a:p>
          <a:p>
            <a:pPr>
              <a:lnSpc>
                <a:spcPct val="150000"/>
              </a:lnSpc>
            </a:pPr>
            <a:r>
              <a:rPr lang="en-IN" sz="1400" dirty="0"/>
              <a:t>Objective</a:t>
            </a:r>
          </a:p>
          <a:p>
            <a:pPr>
              <a:lnSpc>
                <a:spcPct val="150000"/>
              </a:lnSpc>
            </a:pPr>
            <a:r>
              <a:rPr lang="en-IN" sz="1400" dirty="0"/>
              <a:t>Existing System &amp; Disadvantages</a:t>
            </a:r>
          </a:p>
          <a:p>
            <a:pPr>
              <a:lnSpc>
                <a:spcPct val="150000"/>
              </a:lnSpc>
            </a:pPr>
            <a:r>
              <a:rPr lang="en-IN" sz="1400" dirty="0"/>
              <a:t>Proposed System &amp; Advantages</a:t>
            </a:r>
          </a:p>
          <a:p>
            <a:pPr>
              <a:lnSpc>
                <a:spcPct val="150000"/>
              </a:lnSpc>
            </a:pPr>
            <a:r>
              <a:rPr lang="en-IN" sz="1400" dirty="0"/>
              <a:t>How LBPH Algorithm Helps Us</a:t>
            </a:r>
          </a:p>
          <a:p>
            <a:pPr>
              <a:lnSpc>
                <a:spcPct val="150000"/>
              </a:lnSpc>
            </a:pPr>
            <a:r>
              <a:rPr lang="en-IN" sz="1400" dirty="0"/>
              <a:t>Technologies Used</a:t>
            </a:r>
          </a:p>
          <a:p>
            <a:pPr>
              <a:lnSpc>
                <a:spcPct val="150000"/>
              </a:lnSpc>
            </a:pPr>
            <a:r>
              <a:rPr lang="en-IN" sz="1400" dirty="0"/>
              <a:t>H/W and S/W Requirements</a:t>
            </a:r>
          </a:p>
          <a:p>
            <a:pPr>
              <a:lnSpc>
                <a:spcPct val="150000"/>
              </a:lnSpc>
            </a:pPr>
            <a:r>
              <a:rPr lang="en-IN" sz="1400" dirty="0"/>
              <a:t>Conclusion</a:t>
            </a:r>
          </a:p>
          <a:p>
            <a:pPr>
              <a:lnSpc>
                <a:spcPct val="150000"/>
              </a:lnSpc>
            </a:pPr>
            <a:r>
              <a:rPr lang="en-IN" sz="1400" dirty="0"/>
              <a:t>References</a:t>
            </a:r>
            <a:endParaRPr lang="en-IN" dirty="0"/>
          </a:p>
        </p:txBody>
      </p:sp>
    </p:spTree>
    <p:extLst>
      <p:ext uri="{BB962C8B-B14F-4D97-AF65-F5344CB8AC3E}">
        <p14:creationId xmlns:p14="http://schemas.microsoft.com/office/powerpoint/2010/main" val="209282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68146AC7-6981-4389-5D77-39D07EFF094E}"/>
              </a:ext>
            </a:extLst>
          </p:cNvPr>
          <p:cNvSpPr>
            <a:spLocks noGrp="1"/>
          </p:cNvSpPr>
          <p:nvPr>
            <p:ph type="title"/>
          </p:nvPr>
        </p:nvSpPr>
        <p:spPr>
          <a:xfrm>
            <a:off x="1297500" y="615423"/>
            <a:ext cx="7038900" cy="914100"/>
          </a:xfrm>
        </p:spPr>
        <p:txBody>
          <a:bodyPr/>
          <a:lstStyle/>
          <a:p>
            <a:r>
              <a:rPr lang="en-US" b="1" dirty="0"/>
              <a:t>ABSTRACT</a:t>
            </a:r>
            <a:endParaRPr lang="en-IN" b="1" dirty="0"/>
          </a:p>
        </p:txBody>
      </p:sp>
      <p:sp>
        <p:nvSpPr>
          <p:cNvPr id="6" name="Text Placeholder 5">
            <a:extLst>
              <a:ext uri="{FF2B5EF4-FFF2-40B4-BE49-F238E27FC236}">
                <a16:creationId xmlns="" xmlns:a16="http://schemas.microsoft.com/office/drawing/2014/main" id="{90DF5B5C-8D90-F435-1BDA-A66569FA7284}"/>
              </a:ext>
            </a:extLst>
          </p:cNvPr>
          <p:cNvSpPr>
            <a:spLocks noGrp="1"/>
          </p:cNvSpPr>
          <p:nvPr>
            <p:ph type="body" idx="1"/>
          </p:nvPr>
        </p:nvSpPr>
        <p:spPr>
          <a:xfrm>
            <a:off x="1297500" y="1394369"/>
            <a:ext cx="7038900" cy="2911200"/>
          </a:xfrm>
        </p:spPr>
        <p:txBody>
          <a:bodyPr>
            <a:normAutofit fontScale="92500" lnSpcReduction="10000"/>
          </a:bodyPr>
          <a:lstStyle/>
          <a:p>
            <a:pPr marL="0" lvl="0" indent="0" algn="just">
              <a:buNone/>
            </a:pPr>
            <a:r>
              <a:rPr lang="en-US" dirty="0"/>
              <a:t>Crime preventions and criminal identification are the primary issues for the police personnel, since property and life protection are the basic concerns of the police but to combat the crime, the availability of police personnel is limited. The goal of this project is to identify face of previously convicted persons and provide a solution with higher accuracy, better response rate and an initial step for video surveillance. Solution is proposed based on nature of criminal psychic of repeating crime or involvement in it. This system is used to track history sheeters and recognize them before and after any mischief or any unlawful activity. In the system we are storing the image of criminal in the database along with its other detail to provide ease in data retrieval and ensuring fast deployment of results in real world. The project is developed using Python 3.10 and employing OpenCV alongside algorithms such as Haar cascade classifier, LBPH, and face recognition, the project utilizes SQLite for storing comprehensive person-specific information.</a:t>
            </a:r>
          </a:p>
          <a:p>
            <a:pPr marL="0" lvl="0" indent="0" algn="just">
              <a:buNone/>
            </a:pPr>
            <a:endParaRPr lang="en-US" dirty="0"/>
          </a:p>
          <a:p>
            <a:pPr marL="0" lvl="0" indent="0" algn="just">
              <a:buNone/>
            </a:pPr>
            <a:endParaRPr lang="en-US" dirty="0"/>
          </a:p>
          <a:p>
            <a:pPr marL="0" lvl="0" indent="0" algn="just">
              <a:buNone/>
            </a:pPr>
            <a:r>
              <a:rPr lang="en-US" b="1" dirty="0"/>
              <a:t>Keywords: </a:t>
            </a:r>
            <a:r>
              <a:rPr lang="en-US" dirty="0"/>
              <a:t>Computer vision, Machine Learning, criminal Identification ,Face Recognition.</a:t>
            </a:r>
          </a:p>
        </p:txBody>
      </p:sp>
    </p:spTree>
    <p:extLst>
      <p:ext uri="{BB962C8B-B14F-4D97-AF65-F5344CB8AC3E}">
        <p14:creationId xmlns:p14="http://schemas.microsoft.com/office/powerpoint/2010/main" val="1980071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DDAFD5-FCF0-D3C9-F458-1E41C843AABB}"/>
              </a:ext>
            </a:extLst>
          </p:cNvPr>
          <p:cNvSpPr>
            <a:spLocks noGrp="1"/>
          </p:cNvSpPr>
          <p:nvPr>
            <p:ph type="title"/>
          </p:nvPr>
        </p:nvSpPr>
        <p:spPr>
          <a:xfrm>
            <a:off x="1297500" y="653450"/>
            <a:ext cx="7038900" cy="914100"/>
          </a:xfrm>
        </p:spPr>
        <p:txBody>
          <a:bodyPr/>
          <a:lstStyle/>
          <a:p>
            <a:r>
              <a:rPr lang="en-US" b="1" dirty="0"/>
              <a:t>PROBLEM STATEMENT</a:t>
            </a:r>
            <a:endParaRPr lang="en-IN" b="1" dirty="0"/>
          </a:p>
        </p:txBody>
      </p:sp>
      <p:sp>
        <p:nvSpPr>
          <p:cNvPr id="3" name="Text Placeholder 2">
            <a:extLst>
              <a:ext uri="{FF2B5EF4-FFF2-40B4-BE49-F238E27FC236}">
                <a16:creationId xmlns="" xmlns:a16="http://schemas.microsoft.com/office/drawing/2014/main" id="{023C2E79-9CF3-F0F1-D0F6-3F2AF27701DF}"/>
              </a:ext>
            </a:extLst>
          </p:cNvPr>
          <p:cNvSpPr>
            <a:spLocks noGrp="1"/>
          </p:cNvSpPr>
          <p:nvPr>
            <p:ph type="body" idx="1"/>
          </p:nvPr>
        </p:nvSpPr>
        <p:spPr/>
        <p:txBody>
          <a:bodyPr/>
          <a:lstStyle/>
          <a:p>
            <a:pPr marL="139700" indent="0" algn="just">
              <a:buNone/>
            </a:pPr>
            <a:r>
              <a:rPr lang="en-US" dirty="0"/>
              <a:t>In India, Law enforcement agencies face challenges in preventing crime and identifying repeat offenders due to limited police resources. To address this, the project aims to develop a robust system for accurate face identification of previously convicted individuals. The primary objectives include enhancing accuracy, improving response time, and initiating video surveillance for proactive crime prevention. The system focuses on analyzing the behavioral patterns of criminals prone to repeating offenses. It aims to create a solution capable of tracking and recognizing history sheeters before and after engaging in unlawful activities. By leveraging a database that stores criminal images and associated details, the project seeks to facilitate efficient data retrieval and rapid deployment of real-time results.</a:t>
            </a:r>
          </a:p>
          <a:p>
            <a:pPr marL="0" lvl="0" indent="0" algn="just">
              <a:buNone/>
            </a:pPr>
            <a:endParaRPr lang="en-US" dirty="0">
              <a:latin typeface="Calibri" panose="020F0502020204030204" pitchFamily="34" charset="0"/>
              <a:cs typeface="Calibri" panose="020F0502020204030204" pitchFamily="34" charset="0"/>
            </a:endParaRPr>
          </a:p>
          <a:p>
            <a:pPr marL="146050" indent="0" algn="just">
              <a:buNone/>
            </a:pPr>
            <a:endParaRPr lang="en-IN" dirty="0"/>
          </a:p>
        </p:txBody>
      </p:sp>
    </p:spTree>
    <p:extLst>
      <p:ext uri="{BB962C8B-B14F-4D97-AF65-F5344CB8AC3E}">
        <p14:creationId xmlns:p14="http://schemas.microsoft.com/office/powerpoint/2010/main" val="7765966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D5E2DE-09DD-4603-CEC3-E8C7B689C297}"/>
              </a:ext>
            </a:extLst>
          </p:cNvPr>
          <p:cNvSpPr>
            <a:spLocks noGrp="1"/>
          </p:cNvSpPr>
          <p:nvPr>
            <p:ph type="title"/>
          </p:nvPr>
        </p:nvSpPr>
        <p:spPr>
          <a:xfrm>
            <a:off x="1297500" y="587713"/>
            <a:ext cx="7038900" cy="914100"/>
          </a:xfrm>
        </p:spPr>
        <p:txBody>
          <a:bodyPr/>
          <a:lstStyle/>
          <a:p>
            <a:r>
              <a:rPr lang="en-US" b="1" dirty="0"/>
              <a:t>INTRODUCTION</a:t>
            </a:r>
            <a:endParaRPr lang="en-IN" b="1" dirty="0"/>
          </a:p>
        </p:txBody>
      </p:sp>
      <p:sp>
        <p:nvSpPr>
          <p:cNvPr id="3" name="Text Placeholder 2">
            <a:extLst>
              <a:ext uri="{FF2B5EF4-FFF2-40B4-BE49-F238E27FC236}">
                <a16:creationId xmlns="" xmlns:a16="http://schemas.microsoft.com/office/drawing/2014/main" id="{59ECC21D-351E-9D1B-4890-01B88D4F07B3}"/>
              </a:ext>
            </a:extLst>
          </p:cNvPr>
          <p:cNvSpPr>
            <a:spLocks noGrp="1"/>
          </p:cNvSpPr>
          <p:nvPr>
            <p:ph type="body" idx="1"/>
          </p:nvPr>
        </p:nvSpPr>
        <p:spPr>
          <a:xfrm>
            <a:off x="1297500" y="1267485"/>
            <a:ext cx="7038900" cy="3211265"/>
          </a:xfrm>
        </p:spPr>
        <p:txBody>
          <a:bodyPr>
            <a:normAutofit fontScale="92500"/>
          </a:bodyPr>
          <a:lstStyle/>
          <a:p>
            <a:pPr algn="just">
              <a:lnSpc>
                <a:spcPct val="150000"/>
              </a:lnSpc>
            </a:pPr>
            <a:r>
              <a:rPr lang="en-US" sz="1400" dirty="0"/>
              <a:t>The criminal face identification system relies on face identification technology, emphasizing the significance of facial recognition in various social interactions. </a:t>
            </a:r>
          </a:p>
          <a:p>
            <a:pPr algn="just">
              <a:lnSpc>
                <a:spcPct val="150000"/>
              </a:lnSpc>
            </a:pPr>
            <a:r>
              <a:rPr lang="en-US" sz="1400" dirty="0"/>
              <a:t>It primarily aims to monitor habitual criminals who have been registered within the system, enabling authorities to track their activities and movements.</a:t>
            </a:r>
          </a:p>
          <a:p>
            <a:pPr algn="just">
              <a:lnSpc>
                <a:spcPct val="150000"/>
              </a:lnSpc>
            </a:pPr>
            <a:r>
              <a:rPr lang="en-US" sz="1400" dirty="0"/>
              <a:t>Developed using Python and leveraging OpenCV (Open Source Computer Vision Library) alongside the face-recognition library, this system utilizes advanced algorithms and techniques.</a:t>
            </a:r>
          </a:p>
          <a:p>
            <a:pPr algn="just">
              <a:lnSpc>
                <a:spcPct val="150000"/>
              </a:lnSpc>
            </a:pPr>
            <a:r>
              <a:rPr lang="en-US" sz="1400" dirty="0"/>
              <a:t>By combining these technologies, the system can efficiently detect and recognize faces, enabling law enforcement to track registered criminals, identify them in real-time scenarios, and potentially prevent or respond to criminal activities more effectively. </a:t>
            </a:r>
          </a:p>
        </p:txBody>
      </p:sp>
    </p:spTree>
    <p:extLst>
      <p:ext uri="{BB962C8B-B14F-4D97-AF65-F5344CB8AC3E}">
        <p14:creationId xmlns:p14="http://schemas.microsoft.com/office/powerpoint/2010/main" val="40052251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AF4D9C-F2CD-6C4B-EDBB-CFD61C7E10A7}"/>
              </a:ext>
            </a:extLst>
          </p:cNvPr>
          <p:cNvSpPr>
            <a:spLocks noGrp="1"/>
          </p:cNvSpPr>
          <p:nvPr>
            <p:ph type="title"/>
          </p:nvPr>
        </p:nvSpPr>
        <p:spPr>
          <a:xfrm>
            <a:off x="1297500" y="553077"/>
            <a:ext cx="7038900" cy="914100"/>
          </a:xfrm>
        </p:spPr>
        <p:txBody>
          <a:bodyPr/>
          <a:lstStyle/>
          <a:p>
            <a:r>
              <a:rPr lang="en-US" b="1" dirty="0"/>
              <a:t>OBJECTIVE</a:t>
            </a:r>
            <a:endParaRPr lang="en-IN" b="1" dirty="0"/>
          </a:p>
        </p:txBody>
      </p:sp>
      <p:sp>
        <p:nvSpPr>
          <p:cNvPr id="3" name="Text Placeholder 2">
            <a:extLst>
              <a:ext uri="{FF2B5EF4-FFF2-40B4-BE49-F238E27FC236}">
                <a16:creationId xmlns="" xmlns:a16="http://schemas.microsoft.com/office/drawing/2014/main" id="{7C48E306-41EC-D225-7D60-A33A5B7CBDC8}"/>
              </a:ext>
            </a:extLst>
          </p:cNvPr>
          <p:cNvSpPr>
            <a:spLocks noGrp="1"/>
          </p:cNvSpPr>
          <p:nvPr>
            <p:ph type="body" idx="1"/>
          </p:nvPr>
        </p:nvSpPr>
        <p:spPr/>
        <p:txBody>
          <a:bodyPr>
            <a:normAutofit/>
          </a:bodyPr>
          <a:lstStyle/>
          <a:p>
            <a:pPr marL="101600" indent="0" algn="just">
              <a:lnSpc>
                <a:spcPct val="150000"/>
              </a:lnSpc>
              <a:buNone/>
            </a:pPr>
            <a:r>
              <a:rPr lang="en-US" sz="1400" dirty="0"/>
              <a:t>This following system is use to facilitate the law enforcement official by the following </a:t>
            </a:r>
          </a:p>
          <a:p>
            <a:pPr algn="just">
              <a:lnSpc>
                <a:spcPct val="150000"/>
              </a:lnSpc>
            </a:pPr>
            <a:r>
              <a:rPr lang="en-US" sz="1400" dirty="0"/>
              <a:t>Registering  criminal</a:t>
            </a:r>
          </a:p>
          <a:p>
            <a:pPr algn="just">
              <a:lnSpc>
                <a:spcPct val="150000"/>
              </a:lnSpc>
            </a:pPr>
            <a:r>
              <a:rPr lang="en-US" sz="1400" dirty="0"/>
              <a:t>Photo matching</a:t>
            </a:r>
          </a:p>
          <a:p>
            <a:pPr algn="just">
              <a:lnSpc>
                <a:spcPct val="150000"/>
              </a:lnSpc>
            </a:pPr>
            <a:r>
              <a:rPr lang="en-US" sz="1400" dirty="0"/>
              <a:t>Custom Video surveillance</a:t>
            </a:r>
          </a:p>
          <a:p>
            <a:endParaRPr lang="en-IN" sz="1400" dirty="0"/>
          </a:p>
        </p:txBody>
      </p:sp>
    </p:spTree>
    <p:extLst>
      <p:ext uri="{BB962C8B-B14F-4D97-AF65-F5344CB8AC3E}">
        <p14:creationId xmlns:p14="http://schemas.microsoft.com/office/powerpoint/2010/main" val="1322785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A2B7C1-2E5B-CDEC-EB79-7E2D422DFCDB}"/>
              </a:ext>
            </a:extLst>
          </p:cNvPr>
          <p:cNvSpPr>
            <a:spLocks noGrp="1"/>
          </p:cNvSpPr>
          <p:nvPr>
            <p:ph type="title"/>
          </p:nvPr>
        </p:nvSpPr>
        <p:spPr>
          <a:xfrm>
            <a:off x="1297500" y="573859"/>
            <a:ext cx="7038900" cy="914100"/>
          </a:xfrm>
        </p:spPr>
        <p:txBody>
          <a:bodyPr/>
          <a:lstStyle/>
          <a:p>
            <a:r>
              <a:rPr lang="en-US" b="1" dirty="0"/>
              <a:t>EXISTED SYSTEM</a:t>
            </a:r>
            <a:endParaRPr lang="en-IN" b="1" dirty="0"/>
          </a:p>
        </p:txBody>
      </p:sp>
      <p:sp>
        <p:nvSpPr>
          <p:cNvPr id="3" name="Text Placeholder 2">
            <a:extLst>
              <a:ext uri="{FF2B5EF4-FFF2-40B4-BE49-F238E27FC236}">
                <a16:creationId xmlns="" xmlns:a16="http://schemas.microsoft.com/office/drawing/2014/main" id="{FCD602CA-4A0C-72A9-5E64-28B988F37D31}"/>
              </a:ext>
            </a:extLst>
          </p:cNvPr>
          <p:cNvSpPr>
            <a:spLocks noGrp="1"/>
          </p:cNvSpPr>
          <p:nvPr>
            <p:ph type="body" idx="1"/>
          </p:nvPr>
        </p:nvSpPr>
        <p:spPr/>
        <p:txBody>
          <a:bodyPr>
            <a:normAutofit/>
          </a:bodyPr>
          <a:lstStyle/>
          <a:p>
            <a:pPr marL="285750" indent="-285750" algn="just"/>
            <a:r>
              <a:rPr lang="en-US" sz="1400" b="0" i="0" dirty="0">
                <a:solidFill>
                  <a:schemeClr val="bg1"/>
                </a:solidFill>
                <a:effectLst/>
                <a:latin typeface="Lato" panose="020F0502020204030203" pitchFamily="34" charset="0"/>
                <a:ea typeface="Lato" panose="020F0502020204030203" pitchFamily="34" charset="0"/>
                <a:cs typeface="Lato" panose="020F0502020204030203" pitchFamily="34" charset="0"/>
              </a:rPr>
              <a:t>The current criminal identification system relies </a:t>
            </a:r>
            <a:r>
              <a:rPr lang="en-US" sz="1400" b="0" i="0" dirty="0">
                <a:solidFill>
                  <a:srgbClr val="D1D5DB"/>
                </a:solidFill>
                <a:effectLst/>
                <a:latin typeface="Lato" panose="020F0502020204030203" pitchFamily="34" charset="0"/>
                <a:ea typeface="Lato" panose="020F0502020204030203" pitchFamily="34" charset="0"/>
                <a:cs typeface="Lato" panose="020F0502020204030203" pitchFamily="34" charset="0"/>
              </a:rPr>
              <a:t>on a </a:t>
            </a:r>
            <a:r>
              <a:rPr lang="en-US" sz="1400" dirty="0">
                <a:latin typeface="Lato" panose="020F0502020204030203" pitchFamily="34" charset="0"/>
                <a:ea typeface="Lato" panose="020F0502020204030203" pitchFamily="34" charset="0"/>
                <a:cs typeface="Lato" panose="020F0502020204030203" pitchFamily="34" charset="0"/>
              </a:rPr>
              <a:t>FRCI is an existing system used for facial recognition and criminal identification purposes. </a:t>
            </a:r>
          </a:p>
          <a:p>
            <a:pPr marL="285750" indent="-285750" algn="just"/>
            <a:endParaRPr lang="en-US" sz="1400" dirty="0">
              <a:latin typeface="Lato" panose="020F0502020204030203" pitchFamily="34" charset="0"/>
              <a:ea typeface="Lato" panose="020F0502020204030203" pitchFamily="34" charset="0"/>
              <a:cs typeface="Lato" panose="020F0502020204030203" pitchFamily="34" charset="0"/>
            </a:endParaRPr>
          </a:p>
          <a:p>
            <a:pPr marL="285750" indent="-285750" algn="just"/>
            <a:r>
              <a:rPr lang="en-US" sz="1400" dirty="0">
                <a:latin typeface="Lato" panose="020F0502020204030203" pitchFamily="34" charset="0"/>
                <a:ea typeface="Lato" panose="020F0502020204030203" pitchFamily="34" charset="0"/>
                <a:cs typeface="Lato" panose="020F0502020204030203" pitchFamily="34" charset="0"/>
              </a:rPr>
              <a:t>It involves capturing facial images, processing them using techniques like Principal Component Analysis (PCA).</a:t>
            </a:r>
          </a:p>
          <a:p>
            <a:pPr marL="285750" indent="-285750" algn="just"/>
            <a:endParaRPr lang="en-US" sz="1400" dirty="0">
              <a:latin typeface="Lato" panose="020F0502020204030203" pitchFamily="34" charset="0"/>
              <a:ea typeface="Lato" panose="020F0502020204030203" pitchFamily="34" charset="0"/>
              <a:cs typeface="Lato" panose="020F0502020204030203" pitchFamily="34" charset="0"/>
            </a:endParaRPr>
          </a:p>
          <a:p>
            <a:pPr marL="285750" indent="-285750" algn="just"/>
            <a:r>
              <a:rPr lang="en-US" sz="1400" dirty="0">
                <a:latin typeface="Lato" panose="020F0502020204030203" pitchFamily="34" charset="0"/>
                <a:ea typeface="Lato" panose="020F0502020204030203" pitchFamily="34" charset="0"/>
                <a:cs typeface="Lato" panose="020F0502020204030203" pitchFamily="34" charset="0"/>
              </a:rPr>
              <a:t>And comparing them against a database of known individuals.</a:t>
            </a:r>
            <a:endParaRPr lang="en-US" sz="1400"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endParaRPr>
          </a:p>
          <a:p>
            <a:pPr algn="just"/>
            <a:endParaRPr lang="en-IN" sz="14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3968493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A2B7C1-2E5B-CDEC-EB79-7E2D422DFCDB}"/>
              </a:ext>
            </a:extLst>
          </p:cNvPr>
          <p:cNvSpPr>
            <a:spLocks noGrp="1"/>
          </p:cNvSpPr>
          <p:nvPr>
            <p:ph type="title"/>
          </p:nvPr>
        </p:nvSpPr>
        <p:spPr>
          <a:xfrm>
            <a:off x="1297500" y="573859"/>
            <a:ext cx="7038900" cy="914100"/>
          </a:xfrm>
        </p:spPr>
        <p:txBody>
          <a:bodyPr/>
          <a:lstStyle/>
          <a:p>
            <a:r>
              <a:rPr lang="en-US" b="1" dirty="0"/>
              <a:t>EXISTED SYSTEM DISADVANTAGES</a:t>
            </a:r>
            <a:endParaRPr lang="en-IN" b="1" dirty="0"/>
          </a:p>
        </p:txBody>
      </p:sp>
      <p:sp>
        <p:nvSpPr>
          <p:cNvPr id="3" name="Text Placeholder 2">
            <a:extLst>
              <a:ext uri="{FF2B5EF4-FFF2-40B4-BE49-F238E27FC236}">
                <a16:creationId xmlns="" xmlns:a16="http://schemas.microsoft.com/office/drawing/2014/main" id="{FCD602CA-4A0C-72A9-5E64-28B988F37D31}"/>
              </a:ext>
            </a:extLst>
          </p:cNvPr>
          <p:cNvSpPr>
            <a:spLocks noGrp="1"/>
          </p:cNvSpPr>
          <p:nvPr>
            <p:ph type="body" idx="1"/>
          </p:nvPr>
        </p:nvSpPr>
        <p:spPr/>
        <p:txBody>
          <a:bodyPr>
            <a:normAutofit/>
          </a:bodyPr>
          <a:lstStyle/>
          <a:p>
            <a:pPr marL="285750" indent="-285750" algn="just"/>
            <a:r>
              <a:rPr lang="en-US" sz="1400" dirty="0">
                <a:latin typeface="Lato" panose="020F0502020204030203" pitchFamily="34" charset="0"/>
                <a:ea typeface="Lato" panose="020F0502020204030203" pitchFamily="34" charset="0"/>
                <a:cs typeface="Lato" panose="020F0502020204030203" pitchFamily="34" charset="0"/>
              </a:rPr>
              <a:t>The existed system have limitations in accuracy and response time, depending on the algorithm used and the database size. </a:t>
            </a:r>
          </a:p>
          <a:p>
            <a:pPr marL="0" indent="0" algn="just">
              <a:buNone/>
            </a:pPr>
            <a:endParaRPr lang="en-US" sz="1400" dirty="0">
              <a:latin typeface="Lato" panose="020F0502020204030203" pitchFamily="34" charset="0"/>
              <a:ea typeface="Lato" panose="020F0502020204030203" pitchFamily="34" charset="0"/>
              <a:cs typeface="Lato" panose="020F0502020204030203" pitchFamily="34" charset="0"/>
            </a:endParaRPr>
          </a:p>
          <a:p>
            <a:pPr marL="285750" indent="-285750" algn="just"/>
            <a:r>
              <a:rPr lang="en-US" sz="1400" dirty="0">
                <a:latin typeface="Lato" panose="020F0502020204030203" pitchFamily="34" charset="0"/>
                <a:ea typeface="Lato" panose="020F0502020204030203" pitchFamily="34" charset="0"/>
                <a:cs typeface="Lato" panose="020F0502020204030203" pitchFamily="34" charset="0"/>
              </a:rPr>
              <a:t> The system is  more dependent on image quality, lighting, and environmental factors, impacting their reliability. </a:t>
            </a:r>
            <a:endParaRPr lang="en-US" sz="1400"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endParaRPr>
          </a:p>
          <a:p>
            <a:pPr algn="just"/>
            <a:endParaRPr lang="en-IN" sz="1400" dirty="0"/>
          </a:p>
        </p:txBody>
      </p:sp>
    </p:spTree>
    <p:extLst>
      <p:ext uri="{BB962C8B-B14F-4D97-AF65-F5344CB8AC3E}">
        <p14:creationId xmlns:p14="http://schemas.microsoft.com/office/powerpoint/2010/main" val="2039933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TotalTime>
  <Words>1050</Words>
  <Application>Microsoft Office PowerPoint</Application>
  <PresentationFormat>On-screen Show (16:9)</PresentationFormat>
  <Paragraphs>122</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Montserrat</vt:lpstr>
      <vt:lpstr>Arial</vt:lpstr>
      <vt:lpstr>Lato</vt:lpstr>
      <vt:lpstr>Calibri</vt:lpstr>
      <vt:lpstr>Book Antiqua</vt:lpstr>
      <vt:lpstr>Focus</vt:lpstr>
      <vt:lpstr>PowerPoint Presentation</vt:lpstr>
      <vt:lpstr>Advanced Criminal Face Identification: A Computer vision and Machine Learning Based Solution for Enhanced Law Enforcement</vt:lpstr>
      <vt:lpstr>CONTENTS</vt:lpstr>
      <vt:lpstr>ABSTRACT</vt:lpstr>
      <vt:lpstr>PROBLEM STATEMENT</vt:lpstr>
      <vt:lpstr>INTRODUCTION</vt:lpstr>
      <vt:lpstr>OBJECTIVE</vt:lpstr>
      <vt:lpstr>EXISTED SYSTEM</vt:lpstr>
      <vt:lpstr>EXISTED SYSTEM DISADVANTAGES</vt:lpstr>
      <vt:lpstr>PROPOSED SYSTEM</vt:lpstr>
      <vt:lpstr>PROPOSED SYSTEM</vt:lpstr>
      <vt:lpstr>PROPOSED SYSTEM ADVANTAGES</vt:lpstr>
      <vt:lpstr>HOW LBPH ALORITHM HELPS US?</vt:lpstr>
      <vt:lpstr>TECHNOLOGIES USED</vt:lpstr>
      <vt:lpstr>HARDWARE &amp; SOFTWARE REQUIREMENTS</vt:lpstr>
      <vt:lpstr>RESULT</vt:lpstr>
      <vt:lpstr>PowerPoint Presentation</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Karthik Achanta</dc:creator>
  <cp:lastModifiedBy>Microsoft account</cp:lastModifiedBy>
  <cp:revision>22</cp:revision>
  <dcterms:modified xsi:type="dcterms:W3CDTF">2024-03-13T07:52:33Z</dcterms:modified>
</cp:coreProperties>
</file>