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56"/>
  </p:notesMasterIdLst>
  <p:handoutMasterIdLst>
    <p:handoutMasterId r:id="rId57"/>
  </p:handoutMasterIdLst>
  <p:sldIdLst>
    <p:sldId id="256" r:id="rId2"/>
    <p:sldId id="377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78" r:id="rId11"/>
    <p:sldId id="379" r:id="rId12"/>
    <p:sldId id="353" r:id="rId13"/>
    <p:sldId id="354" r:id="rId14"/>
    <p:sldId id="320" r:id="rId15"/>
    <p:sldId id="324" r:id="rId16"/>
    <p:sldId id="325" r:id="rId17"/>
    <p:sldId id="326" r:id="rId18"/>
    <p:sldId id="327" r:id="rId19"/>
    <p:sldId id="328" r:id="rId20"/>
    <p:sldId id="287" r:id="rId21"/>
    <p:sldId id="329" r:id="rId22"/>
    <p:sldId id="321" r:id="rId23"/>
    <p:sldId id="331" r:id="rId24"/>
    <p:sldId id="330" r:id="rId25"/>
    <p:sldId id="332" r:id="rId26"/>
    <p:sldId id="357" r:id="rId27"/>
    <p:sldId id="358" r:id="rId28"/>
    <p:sldId id="333" r:id="rId29"/>
    <p:sldId id="334" r:id="rId30"/>
    <p:sldId id="335" r:id="rId31"/>
    <p:sldId id="336" r:id="rId32"/>
    <p:sldId id="337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22" r:id="rId44"/>
    <p:sldId id="338" r:id="rId45"/>
    <p:sldId id="385" r:id="rId46"/>
    <p:sldId id="386" r:id="rId47"/>
    <p:sldId id="387" r:id="rId48"/>
    <p:sldId id="388" r:id="rId49"/>
    <p:sldId id="389" r:id="rId50"/>
    <p:sldId id="380" r:id="rId51"/>
    <p:sldId id="381" r:id="rId52"/>
    <p:sldId id="382" r:id="rId53"/>
    <p:sldId id="383" r:id="rId54"/>
    <p:sldId id="384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0033CC"/>
    <a:srgbClr val="E1F5FF"/>
    <a:srgbClr val="66CCFF"/>
    <a:srgbClr val="A12A03"/>
    <a:srgbClr val="C6DEFF"/>
    <a:srgbClr val="A4000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6763" autoAdjust="0"/>
  </p:normalViewPr>
  <p:slideViewPr>
    <p:cSldViewPr>
      <p:cViewPr varScale="1">
        <p:scale>
          <a:sx n="171" d="100"/>
          <a:sy n="171" d="100"/>
        </p:scale>
        <p:origin x="192" y="208"/>
      </p:cViewPr>
      <p:guideLst>
        <p:guide orient="horz" pos="2160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4160" y="192"/>
      </p:cViewPr>
      <p:guideLst/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80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Fall 2017: September 21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474732" y="6263609"/>
            <a:ext cx="3243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180-92: </a:t>
            </a:r>
            <a:r>
              <a:rPr lang="en-US" sz="1000" baseline="0" dirty="0" smtClean="0"/>
              <a:t>Data Structures and Algorithms in C++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oman_numerals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CMPE 180-92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dirty="0" smtClean="0"/>
              <a:t>Data Structures and Algorithms in C++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September 21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Fall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4434828"/>
            <a:ext cx="1013781" cy="1371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#4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9574" y="1261155"/>
            <a:ext cx="882485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// Compute next s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mpf_sub(temp2, one, r);         // temp2 = 1 - r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mpf_mul(temp1, temp2, temp2);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mpf_mul(temp1, temp1, temp2);   // temp1 = (1 - r)^3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mpf_add(temp2, t, u);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mpf_add(temp2, temp2, u);       // temp2 = t + 2u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mpf_mul(temp2, temp2, v);       // temp2 = (t + 2u)v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mpf_div(s, temp1, temp2);       // s = ((1 - r)^3)/((t + 2u)v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// Compute next r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mpf_mul(temp1, s, s);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mpf_mul(temp1, temp1, s);       // temp1 = s^3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mpf_sub(temp1, one, temp1);     // temp1 = 1 - s^3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cube_root(r, temp1);            // r = (1 - s^3)^(1/3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823283"/>
            <a:ext cx="2138879" cy="191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7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#4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9868" y="1417342"/>
            <a:ext cx="808426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// Compute next power of 3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mpf_mul(power3, power3, nine);  // power3 = 3^(2n-1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n++;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} while (   ((n &lt; 2) || (mpf_eq(a, prev_a, PRECISION) == 0))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            &amp;&amp; (n &lt; MAX_ITERATIONS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));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// Compute pi = 1/a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mpf_div(pi, one, a);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46" y="3520439"/>
            <a:ext cx="2468853" cy="220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#4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5014" y="1394950"/>
            <a:ext cx="7713971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 * Print the decimal places of a multiple-precision number x.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 * @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pi the multiple-precision number to print.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 */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void print(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&amp; pi)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mp_exp_t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  // exponent (not used)</a:t>
            </a:r>
            <a:b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    // Convert the multiple-precision number x to a C string.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    char *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= NULL;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    char *s =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mpf_get_str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, &amp;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exp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, BASE, PRECISION, pi);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    char *p = s+1;  // skip the 3 before the decimal point</a:t>
            </a:r>
            <a:b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&lt;&lt; "3.";</a:t>
            </a:r>
            <a:b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    char block[BLOCK_SIZE + 1];  // 1 extra for the ending \0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#4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5308" y="1366386"/>
            <a:ext cx="6973384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    // Loop for each line.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    for (int i = 1; i &lt;= LINE_COUNT; i++)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        // Loop to print blocks of digits in each line.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        for (int j = 0; j &lt; LINE_SIZE; j += BLOCK_SIZE)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            strncpy(block, p+j, BLOCK_SIZE);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            block[BLOCK_SIZE] = '\0';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            cout &lt;&lt; block &lt;&lt; " ";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        }</a:t>
            </a:r>
            <a:b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        cout &lt;&lt; endl &lt;&lt; "  ";</a:t>
            </a:r>
            <a:b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        // Print a blank line for grouping.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        if (i%GROUP_SIZE == 0) cout &lt;&lt; endl &lt;&lt; "  ";</a:t>
            </a:r>
            <a:b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        p += LINE_SIZE;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    }</a:t>
            </a:r>
            <a:b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    free(</a:t>
            </a:r>
            <a:r>
              <a:rPr lang="is-IS" b="1" u="sng" dirty="0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03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18857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structure</a:t>
            </a:r>
            <a:r>
              <a:rPr lang="en-US" dirty="0" smtClean="0"/>
              <a:t> represents a collection of values that can be of different data types.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We want to treat the collection as a </a:t>
            </a:r>
            <a:r>
              <a:rPr lang="en-US" u="sng" dirty="0" smtClean="0"/>
              <a:t>single item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86896" y="3429000"/>
            <a:ext cx="3570208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id;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string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string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double salary;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8196" y="3145423"/>
            <a:ext cx="132760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33CC"/>
                </a:solidFill>
              </a:rPr>
              <a:t>structure tag</a:t>
            </a:r>
            <a:endParaRPr lang="en-US">
              <a:solidFill>
                <a:srgbClr val="0033CC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09341" y="4160512"/>
            <a:ext cx="1448781" cy="1097268"/>
            <a:chOff x="6309341" y="4160512"/>
            <a:chExt cx="1448781" cy="1097268"/>
          </a:xfrm>
        </p:grpSpPr>
        <p:sp>
          <p:nvSpPr>
            <p:cNvPr id="7" name="TextBox 6"/>
            <p:cNvSpPr txBox="1"/>
            <p:nvPr/>
          </p:nvSpPr>
          <p:spPr>
            <a:xfrm>
              <a:off x="6717452" y="4539869"/>
              <a:ext cx="1040670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33C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0033CC"/>
                  </a:solidFill>
                </a:rPr>
                <a:t>members</a:t>
              </a:r>
              <a:endParaRPr lang="en-US" dirty="0">
                <a:solidFill>
                  <a:srgbClr val="0033CC"/>
                </a:solidFill>
              </a:endParaRPr>
            </a:p>
          </p:txBody>
        </p:sp>
        <p:sp>
          <p:nvSpPr>
            <p:cNvPr id="8" name="Right Brace 7"/>
            <p:cNvSpPr/>
            <p:nvPr/>
          </p:nvSpPr>
          <p:spPr bwMode="auto">
            <a:xfrm>
              <a:off x="6309341" y="4160512"/>
              <a:ext cx="365756" cy="1097268"/>
            </a:xfrm>
            <a:prstGeom prst="rightBrac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" name="Oval 9"/>
          <p:cNvSpPr/>
          <p:nvPr/>
        </p:nvSpPr>
        <p:spPr bwMode="auto">
          <a:xfrm>
            <a:off x="3017537" y="5257780"/>
            <a:ext cx="182878" cy="417989"/>
          </a:xfrm>
          <a:prstGeom prst="ellipse">
            <a:avLst/>
          </a:prstGeom>
          <a:noFill/>
          <a:ln w="28575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3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are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46122"/>
            <a:ext cx="3931922" cy="548635"/>
          </a:xfrm>
        </p:spPr>
        <p:txBody>
          <a:bodyPr/>
          <a:lstStyle/>
          <a:p>
            <a:r>
              <a:rPr lang="en-US" dirty="0" smtClean="0"/>
              <a:t>A structure is a type: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40" y="1234464"/>
            <a:ext cx="321754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id;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string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string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double salary;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40" y="3794756"/>
            <a:ext cx="445827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mary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, john;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mary.id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12345;</a:t>
            </a:r>
          </a:p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mary.first_name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"Mary";</a:t>
            </a:r>
          </a:p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mary.last_name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= "Poppins";</a:t>
            </a:r>
          </a:p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mary.salary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150000.25;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mary.salary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= 1.10*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mary.salary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638812" y="3976835"/>
            <a:ext cx="2285975" cy="1830388"/>
            <a:chOff x="5669268" y="3701709"/>
            <a:chExt cx="2285975" cy="1830388"/>
          </a:xfrm>
        </p:grpSpPr>
        <p:sp>
          <p:nvSpPr>
            <p:cNvPr id="9" name="Rectangle 8"/>
            <p:cNvSpPr/>
            <p:nvPr/>
          </p:nvSpPr>
          <p:spPr bwMode="auto">
            <a:xfrm>
              <a:off x="6781800" y="4069073"/>
              <a:ext cx="1173443" cy="36575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12345</a:t>
              </a: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781800" y="4434829"/>
              <a:ext cx="1173443" cy="36575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“Mary”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781800" y="4800585"/>
              <a:ext cx="1173443" cy="36575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“Poppins”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781800" y="5166341"/>
              <a:ext cx="1173443" cy="36575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150000.25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69166" y="4082674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id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69268" y="4434829"/>
              <a:ext cx="1143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first_name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82092" y="4800585"/>
              <a:ext cx="1130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last_name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81240" y="5166341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salary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4896" y="3701709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mary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38812" y="1742890"/>
            <a:ext cx="2285975" cy="1845687"/>
            <a:chOff x="6294077" y="1308996"/>
            <a:chExt cx="2285975" cy="1845687"/>
          </a:xfrm>
        </p:grpSpPr>
        <p:sp>
          <p:nvSpPr>
            <p:cNvPr id="17" name="Rectangle 16"/>
            <p:cNvSpPr/>
            <p:nvPr/>
          </p:nvSpPr>
          <p:spPr bwMode="auto">
            <a:xfrm>
              <a:off x="7406609" y="1691659"/>
              <a:ext cx="1173443" cy="36575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98765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7406609" y="2057415"/>
              <a:ext cx="1173443" cy="36575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“John”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406609" y="2423171"/>
              <a:ext cx="1173443" cy="36575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“Johnson”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7406609" y="2788927"/>
              <a:ext cx="1173443" cy="36575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75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000.00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3975" y="1705260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id</a:t>
              </a: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94077" y="2057415"/>
              <a:ext cx="1143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first_name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06901" y="2423171"/>
              <a:ext cx="1130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last_name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06049" y="2788927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salary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07835" y="1308996"/>
              <a:ext cx="570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john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45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Structure Member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different structure types can contain</a:t>
            </a:r>
            <a:br>
              <a:rPr lang="en-US" dirty="0" smtClean="0"/>
            </a:br>
            <a:r>
              <a:rPr lang="en-US" dirty="0"/>
              <a:t>members </a:t>
            </a:r>
            <a:r>
              <a:rPr lang="en-US" dirty="0" smtClean="0"/>
              <a:t>with the same name: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access the value of one of the structure’s members, use a </a:t>
            </a:r>
            <a:r>
              <a:rPr lang="en-US" dirty="0" smtClean="0">
                <a:solidFill>
                  <a:srgbClr val="B23C00"/>
                </a:solidFill>
              </a:rPr>
              <a:t>member variable </a:t>
            </a:r>
            <a:r>
              <a:rPr lang="en-US" dirty="0" smtClean="0"/>
              <a:t>such as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mary.salary</a:t>
            </a:r>
            <a:endParaRPr lang="en-US" b="1" dirty="0" smtClean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03147" y="2429147"/>
            <a:ext cx="225254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Employee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id;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...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7756" y="2423171"/>
            <a:ext cx="2114681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Student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id;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...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7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42161"/>
          </a:xfrm>
        </p:spPr>
        <p:txBody>
          <a:bodyPr/>
          <a:lstStyle/>
          <a:p>
            <a:r>
              <a:rPr lang="en-US" dirty="0" smtClean="0"/>
              <a:t>If you have two variables of the same structure type, you can assign one to the other:</a:t>
            </a:r>
          </a:p>
          <a:p>
            <a:endParaRPr lang="en-US" dirty="0"/>
          </a:p>
          <a:p>
            <a:r>
              <a:rPr lang="en-US" dirty="0" smtClean="0"/>
              <a:t>This is equivalent to: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6337" y="2316480"/>
            <a:ext cx="203132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john =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mary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63566" y="3429000"/>
            <a:ext cx="541686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john.id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=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mary.id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john.first_name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mary.first_name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john.last_name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=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mary.last_name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john.salary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=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mary.salary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8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</a:t>
            </a:r>
            <a:r>
              <a:rPr lang="en-US" dirty="0" smtClean="0"/>
              <a:t>Variables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35525"/>
          </a:xfrm>
        </p:spPr>
        <p:txBody>
          <a:bodyPr/>
          <a:lstStyle/>
          <a:p>
            <a:r>
              <a:rPr lang="en-US" dirty="0" smtClean="0"/>
              <a:t>An array of employees: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Pass a structure variable to a function:</a:t>
            </a:r>
          </a:p>
          <a:p>
            <a:endParaRPr lang="en-US" dirty="0"/>
          </a:p>
          <a:p>
            <a:pPr lvl="5"/>
            <a:endParaRPr lang="en-US" dirty="0" smtClean="0"/>
          </a:p>
          <a:p>
            <a:r>
              <a:rPr lang="en-US" dirty="0" smtClean="0"/>
              <a:t>Return a structure value: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8287" y="1874537"/>
            <a:ext cx="464742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Employee team[10];</a:t>
            </a:r>
          </a:p>
          <a:p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team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[4].id = 39710;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team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[4].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= "Sally";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1901" y="3977634"/>
            <a:ext cx="634019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void foo(Employee emp1, Employee</a:t>
            </a:r>
            <a:r>
              <a:rPr lang="en-US" sz="20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emp2);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4397" y="5199124"/>
            <a:ext cx="495520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Employee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find_employee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id);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1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Variables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407916"/>
          </a:xfrm>
        </p:spPr>
        <p:txBody>
          <a:bodyPr/>
          <a:lstStyle/>
          <a:p>
            <a:r>
              <a:rPr lang="en-US" dirty="0" smtClean="0"/>
              <a:t>Pointer to a structure:</a:t>
            </a:r>
          </a:p>
          <a:p>
            <a:endParaRPr lang="en-US" dirty="0"/>
          </a:p>
          <a:p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Nested structures: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1417342"/>
            <a:ext cx="433965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Employee *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emp_ptr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emp_ptr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= new Employee();</a:t>
            </a:r>
          </a:p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(*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emp_ptr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).id = 192837;</a:t>
            </a:r>
          </a:p>
          <a:p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emp_ptr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-&gt;salary = 95000.00;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40" y="3866528"/>
            <a:ext cx="321754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Employee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id;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string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string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double salary;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Birthday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bday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5610" y="3866528"/>
            <a:ext cx="363112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Birthday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month, day, year;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5610" y="5528521"/>
            <a:ext cx="307968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Employee tom;</a:t>
            </a:r>
          </a:p>
          <a:p>
            <a:r>
              <a:rPr lang="en-US" sz="18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tom.bday.year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= 1992;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1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#4 Sample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928" y="1376219"/>
            <a:ext cx="8776762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iomanip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mpir.h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stdlib.h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string.h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MAX_ITERATIONS = 100;</a:t>
            </a:r>
          </a:p>
          <a:p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PLACES         = 1000;        // desired decimal places</a:t>
            </a:r>
          </a:p>
          <a:p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PRECISION      = PLACES + 1;  // +1 for the digit 3 before the decimal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BASE       = 10;  // base 10 numbers</a:t>
            </a:r>
          </a:p>
          <a:p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BIT_COUNT  = 8;   // bits per machine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word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BLOCK_SIZE = 10;                // print digits in blocks</a:t>
            </a:r>
          </a:p>
          <a:p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LINE_SIZE  = 100;               // digits to print per line</a:t>
            </a:r>
          </a:p>
          <a:p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LINE_COUNT = PLACES/LINE_SIZE;  // lines to print</a:t>
            </a:r>
          </a:p>
          <a:p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GROUP_SIZE = 5;                 // line grouping size</a:t>
            </a:r>
          </a:p>
        </p:txBody>
      </p:sp>
    </p:spTree>
    <p:extLst>
      <p:ext uri="{BB962C8B-B14F-4D97-AF65-F5344CB8AC3E}">
        <p14:creationId xmlns:p14="http://schemas.microsoft.com/office/powerpoint/2010/main" val="152953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closes at 7:15</a:t>
            </a:r>
          </a:p>
          <a:p>
            <a:r>
              <a:rPr lang="en-US" dirty="0" smtClean="0"/>
              <a:t>Return at 7:30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770"/>
          </a:xfrm>
        </p:spPr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Object-oriented programming </a:t>
            </a:r>
            <a:r>
              <a:rPr lang="en-US" dirty="0" smtClean="0"/>
              <a:t>(OOP) is about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polymorphism</a:t>
            </a:r>
          </a:p>
          <a:p>
            <a:pPr lvl="4"/>
            <a:endParaRPr lang="en-US" dirty="0"/>
          </a:p>
          <a:p>
            <a:r>
              <a:rPr lang="en-US" dirty="0" smtClean="0"/>
              <a:t>Work with values called </a:t>
            </a:r>
            <a:r>
              <a:rPr lang="en-US" dirty="0" smtClean="0">
                <a:solidFill>
                  <a:srgbClr val="B23C00"/>
                </a:solidFill>
              </a:rPr>
              <a:t>objects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Objects have </a:t>
            </a:r>
            <a:r>
              <a:rPr lang="en-US" dirty="0" smtClean="0">
                <a:solidFill>
                  <a:srgbClr val="B23C00"/>
                </a:solidFill>
              </a:rPr>
              <a:t>member functions </a:t>
            </a:r>
            <a:r>
              <a:rPr lang="en-US" dirty="0" smtClean="0"/>
              <a:t>that operate </a:t>
            </a:r>
            <a:br>
              <a:rPr lang="en-US" dirty="0" smtClean="0"/>
            </a:br>
            <a:r>
              <a:rPr lang="en-US" dirty="0" smtClean="0"/>
              <a:t>on the objects.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Example: A string is an object. Strings have a length method, so that if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is a string variable, then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str.length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/>
              <a:t>is the length of its string value.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74732" y="1874537"/>
            <a:ext cx="54809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33CC"/>
                </a:solidFill>
              </a:rPr>
              <a:t>Combine variables and functions into a </a:t>
            </a:r>
            <a:r>
              <a:rPr lang="en-US" sz="1800" smtClean="0">
                <a:solidFill>
                  <a:srgbClr val="0033CC"/>
                </a:solidFill>
              </a:rPr>
              <a:t>single class.</a:t>
            </a:r>
            <a:endParaRPr lang="en-US" sz="180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0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32230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class</a:t>
            </a:r>
            <a:r>
              <a:rPr lang="en-US" dirty="0" smtClean="0"/>
              <a:t> is a data type whose values are </a:t>
            </a:r>
            <a:r>
              <a:rPr lang="en-US" dirty="0" smtClean="0">
                <a:solidFill>
                  <a:srgbClr val="B23C00"/>
                </a:solidFill>
              </a:rPr>
              <a:t>objects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Like structure types, you can </a:t>
            </a:r>
            <a:br>
              <a:rPr lang="en-US" dirty="0" smtClean="0"/>
            </a:br>
            <a:r>
              <a:rPr lang="en-US" dirty="0" smtClean="0"/>
              <a:t>define your own class types.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 class type definition includes both </a:t>
            </a:r>
            <a:br>
              <a:rPr lang="en-US" dirty="0" smtClean="0"/>
            </a:br>
            <a:r>
              <a:rPr lang="en-US" dirty="0" smtClean="0"/>
              <a:t>member variables and declarations of </a:t>
            </a:r>
            <a:br>
              <a:rPr lang="en-US" dirty="0" smtClean="0"/>
            </a:br>
            <a:r>
              <a:rPr lang="en-US" dirty="0" smtClean="0"/>
              <a:t>member functions.</a:t>
            </a:r>
          </a:p>
          <a:p>
            <a:pPr lvl="1"/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17537" y="4326405"/>
            <a:ext cx="363112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month, day, year;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void print();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9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85331"/>
          </a:xfrm>
        </p:spPr>
        <p:txBody>
          <a:bodyPr/>
          <a:lstStyle/>
          <a:p>
            <a:r>
              <a:rPr lang="en-US" dirty="0" smtClean="0"/>
              <a:t>Define member functions </a:t>
            </a:r>
            <a:r>
              <a:rPr lang="en-US" u="sng" dirty="0" smtClean="0"/>
              <a:t>outside</a:t>
            </a:r>
            <a:r>
              <a:rPr lang="en-US" dirty="0" smtClean="0"/>
              <a:t> of </a:t>
            </a:r>
            <a:br>
              <a:rPr lang="en-US" dirty="0" smtClean="0"/>
            </a:br>
            <a:r>
              <a:rPr lang="en-US" dirty="0" smtClean="0"/>
              <a:t>the class definition: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Scope resolution operator 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endParaRPr lang="en-US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8565" y="2331732"/>
            <a:ext cx="7766870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month, day, year;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void </a:t>
            </a:r>
            <a:r>
              <a:rPr lang="en-US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Birthday::print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month &lt;&lt; "/" &lt;&lt; day &lt;&lt; "/" &lt;&lt;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year &lt;&lt;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and Private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 of a class are either </a:t>
            </a:r>
            <a:r>
              <a:rPr lang="en-US" dirty="0" smtClean="0">
                <a:solidFill>
                  <a:srgbClr val="B23C00"/>
                </a:solidFill>
              </a:rPr>
              <a:t>public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B23C00"/>
                </a:solidFill>
              </a:rPr>
              <a:t>private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Private members of a class can be accessed only by member functions of the same class.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You can provide public </a:t>
            </a:r>
            <a:r>
              <a:rPr lang="en-US" dirty="0" smtClean="0">
                <a:solidFill>
                  <a:srgbClr val="B23C00"/>
                </a:solidFill>
              </a:rPr>
              <a:t>getters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B23C00"/>
                </a:solidFill>
              </a:rPr>
              <a:t>setters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for any private member variables.</a:t>
            </a:r>
          </a:p>
          <a:p>
            <a:pPr lvl="1"/>
            <a:r>
              <a:rPr lang="en-US" dirty="0" smtClean="0"/>
              <a:t>AKA </a:t>
            </a:r>
            <a:r>
              <a:rPr lang="en-US" dirty="0" smtClean="0">
                <a:solidFill>
                  <a:srgbClr val="B23C00"/>
                </a:solidFill>
              </a:rPr>
              <a:t>accessors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B23C00"/>
                </a:solidFill>
              </a:rPr>
              <a:t>mutators</a:t>
            </a:r>
            <a:endParaRPr lang="en-US" dirty="0" smtClean="0">
              <a:solidFill>
                <a:srgbClr val="B23C00"/>
              </a:solidFill>
            </a:endParaRPr>
          </a:p>
          <a:p>
            <a:pPr lvl="5"/>
            <a:endParaRPr lang="en-US" dirty="0" smtClean="0">
              <a:solidFill>
                <a:srgbClr val="B23C00"/>
              </a:solidFill>
            </a:endParaRPr>
          </a:p>
          <a:p>
            <a:r>
              <a:rPr lang="en-US" dirty="0"/>
              <a:t>A </a:t>
            </a:r>
            <a:r>
              <a:rPr lang="en-US" dirty="0" smtClean="0"/>
              <a:t>member function (public or private) can be labelled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will </a:t>
            </a:r>
            <a:r>
              <a:rPr lang="en-US" u="sng" dirty="0" smtClean="0"/>
              <a:t>not modify</a:t>
            </a:r>
            <a:r>
              <a:rPr lang="en-US" dirty="0" smtClean="0"/>
              <a:t> the value of any member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6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and Private </a:t>
            </a:r>
            <a:r>
              <a:rPr lang="en-US" dirty="0" smtClean="0"/>
              <a:t>Members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51781" y="1417342"/>
            <a:ext cx="3840438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set_year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y);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void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set_month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m);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de-DE" sz="1800" b="1" dirty="0" err="1" smtClean="0">
                <a:latin typeface="Courier New" charset="0"/>
                <a:ea typeface="Courier New" charset="0"/>
                <a:cs typeface="Courier New" charset="0"/>
              </a:rPr>
              <a:t>set_day</a:t>
            </a: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sz="1800" b="1" dirty="0" smtClean="0">
                <a:latin typeface="Courier New" charset="0"/>
                <a:ea typeface="Courier New" charset="0"/>
                <a:cs typeface="Courier New" charset="0"/>
              </a:rPr>
              <a:t> d);</a:t>
            </a:r>
            <a:endParaRPr lang="de-DE" sz="18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de-DE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get_year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() 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get_month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b="1" dirty="0" err="1">
                <a:latin typeface="Courier New" charset="0"/>
                <a:ea typeface="Courier New" charset="0"/>
                <a:cs typeface="Courier New" charset="0"/>
              </a:rPr>
              <a:t>get_day</a:t>
            </a:r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()   </a:t>
            </a:r>
            <a:r>
              <a:rPr lang="de-DE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void print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de-DE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8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8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year, month, day;</a:t>
            </a:r>
          </a:p>
          <a:p>
            <a:r>
              <a:rPr lang="uk-UA" sz="18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uk-UA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3288" y="1248065"/>
            <a:ext cx="143821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Birthday1.cpp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4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and Private Members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8565" y="1506482"/>
            <a:ext cx="7766870" cy="3385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Birthday::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get_year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()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{ return year; }</a:t>
            </a:r>
          </a:p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Birthday::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get_month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{ return month; }</a:t>
            </a:r>
          </a:p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Birthday::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get_day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()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{ return day; }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void Birthday::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set_year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y)  { year = y; }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void Birthday::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set_month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m) { month = m; }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void Birthday::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set_day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d)   { day = d; }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void Birthday::print()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month &lt;&lt; "/" &lt;&lt; day &lt;&lt; "/" &lt;&lt; year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2912" y="1237157"/>
            <a:ext cx="143821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Birthday1.cpp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3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and Private Members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63226" y="1505475"/>
            <a:ext cx="321754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Birthday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bd.set_year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(1990);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bd.set_month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(9);</a:t>
            </a:r>
          </a:p>
          <a:p>
            <a:r>
              <a:rPr lang="is-IS" sz="1800" b="1" dirty="0" smtClean="0">
                <a:latin typeface="Courier New" charset="0"/>
                <a:ea typeface="Courier New" charset="0"/>
                <a:cs typeface="Courier New" charset="0"/>
              </a:rPr>
              <a:t>    bd.set_day(2);</a:t>
            </a:r>
          </a:p>
          <a:p>
            <a:r>
              <a:rPr lang="ro-RO" sz="18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ro-RO" sz="1800" b="1" dirty="0" err="1" smtClean="0">
                <a:latin typeface="Courier New" charset="0"/>
                <a:ea typeface="Courier New" charset="0"/>
                <a:cs typeface="Courier New" charset="0"/>
              </a:rPr>
              <a:t>bd.print</a:t>
            </a:r>
            <a:r>
              <a:rPr lang="ro-RO" sz="1800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ro-RO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5941" y="4096275"/>
            <a:ext cx="1172116" cy="338554"/>
          </a:xfrm>
          <a:prstGeom prst="rect">
            <a:avLst/>
          </a:prstGeom>
          <a:solidFill>
            <a:srgbClr val="E1F5FF"/>
          </a:solidFill>
          <a:ln>
            <a:solidFill>
              <a:srgbClr val="66CCFF"/>
            </a:solidFill>
          </a:ln>
        </p:spPr>
        <p:txBody>
          <a:bodyPr wrap="none" rtlCol="0">
            <a:spAutoFit/>
          </a:bodyPr>
          <a:lstStyle/>
          <a:p>
            <a:r>
              <a:rPr lang="bg-BG" b="1">
                <a:latin typeface="Courier New" charset="0"/>
                <a:ea typeface="Courier New" charset="0"/>
                <a:cs typeface="Courier New" charset="0"/>
              </a:rPr>
              <a:t>9/2/1990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7756" y="1336198"/>
            <a:ext cx="143821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Birthday1.cpp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5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can define special member functions called </a:t>
            </a:r>
            <a:r>
              <a:rPr lang="en-US" dirty="0" smtClean="0">
                <a:solidFill>
                  <a:srgbClr val="B23C00"/>
                </a:solidFill>
              </a:rPr>
              <a:t>constructors</a:t>
            </a:r>
            <a:r>
              <a:rPr lang="en-US" dirty="0" smtClean="0"/>
              <a:t> that </a:t>
            </a:r>
            <a:r>
              <a:rPr lang="en-US" u="sng" dirty="0" smtClean="0"/>
              <a:t>initialize</a:t>
            </a:r>
            <a:r>
              <a:rPr lang="en-US" dirty="0" smtClean="0"/>
              <a:t> the values </a:t>
            </a:r>
            <a:br>
              <a:rPr lang="en-US" dirty="0" smtClean="0"/>
            </a:br>
            <a:r>
              <a:rPr lang="en-US" dirty="0" smtClean="0"/>
              <a:t>of member variables.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 constructor has the </a:t>
            </a:r>
            <a:r>
              <a:rPr lang="en-US" u="sng" dirty="0" smtClean="0"/>
              <a:t>same name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the class itself.</a:t>
            </a:r>
          </a:p>
          <a:p>
            <a:pPr lvl="1"/>
            <a:r>
              <a:rPr lang="en-US" dirty="0" smtClean="0"/>
              <a:t>It has </a:t>
            </a:r>
            <a:r>
              <a:rPr lang="en-US" u="sng" dirty="0" smtClean="0"/>
              <a:t>no return type</a:t>
            </a:r>
            <a:r>
              <a:rPr lang="en-US" dirty="0" smtClean="0"/>
              <a:t>, not even void.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B23C00"/>
                </a:solidFill>
              </a:rPr>
              <a:t>default constructor </a:t>
            </a:r>
            <a:r>
              <a:rPr lang="en-US" dirty="0" smtClean="0"/>
              <a:t>has no parameters.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 constructor is </a:t>
            </a:r>
            <a:r>
              <a:rPr lang="en-US" u="sng" dirty="0"/>
              <a:t>called automatically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whenever an object of the class is declared.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3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67" y="1325903"/>
            <a:ext cx="8454559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// Constructors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Birthday();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Birthday(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m,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...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Birthday::Birthday() : year(0), month(0), day(0)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// Default constructor with an empty body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Birthday::Birthday(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m,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d) : year(y), month(m), day(d)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//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Empty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body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8247" y="122450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06609" y="1250522"/>
            <a:ext cx="143821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Birthday1.cpp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#4 Sample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3005" y="1211604"/>
            <a:ext cx="8084264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cube_root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x,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a)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Use Halley's method: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https://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en.wikipedia.org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/wiki/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Cube_root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Multiple-precision variables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x_prev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x_prev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temp1;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(temp1);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temp2;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(temp2);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two_a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two_a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x_cubed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x_cubed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Constant 3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three;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(three);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mpf_set_str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(three, "3", BASE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Set an initial estimate for x.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mpf_div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(x, a, three);   // x = a/3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n = 0;  // iteration counter</a:t>
            </a:r>
          </a:p>
        </p:txBody>
      </p:sp>
    </p:spTree>
    <p:extLst>
      <p:ext uri="{BB962C8B-B14F-4D97-AF65-F5344CB8AC3E}">
        <p14:creationId xmlns:p14="http://schemas.microsoft.com/office/powerpoint/2010/main" val="5282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9127" y="1325903"/>
            <a:ext cx="818044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Birthday bd1;              // call default constructor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Birthday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bd2(2000,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9, 2);  // call constructor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   bd1.print();</a:t>
            </a:r>
          </a:p>
          <a:p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   bd2.print();</a:t>
            </a:r>
          </a:p>
          <a:p>
            <a:r>
              <a:rPr lang="ro-RO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ro-RO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127" y="3796766"/>
            <a:ext cx="1287532" cy="646331"/>
          </a:xfrm>
          <a:prstGeom prst="rect">
            <a:avLst/>
          </a:prstGeom>
          <a:solidFill>
            <a:srgbClr val="E1F5FF"/>
          </a:solidFill>
          <a:ln>
            <a:solidFill>
              <a:srgbClr val="66CCFF"/>
            </a:solidFill>
          </a:ln>
        </p:spPr>
        <p:txBody>
          <a:bodyPr wrap="none" rtlCol="0">
            <a:spAutoFit/>
          </a:bodyPr>
          <a:lstStyle/>
          <a:p>
            <a:r>
              <a:rPr lang="bg-BG" sz="1800" b="1" dirty="0">
                <a:latin typeface="Courier New" charset="0"/>
                <a:ea typeface="Courier New" charset="0"/>
                <a:cs typeface="Courier New" charset="0"/>
              </a:rPr>
              <a:t>0/0/0</a:t>
            </a:r>
          </a:p>
          <a:p>
            <a:r>
              <a:rPr lang="bg-BG" sz="1800" b="1" dirty="0" smtClean="0">
                <a:latin typeface="Courier New" charset="0"/>
                <a:ea typeface="Courier New" charset="0"/>
                <a:cs typeface="Courier New" charset="0"/>
              </a:rPr>
              <a:t>9/2/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200</a:t>
            </a:r>
            <a:r>
              <a:rPr lang="bg-BG" sz="1800" b="1" dirty="0" smtClean="0">
                <a:latin typeface="Courier New" charset="0"/>
                <a:ea typeface="Courier New" charset="0"/>
                <a:cs typeface="Courier New" charset="0"/>
              </a:rPr>
              <a:t>0</a:t>
            </a:r>
            <a:endParaRPr lang="bg-BG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4605636"/>
            <a:ext cx="8229600" cy="1525289"/>
          </a:xfrm>
        </p:spPr>
        <p:txBody>
          <a:bodyPr/>
          <a:lstStyle/>
          <a:p>
            <a:r>
              <a:rPr lang="en-US" dirty="0" smtClean="0"/>
              <a:t>Do not write:</a:t>
            </a:r>
          </a:p>
          <a:p>
            <a:pPr lvl="1"/>
            <a:r>
              <a:rPr lang="en-US" dirty="0" smtClean="0"/>
              <a:t>That is a declaration of a function named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bd1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that returns a value of type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Birthday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0415" y="4674792"/>
            <a:ext cx="249299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Birthday bd1();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06609" y="1250522"/>
            <a:ext cx="143821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Birthday1.cpp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provided </a:t>
            </a:r>
            <a:r>
              <a:rPr lang="en-US" u="sng" dirty="0" smtClean="0"/>
              <a:t>no</a:t>
            </a:r>
            <a:r>
              <a:rPr lang="en-US" dirty="0" smtClean="0"/>
              <a:t> constructors for a class, </a:t>
            </a:r>
            <a:br>
              <a:rPr lang="en-US" dirty="0" smtClean="0"/>
            </a:br>
            <a:r>
              <a:rPr lang="en-US" dirty="0" smtClean="0"/>
              <a:t>the C++ compiler will generate a </a:t>
            </a:r>
            <a:br>
              <a:rPr lang="en-US" dirty="0" smtClean="0"/>
            </a:br>
            <a:r>
              <a:rPr lang="en-US" u="sng" dirty="0" smtClean="0"/>
              <a:t>default constructor</a:t>
            </a:r>
            <a:r>
              <a:rPr lang="en-US" dirty="0" smtClean="0"/>
              <a:t> that does nothing.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However, if you provided </a:t>
            </a:r>
            <a:r>
              <a:rPr lang="en-US" u="sng" dirty="0" smtClean="0"/>
              <a:t>at least one </a:t>
            </a:r>
            <a:r>
              <a:rPr lang="en-US" dirty="0" smtClean="0"/>
              <a:t>constructor for the class, the compiler </a:t>
            </a:r>
            <a:br>
              <a:rPr lang="en-US" dirty="0" smtClean="0"/>
            </a:br>
            <a:r>
              <a:rPr lang="en-US" dirty="0" smtClean="0"/>
              <a:t>will </a:t>
            </a:r>
            <a:r>
              <a:rPr lang="en-US" u="sng" dirty="0" smtClean="0"/>
              <a:t>not</a:t>
            </a:r>
            <a:r>
              <a:rPr lang="en-US" dirty="0" smtClean="0"/>
              <a:t> generate a default constructor.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Suppose you are </a:t>
            </a:r>
            <a:r>
              <a:rPr lang="en-US" dirty="0" smtClean="0"/>
              <a:t>provided this constructor </a:t>
            </a:r>
            <a:r>
              <a:rPr lang="en-US" u="sng" dirty="0" smtClean="0"/>
              <a:t>only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Then the following object declaration is </a:t>
            </a:r>
            <a:r>
              <a:rPr lang="en-US" u="sng" dirty="0" smtClean="0"/>
              <a:t>illegal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71343" y="1783098"/>
            <a:ext cx="480131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Birthday(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m,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d);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9393" y="2971805"/>
            <a:ext cx="218521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Birthday bd1;</a:t>
            </a:r>
          </a:p>
        </p:txBody>
      </p:sp>
    </p:spTree>
    <p:extLst>
      <p:ext uri="{BB962C8B-B14F-4D97-AF65-F5344CB8AC3E}">
        <p14:creationId xmlns:p14="http://schemas.microsoft.com/office/powerpoint/2010/main" val="125415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77" y="1246851"/>
            <a:ext cx="4114755" cy="3828051"/>
          </a:xfrm>
        </p:spPr>
        <p:txBody>
          <a:bodyPr/>
          <a:lstStyle/>
          <a:p>
            <a:r>
              <a:rPr lang="en-US" dirty="0" smtClean="0"/>
              <a:t>Write a function that is external to the class (i.e., not a member function) that compares two birthdays for equality.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" y="1246851"/>
            <a:ext cx="3836307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// Constructors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Birthday();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Birthday(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m,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d);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get_year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()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get_month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get_day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()   </a:t>
            </a:r>
            <a:r>
              <a:rPr lang="de-DE" sz="1400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de-DE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de-D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de-D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set_year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set_month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m);</a:t>
            </a:r>
          </a:p>
          <a:p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set_day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de-DE" sz="1400" b="1" dirty="0">
                <a:latin typeface="Courier New" charset="0"/>
                <a:ea typeface="Courier New" charset="0"/>
                <a:cs typeface="Courier New" charset="0"/>
              </a:rPr>
              <a:t> d);</a:t>
            </a:r>
          </a:p>
          <a:p>
            <a:endParaRPr lang="de-D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void print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year, month, day;</a:t>
            </a:r>
          </a:p>
          <a:p>
            <a:r>
              <a:rPr lang="uk-UA" sz="1400" b="1" dirty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4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87367"/>
            <a:ext cx="8229600" cy="2976242"/>
          </a:xfrm>
        </p:spPr>
        <p:txBody>
          <a:bodyPr/>
          <a:lstStyle/>
          <a:p>
            <a:r>
              <a:rPr lang="en-US" dirty="0" smtClean="0"/>
              <a:t>Function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equal</a:t>
            </a:r>
            <a:r>
              <a:rPr lang="en-US" dirty="0" smtClean="0"/>
              <a:t> must call the accessor (getter) methods because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year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month</a:t>
            </a:r>
            <a:r>
              <a:rPr lang="en-US" dirty="0" smtClean="0"/>
              <a:t>,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day</a:t>
            </a:r>
            <a:r>
              <a:rPr lang="en-US" dirty="0" smtClean="0"/>
              <a:t> are private member variables.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Make function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equal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B23C00"/>
                </a:solidFill>
              </a:rPr>
              <a:t>friend</a:t>
            </a:r>
            <a:r>
              <a:rPr lang="en-US" dirty="0" smtClean="0"/>
              <a:t> of class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Birthday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to allow the function to access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u="sng" dirty="0" smtClean="0"/>
              <a:t>private</a:t>
            </a:r>
            <a:r>
              <a:rPr lang="en-US" dirty="0" smtClean="0"/>
              <a:t> member variables directly.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5352" y="1491796"/>
            <a:ext cx="7353295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bool equal(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Birthday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bd1,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Birthday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bd2)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return    (bd1.get_year()  == bd2.get_year())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       &amp;&amp; (bd1.get_month() == bd2.get_month())</a:t>
            </a:r>
          </a:p>
          <a:p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           &amp;&amp; (bd1.get_day()   == bd2.get_day());</a:t>
            </a:r>
          </a:p>
          <a:p>
            <a:r>
              <a:rPr lang="de-DE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1957" y="1202684"/>
            <a:ext cx="143821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Birthday1.cpp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4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</a:t>
            </a:r>
            <a:r>
              <a:rPr lang="en-US" dirty="0" smtClean="0"/>
              <a:t>Functions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2828" y="1277980"/>
            <a:ext cx="7058343" cy="4955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// Constructors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Birthday();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Birthday(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m,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d);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get_year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get_month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get_day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set_year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y);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set_month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m);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set_day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d);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void print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friend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bool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equal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Birthday&amp; bd1,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Birthday&amp; bd2);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year, month, day;</a:t>
            </a:r>
          </a:p>
          <a:p>
            <a:r>
              <a:rPr lang="uk-UA" sz="1400" b="1" dirty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63074" y="4892024"/>
            <a:ext cx="6492169" cy="365756"/>
          </a:xfrm>
          <a:prstGeom prst="rect">
            <a:avLst/>
          </a:prstGeom>
          <a:noFill/>
          <a:ln w="28575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0889" y="2955362"/>
            <a:ext cx="4265911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bool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equal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Birthday&amp; bd1, </a:t>
            </a:r>
            <a:endParaRPr lang="en-US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      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Birthday&amp; bd2)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return    (bd1.year  == bd2.year)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     &amp;&amp; (bd1.month == bd2.month)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     &amp;&amp; (bd1.day   == bd2.day);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6535" y="5478430"/>
            <a:ext cx="256833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Have </a:t>
            </a:r>
            <a:r>
              <a:rPr lang="en-US" smtClean="0">
                <a:solidFill>
                  <a:srgbClr val="B23C00"/>
                </a:solidFill>
              </a:rPr>
              <a:t>both friend functions</a:t>
            </a:r>
            <a:endParaRPr lang="en-US" dirty="0" smtClean="0">
              <a:solidFill>
                <a:srgbClr val="B23C00"/>
              </a:solidFill>
            </a:endParaRPr>
          </a:p>
          <a:p>
            <a:r>
              <a:rPr lang="en-US" dirty="0" smtClean="0">
                <a:solidFill>
                  <a:srgbClr val="B23C00"/>
                </a:solidFill>
              </a:rPr>
              <a:t>and accessor functions.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43604" y="1913185"/>
            <a:ext cx="324319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Because it is a </a:t>
            </a:r>
            <a:r>
              <a:rPr lang="en-US" u="sng" dirty="0" smtClean="0">
                <a:solidFill>
                  <a:srgbClr val="B23C00"/>
                </a:solidFill>
              </a:rPr>
              <a:t>friend</a:t>
            </a:r>
            <a:r>
              <a:rPr lang="en-US" dirty="0" smtClean="0">
                <a:solidFill>
                  <a:srgbClr val="B23C00"/>
                </a:solidFill>
              </a:rPr>
              <a:t> of the class,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function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equal</a:t>
            </a:r>
            <a:r>
              <a:rPr lang="en-US" dirty="0" smtClean="0">
                <a:solidFill>
                  <a:srgbClr val="B23C00"/>
                </a:solidFill>
              </a:rPr>
              <a:t> can now access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private members.</a:t>
            </a:r>
            <a:endParaRPr lang="en-US" dirty="0">
              <a:solidFill>
                <a:srgbClr val="B23C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5772" y="1368110"/>
            <a:ext cx="143821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Birthday2.cpp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2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93527"/>
          </a:xfrm>
        </p:spPr>
        <p:txBody>
          <a:bodyPr/>
          <a:lstStyle/>
          <a:p>
            <a:r>
              <a:rPr lang="en-US" dirty="0" smtClean="0"/>
              <a:t>How many years apart are two birthdays?</a:t>
            </a:r>
          </a:p>
          <a:p>
            <a:r>
              <a:rPr lang="en-US" dirty="0" smtClean="0"/>
              <a:t>We can write a function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years_apart</a:t>
            </a:r>
            <a:r>
              <a:rPr lang="en-US" dirty="0" smtClean="0"/>
              <a:t> that takes two birthdays and subtracts their years: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67" y="2829921"/>
            <a:ext cx="8701421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friend bool equal(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bd2);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friend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years_apart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bd2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...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uk-UA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uk-UA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67" y="5074902"/>
            <a:ext cx="722024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years_apart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bd2)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return abs(bd1.year - bd2.year);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5130" y="2926108"/>
            <a:ext cx="143821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Birthday2.cpp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0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smtClean="0"/>
              <a:t>Overloading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13988"/>
          </a:xfrm>
        </p:spPr>
        <p:txBody>
          <a:bodyPr/>
          <a:lstStyle/>
          <a:p>
            <a:pPr marL="469900" lvl="1" indent="-469900"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800" dirty="0">
                <a:solidFill>
                  <a:srgbClr val="B23C00"/>
                </a:solidFill>
              </a:rPr>
              <a:t>Overload the subtraction operator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and make </a:t>
            </a:r>
            <a:r>
              <a:rPr lang="en-US" sz="28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operator -</a:t>
            </a:r>
            <a:r>
              <a:rPr lang="en-US" sz="2800" dirty="0" smtClean="0"/>
              <a:t> </a:t>
            </a:r>
            <a:r>
              <a:rPr lang="en-US" sz="2800" dirty="0"/>
              <a:t>a friend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67" y="2423171"/>
            <a:ext cx="870142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friend bool equal(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bd2);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friend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years_apart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bd2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friend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operator -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bd2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...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uk-UA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uk-UA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20" y="4912074"/>
            <a:ext cx="709681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operator -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bd2)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return abs(bd1.year - bd2.year);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1271" y="2522799"/>
            <a:ext cx="143821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Birthday2.cpp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1777" y="1325903"/>
            <a:ext cx="818044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Birthday bd1;              // call default constructor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Birthday bd2(1990, 9, 2);  // call constructor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Birthday bd3(2001, 5, 8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//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call constructor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   bd1.print();</a:t>
            </a:r>
          </a:p>
          <a:p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   bd2.print();</a:t>
            </a:r>
          </a:p>
          <a:p>
            <a:endParaRPr lang="ro-RO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ro-RO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ro-RO" sz="1800" b="1" dirty="0" err="1">
                <a:latin typeface="Courier New" charset="0"/>
                <a:ea typeface="Courier New" charset="0"/>
                <a:cs typeface="Courier New" charset="0"/>
              </a:rPr>
              <a:t>years_apart</a:t>
            </a:r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(bd2, bd3) &lt;&lt; </a:t>
            </a:r>
            <a:r>
              <a:rPr lang="ro-RO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ro-RO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ro-RO" sz="18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bd2 - bd3 </a:t>
            </a:r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&lt;&lt; </a:t>
            </a:r>
            <a:r>
              <a:rPr lang="ro-RO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ro-RO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ro-RO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8233" y="4895147"/>
            <a:ext cx="1287532" cy="1200329"/>
          </a:xfrm>
          <a:prstGeom prst="rect">
            <a:avLst/>
          </a:prstGeom>
          <a:solidFill>
            <a:srgbClr val="E1F5FF"/>
          </a:solidFill>
          <a:ln>
            <a:solidFill>
              <a:srgbClr val="66CCFF"/>
            </a:solidFill>
          </a:ln>
        </p:spPr>
        <p:txBody>
          <a:bodyPr wrap="none" rtlCol="0">
            <a:spAutoFit/>
          </a:bodyPr>
          <a:lstStyle/>
          <a:p>
            <a:r>
              <a:rPr lang="bg-BG" sz="1800" b="1" dirty="0">
                <a:latin typeface="Courier New" charset="0"/>
                <a:ea typeface="Courier New" charset="0"/>
                <a:cs typeface="Courier New" charset="0"/>
              </a:rPr>
              <a:t>0/0/0</a:t>
            </a:r>
          </a:p>
          <a:p>
            <a:r>
              <a:rPr lang="bg-BG" sz="1800" b="1" dirty="0">
                <a:latin typeface="Courier New" charset="0"/>
                <a:ea typeface="Courier New" charset="0"/>
                <a:cs typeface="Courier New" charset="0"/>
              </a:rPr>
              <a:t>9/2/1990</a:t>
            </a:r>
          </a:p>
          <a:p>
            <a:r>
              <a:rPr lang="cs-CZ" sz="1800" b="1" dirty="0">
                <a:latin typeface="Courier New" charset="0"/>
                <a:ea typeface="Courier New" charset="0"/>
                <a:cs typeface="Courier New" charset="0"/>
              </a:rPr>
              <a:t>11</a:t>
            </a:r>
          </a:p>
          <a:p>
            <a:r>
              <a:rPr lang="cs-CZ" sz="1800" b="1" dirty="0" smtClean="0">
                <a:latin typeface="Courier New" charset="0"/>
                <a:ea typeface="Courier New" charset="0"/>
                <a:cs typeface="Courier New" charset="0"/>
              </a:rPr>
              <a:t>11</a:t>
            </a:r>
            <a:endParaRPr lang="cs-CZ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2292" y="1417342"/>
            <a:ext cx="143821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Birthday2.cpp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&lt;&lt;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584966"/>
          </a:xfrm>
        </p:spPr>
        <p:txBody>
          <a:bodyPr/>
          <a:lstStyle/>
          <a:p>
            <a:r>
              <a:rPr lang="en-US" dirty="0" smtClean="0"/>
              <a:t>You can overload the </a:t>
            </a:r>
            <a:r>
              <a:rPr lang="en-US" dirty="0" smtClean="0">
                <a:solidFill>
                  <a:srgbClr val="B23C00"/>
                </a:solidFill>
              </a:rPr>
              <a:t>stream insertion operator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Suppose you want a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Birthday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object to be output in the form month/day/year.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67" y="2858017"/>
            <a:ext cx="8577989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friend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operator &lt;&lt;(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outs,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...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uk-UA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uk-UA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67" y="4907280"/>
            <a:ext cx="8084264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operator &lt;&lt;(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outs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outs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bd.month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"/"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bd.day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"/"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bd.year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return outs;</a:t>
            </a:r>
            <a:endParaRPr lang="en-US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586" y="2688740"/>
            <a:ext cx="143821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Birthday2.cpp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5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#4 Sample </a:t>
            </a:r>
            <a:r>
              <a:rPr lang="en-US" dirty="0" smtClean="0"/>
              <a:t>Solution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89" y="1325903"/>
            <a:ext cx="8956298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// Loop until two consecutive values are equal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// or up to MAX_ITERATIONS times.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do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mpf_set(x_prev, x</a:t>
            </a:r>
            <a:r>
              <a:rPr lang="is-IS" sz="15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mpf_mul(x_cubed, x, x);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mpf_mul(x_cubed, x_cubed, x);       // x_cubed = x^3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mpf_add(two_a, a, a);               // two_a = 2a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mpf_add(temp1, x_cubed, two_a);     // temp1 = x^3 + 2a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mpf_add(temp2, x_cubed, x_cubed);   // temp2 = 2x^3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mpf_add(temp2, temp2, a);           // temp2 = 2x^3 + a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mpf_div(temp1, temp1, temp2);       // temp1 = (x^3 + 2a)/(2x^3 + a)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mpf_mul(x, x, temp1);               // x = x((x^3 + 2a)/(2x^3 + a</a:t>
            </a:r>
            <a:r>
              <a:rPr lang="is-IS" sz="1500" b="1" dirty="0" smtClean="0">
                <a:latin typeface="Courier New" charset="0"/>
                <a:ea typeface="Courier New" charset="0"/>
                <a:cs typeface="Courier New" charset="0"/>
              </a:rPr>
              <a:t>))</a:t>
            </a:r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n++;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} while ((mpf_cmp(x, x_prev) != 0) &amp;&amp; (n &lt; MAX_ITERATIONS));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5" y="1717824"/>
            <a:ext cx="2387595" cy="71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i="1" dirty="0" smtClean="0">
                <a:ea typeface="Courier New" charset="0"/>
                <a:cs typeface="Courier New" charset="0"/>
              </a:rPr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1777" y="1508781"/>
            <a:ext cx="818044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Birthday bd1;              // call default constructor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Birthday bd2(1990, 9, 2);  // call constructor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Birthday bd3(2001, 5, 8);  // call constructor</a:t>
            </a:r>
          </a:p>
          <a:p>
            <a:endParaRPr lang="ro-RO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ro-RO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 &lt;&lt; bd1 &lt;&lt; "</a:t>
            </a:r>
            <a:r>
              <a:rPr lang="ro-RO" sz="1800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" &lt;&lt; bd2 &lt;&lt; "</a:t>
            </a:r>
            <a:r>
              <a:rPr lang="ro-RO" sz="1800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" &lt;&lt; bd3 &lt;&lt; </a:t>
            </a:r>
            <a:r>
              <a:rPr lang="ro-RO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ro-RO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ro-RO" sz="18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ro-RO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6438" y="4074420"/>
            <a:ext cx="3631122" cy="369332"/>
          </a:xfrm>
          <a:prstGeom prst="rect">
            <a:avLst/>
          </a:prstGeom>
          <a:solidFill>
            <a:srgbClr val="E1F5FF"/>
          </a:solidFill>
          <a:ln>
            <a:solidFill>
              <a:srgbClr val="66CCFF"/>
            </a:solidFill>
          </a:ln>
        </p:spPr>
        <p:txBody>
          <a:bodyPr wrap="none" rtlCol="0">
            <a:spAutoFit/>
          </a:bodyPr>
          <a:lstStyle/>
          <a:p>
            <a:r>
              <a:rPr lang="bg-BG" sz="1800" b="1">
                <a:latin typeface="Courier New" charset="0"/>
                <a:ea typeface="Courier New" charset="0"/>
                <a:cs typeface="Courier New" charset="0"/>
              </a:rPr>
              <a:t>0/0/0, 9/2/1990, 5/8/2001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2292" y="1339504"/>
            <a:ext cx="143821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Birthday2.cpp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5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407917"/>
          </a:xfrm>
        </p:spPr>
        <p:txBody>
          <a:bodyPr/>
          <a:lstStyle/>
          <a:p>
            <a:r>
              <a:rPr lang="en-US" dirty="0" smtClean="0"/>
              <a:t>You want to input birthdays in the format</a:t>
            </a:r>
            <a:br>
              <a:rPr lang="en-US" dirty="0" smtClean="0"/>
            </a:br>
            <a:endParaRPr lang="en-US" dirty="0" smtClean="0"/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Example: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{1993, 9, 2}</a:t>
            </a:r>
          </a:p>
          <a:p>
            <a:pPr lvl="5"/>
            <a:endParaRPr lang="en-US" b="1" dirty="0" smtClean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Overload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B23C00"/>
                </a:solidFill>
              </a:rPr>
              <a:t>stream extraction operator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17537" y="1870067"/>
            <a:ext cx="305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year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i="1" dirty="0">
                <a:latin typeface="Times New Roman" charset="0"/>
                <a:ea typeface="Times New Roman" charset="0"/>
                <a:cs typeface="Times New Roman" charset="0"/>
              </a:rPr>
              <a:t>month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day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919" y="3775089"/>
            <a:ext cx="8456161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friend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&amp; operator &gt;&gt;(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&amp; ins, Birthday&amp;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    ...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uk-UA" sz="18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uk-UA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8048" y="3605812"/>
            <a:ext cx="143821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Birthday2.cpp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i="1" dirty="0" smtClean="0">
                <a:ea typeface="Courier New" charset="0"/>
                <a:cs typeface="Courier New" charset="0"/>
              </a:rPr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296242"/>
            <a:ext cx="4031873" cy="5424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&amp; operator &gt;&gt;(</a:t>
            </a:r>
            <a:r>
              <a:rPr lang="en-US" sz="1050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&amp; ins, Birthday&amp; </a:t>
            </a:r>
            <a:r>
              <a:rPr lang="en-US" sz="1050" b="1" dirty="0" err="1"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s-ES_tradnl" sz="105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s-ES_tradnl" sz="105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s-ES_tradnl" sz="1050" b="1" dirty="0">
                <a:latin typeface="Courier New" charset="0"/>
                <a:ea typeface="Courier New" charset="0"/>
                <a:cs typeface="Courier New" charset="0"/>
              </a:rPr>
              <a:t> y, m, d;</a:t>
            </a:r>
          </a:p>
          <a:p>
            <a:r>
              <a:rPr lang="ro-RO" sz="105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ro-RO" sz="1050" b="1" dirty="0" err="1"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ro-RO" sz="10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sz="105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ro-RO" sz="105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ro-RO" sz="10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ins &gt;&gt; </a:t>
            </a:r>
            <a:r>
              <a:rPr lang="de-DE" sz="105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    if (</a:t>
            </a:r>
            <a:r>
              <a:rPr lang="en-US" sz="105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 == '{')</a:t>
            </a: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    ins &gt;&gt; </a:t>
            </a:r>
            <a:r>
              <a:rPr lang="de-DE" sz="1050" b="1" dirty="0" err="1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de-DE" sz="10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    ins &gt;&gt; </a:t>
            </a:r>
            <a:r>
              <a:rPr lang="de-DE" sz="105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        if (</a:t>
            </a:r>
            <a:r>
              <a:rPr lang="en-US" sz="105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 == ',')</a:t>
            </a: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    {</a:t>
            </a: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de-DE" sz="105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ins &gt;&gt; m;</a:t>
            </a:r>
          </a:p>
          <a:p>
            <a:endParaRPr lang="de-DE" sz="10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        ins &gt;&gt; </a:t>
            </a:r>
            <a:r>
              <a:rPr lang="de-DE" sz="105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            if (</a:t>
            </a:r>
            <a:r>
              <a:rPr lang="en-US" sz="105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 == ',')</a:t>
            </a: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        {</a:t>
            </a: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            </a:t>
            </a:r>
            <a:r>
              <a:rPr lang="de-DE" sz="105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ins &gt;&gt; d;</a:t>
            </a:r>
          </a:p>
          <a:p>
            <a:endParaRPr lang="de-DE" sz="10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            ins &gt;&gt; </a:t>
            </a:r>
            <a:r>
              <a:rPr lang="de-DE" sz="105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                if (</a:t>
            </a:r>
            <a:r>
              <a:rPr lang="en-US" sz="1050" b="1" dirty="0" err="1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 == '}')</a:t>
            </a: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            {</a:t>
            </a:r>
          </a:p>
          <a:p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                    </a:t>
            </a:r>
            <a:r>
              <a:rPr lang="en-US" sz="1050" b="1" dirty="0" err="1">
                <a:latin typeface="Courier New" charset="0"/>
                <a:ea typeface="Courier New" charset="0"/>
                <a:cs typeface="Courier New" charset="0"/>
              </a:rPr>
              <a:t>bd.year</a:t>
            </a:r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  = y;</a:t>
            </a:r>
          </a:p>
          <a:p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                    </a:t>
            </a:r>
            <a:r>
              <a:rPr lang="en-US" sz="1050" b="1" dirty="0" err="1">
                <a:latin typeface="Courier New" charset="0"/>
                <a:ea typeface="Courier New" charset="0"/>
                <a:cs typeface="Courier New" charset="0"/>
              </a:rPr>
              <a:t>bd.month</a:t>
            </a:r>
            <a:r>
              <a:rPr lang="en-US" sz="1050" b="1" dirty="0">
                <a:latin typeface="Courier New" charset="0"/>
                <a:ea typeface="Courier New" charset="0"/>
                <a:cs typeface="Courier New" charset="0"/>
              </a:rPr>
              <a:t> = m;</a:t>
            </a: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                </a:t>
            </a:r>
            <a:r>
              <a:rPr lang="de-DE" sz="1050" b="1" dirty="0" err="1">
                <a:latin typeface="Courier New" charset="0"/>
                <a:ea typeface="Courier New" charset="0"/>
                <a:cs typeface="Courier New" charset="0"/>
              </a:rPr>
              <a:t>bd.day</a:t>
            </a:r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= d;</a:t>
            </a: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            }</a:t>
            </a: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        }</a:t>
            </a: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    }</a:t>
            </a: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endParaRPr lang="de-DE" sz="10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de-DE" sz="1050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de-DE" sz="1050" b="1" dirty="0">
                <a:latin typeface="Courier New" charset="0"/>
                <a:ea typeface="Courier New" charset="0"/>
                <a:cs typeface="Courier New" charset="0"/>
              </a:rPr>
              <a:t> ins;</a:t>
            </a:r>
          </a:p>
          <a:p>
            <a:r>
              <a:rPr lang="de-DE" sz="105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de-DE" sz="105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9620" y="1296242"/>
            <a:ext cx="4373313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Birthday bd1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Birthday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bd2;</a:t>
            </a:r>
          </a:p>
          <a:p>
            <a:endParaRPr lang="en-US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sz="1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ro-RO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 &lt;&lt; "</a:t>
            </a:r>
            <a:r>
              <a:rPr lang="ro-RO" sz="1400" b="1" dirty="0" err="1">
                <a:latin typeface="Courier New" charset="0"/>
                <a:ea typeface="Courier New" charset="0"/>
                <a:cs typeface="Courier New" charset="0"/>
              </a:rPr>
              <a:t>Enter</a:t>
            </a:r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sz="1400" b="1" dirty="0" err="1">
                <a:latin typeface="Courier New" charset="0"/>
                <a:ea typeface="Courier New" charset="0"/>
                <a:cs typeface="Courier New" charset="0"/>
              </a:rPr>
              <a:t>two</a:t>
            </a:r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sz="1400" b="1" dirty="0" err="1">
                <a:latin typeface="Courier New" charset="0"/>
                <a:ea typeface="Courier New" charset="0"/>
                <a:cs typeface="Courier New" charset="0"/>
              </a:rPr>
              <a:t>birthdays</a:t>
            </a:r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: ";</a:t>
            </a:r>
          </a:p>
          <a:p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    cin &gt;&gt; bd1 &gt;&gt; bd2;</a:t>
            </a:r>
          </a:p>
          <a:p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ro-RO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 &lt;&lt; bd1 &lt;&lt; ", " &lt;&lt; bd2 &lt;&lt; </a:t>
            </a:r>
            <a:r>
              <a:rPr lang="ro-RO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ro-RO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ro-RO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ro-RO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5372" y="3520439"/>
            <a:ext cx="5339923" cy="523220"/>
          </a:xfrm>
          <a:prstGeom prst="rect">
            <a:avLst/>
          </a:prstGeom>
          <a:solidFill>
            <a:srgbClr val="E1F5FF"/>
          </a:solidFill>
          <a:ln>
            <a:solidFill>
              <a:srgbClr val="66CC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Enter two birthdays: </a:t>
            </a:r>
            <a:r>
              <a:rPr lang="en-US" sz="1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{1953, 9, 2}   {1957, 4, 3}</a:t>
            </a:r>
          </a:p>
          <a:p>
            <a:r>
              <a:rPr lang="bg-BG" sz="1400" b="1" dirty="0">
                <a:latin typeface="Courier New" charset="0"/>
                <a:ea typeface="Courier New" charset="0"/>
                <a:cs typeface="Courier New" charset="0"/>
              </a:rPr>
              <a:t>9/2/1953, 4/3/1957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1708" y="5806414"/>
            <a:ext cx="230543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B23C00"/>
                </a:solidFill>
              </a:rPr>
              <a:t>Error checking needed!</a:t>
            </a:r>
            <a:endParaRPr lang="en-US">
              <a:solidFill>
                <a:srgbClr val="B23C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6609" y="1419130"/>
            <a:ext cx="143821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Birthday2.cpp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46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5013936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data type</a:t>
            </a:r>
            <a:r>
              <a:rPr lang="en-US" dirty="0" smtClean="0"/>
              <a:t> specifies:</a:t>
            </a:r>
          </a:p>
          <a:p>
            <a:pPr lvl="1"/>
            <a:r>
              <a:rPr lang="en-US" dirty="0" smtClean="0"/>
              <a:t>what values are allowed</a:t>
            </a:r>
          </a:p>
          <a:p>
            <a:pPr lvl="1"/>
            <a:r>
              <a:rPr lang="en-US" dirty="0" smtClean="0"/>
              <a:t>what operations are allowed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B23C00"/>
                </a:solidFill>
              </a:rPr>
              <a:t>abstract data type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B23C00"/>
                </a:solidFill>
              </a:rPr>
              <a:t>ADT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allows its values and operations to be used</a:t>
            </a:r>
          </a:p>
          <a:p>
            <a:pPr lvl="1"/>
            <a:r>
              <a:rPr lang="en-US" u="sng" dirty="0" smtClean="0"/>
              <a:t>hides the implementation</a:t>
            </a:r>
            <a:r>
              <a:rPr lang="en-US" dirty="0" smtClean="0"/>
              <a:t> of values and operations</a:t>
            </a:r>
          </a:p>
          <a:p>
            <a:pPr lvl="4"/>
            <a:endParaRPr lang="en-US" dirty="0"/>
          </a:p>
          <a:p>
            <a:r>
              <a:rPr lang="en-US" dirty="0" smtClean="0"/>
              <a:t>Example: The predefined type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is an ADT.</a:t>
            </a:r>
          </a:p>
          <a:p>
            <a:pPr lvl="1"/>
            <a:r>
              <a:rPr lang="en-US" dirty="0" smtClean="0"/>
              <a:t>You can use integers and the operators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+ - * / %</a:t>
            </a:r>
          </a:p>
          <a:p>
            <a:pPr lvl="1"/>
            <a:r>
              <a:rPr lang="en-US" dirty="0" smtClean="0"/>
              <a:t>But you don’t know how they’re implemented.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7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</a:t>
            </a:r>
            <a:r>
              <a:rPr lang="en-US" dirty="0" smtClean="0"/>
              <a:t>Types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0994" cy="4236697"/>
          </a:xfrm>
        </p:spPr>
        <p:txBody>
          <a:bodyPr/>
          <a:lstStyle/>
          <a:p>
            <a:r>
              <a:rPr lang="en-US" dirty="0" smtClean="0"/>
              <a:t>To make your class an ADT, you must separate:</a:t>
            </a:r>
          </a:p>
          <a:p>
            <a:pPr lvl="1"/>
            <a:r>
              <a:rPr lang="en-US" dirty="0" smtClean="0"/>
              <a:t>The specification of how a type is </a:t>
            </a:r>
            <a:r>
              <a:rPr lang="en-US" u="sng" dirty="0" smtClean="0"/>
              <a:t>used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details of how the type is </a:t>
            </a:r>
            <a:r>
              <a:rPr lang="en-US" u="sng" dirty="0" smtClean="0"/>
              <a:t>implemented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To ensure this separation:</a:t>
            </a:r>
          </a:p>
          <a:p>
            <a:pPr lvl="1"/>
            <a:r>
              <a:rPr lang="en-US" dirty="0" smtClean="0"/>
              <a:t>Make all member variables private.</a:t>
            </a:r>
          </a:p>
          <a:p>
            <a:pPr lvl="1"/>
            <a:r>
              <a:rPr lang="en-US" dirty="0" smtClean="0"/>
              <a:t>Make public all the member functions that a programmer needs to use, and fully specify </a:t>
            </a:r>
            <a:br>
              <a:rPr lang="en-US" dirty="0" smtClean="0"/>
            </a:br>
            <a:r>
              <a:rPr lang="en-US" dirty="0" smtClean="0"/>
              <a:t>how to use each one.</a:t>
            </a:r>
          </a:p>
          <a:p>
            <a:pPr lvl="1"/>
            <a:r>
              <a:rPr lang="en-US" dirty="0" smtClean="0"/>
              <a:t>Make private all helper member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99383" y="5560642"/>
            <a:ext cx="383662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0033CC"/>
                </a:solidFill>
              </a:rPr>
              <a:t>Is the </a:t>
            </a:r>
            <a:r>
              <a:rPr lang="en-US" sz="2000" b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Birthday</a:t>
            </a:r>
            <a:r>
              <a:rPr lang="en-US" sz="2000" smtClean="0">
                <a:solidFill>
                  <a:srgbClr val="0033CC"/>
                </a:solidFill>
              </a:rPr>
              <a:t> </a:t>
            </a:r>
            <a:r>
              <a:rPr lang="en-US" sz="2000" dirty="0" smtClean="0">
                <a:solidFill>
                  <a:srgbClr val="0033CC"/>
                </a:solidFill>
              </a:rPr>
              <a:t>class an ADT?</a:t>
            </a:r>
            <a:endParaRPr lang="en-US" sz="2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18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5013936"/>
          </a:xfrm>
        </p:spPr>
        <p:txBody>
          <a:bodyPr/>
          <a:lstStyle/>
          <a:p>
            <a:r>
              <a:rPr lang="en-US" dirty="0" smtClean="0"/>
              <a:t>Put each class declaration in a separate </a:t>
            </a:r>
            <a:r>
              <a:rPr lang="en-US" dirty="0" smtClean="0">
                <a:solidFill>
                  <a:srgbClr val="0033CC"/>
                </a:solidFill>
              </a:rPr>
              <a:t>.h</a:t>
            </a:r>
            <a:r>
              <a:rPr lang="en-US" dirty="0" smtClean="0"/>
              <a:t> header file.</a:t>
            </a:r>
          </a:p>
          <a:p>
            <a:pPr lvl="1"/>
            <a:r>
              <a:rPr lang="en-US" dirty="0" smtClean="0"/>
              <a:t>By convention, name the file after the class name.</a:t>
            </a:r>
          </a:p>
          <a:p>
            <a:pPr lvl="1"/>
            <a:r>
              <a:rPr lang="en-US" dirty="0" smtClean="0"/>
              <a:t>Any other source file that uses the class would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#include </a:t>
            </a:r>
            <a:r>
              <a:rPr lang="en-US" dirty="0" smtClean="0"/>
              <a:t>the class header file.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Put the </a:t>
            </a:r>
            <a:r>
              <a:rPr lang="en-US" u="sng" dirty="0"/>
              <a:t>implementations</a:t>
            </a:r>
            <a:r>
              <a:rPr lang="en-US" dirty="0" smtClean="0"/>
              <a:t> of the member functions into a </a:t>
            </a:r>
            <a:r>
              <a:rPr lang="en-US" dirty="0" smtClean="0">
                <a:solidFill>
                  <a:srgbClr val="0033CC"/>
                </a:solidFill>
              </a:rPr>
              <a:t>.</a:t>
            </a:r>
            <a:r>
              <a:rPr lang="en-US" dirty="0" err="1" smtClean="0">
                <a:solidFill>
                  <a:srgbClr val="0033CC"/>
                </a:solidFill>
              </a:rPr>
              <a:t>cpp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file.</a:t>
            </a:r>
          </a:p>
          <a:p>
            <a:pPr lvl="1"/>
            <a:r>
              <a:rPr lang="en-US" dirty="0"/>
              <a:t>By convention, name the file after the class name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r>
              <a:rPr lang="en-US" dirty="0" smtClean="0"/>
              <a:t>A class header file is the </a:t>
            </a:r>
            <a:r>
              <a:rPr lang="en-US" dirty="0" smtClean="0">
                <a:solidFill>
                  <a:srgbClr val="B23C00"/>
                </a:solidFill>
              </a:rPr>
              <a:t>interface</a:t>
            </a:r>
            <a:r>
              <a:rPr lang="en-US" dirty="0" smtClean="0"/>
              <a:t> that the class presents to users of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</a:t>
            </a:r>
            <a:r>
              <a:rPr lang="en-US" dirty="0" smtClean="0"/>
              <a:t>Compilation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234464"/>
            <a:ext cx="5272597" cy="5501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ifndef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950" b="1" dirty="0" smtClean="0">
                <a:latin typeface="Courier New" charset="0"/>
                <a:ea typeface="Courier New" charset="0"/>
                <a:cs typeface="Courier New" charset="0"/>
              </a:rPr>
              <a:t>BIRTHDAY3_H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_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#define </a:t>
            </a:r>
            <a:r>
              <a:rPr lang="en-US" sz="950" b="1" dirty="0" smtClean="0">
                <a:latin typeface="Courier New" charset="0"/>
                <a:ea typeface="Courier New" charset="0"/>
                <a:cs typeface="Courier New" charset="0"/>
              </a:rPr>
              <a:t>BIRTHDAY3_H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_</a:t>
            </a:r>
          </a:p>
          <a:p>
            <a:endParaRPr lang="en-US" sz="9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9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// Constructors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Birthday();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Birthday(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m,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d);</a:t>
            </a:r>
          </a:p>
          <a:p>
            <a:endParaRPr lang="en-US" sz="9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// Destructor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~Birthday();</a:t>
            </a:r>
          </a:p>
          <a:p>
            <a:endParaRPr lang="en-US" sz="9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get_year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get_month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get_day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9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void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set_year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y);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void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set_month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m);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void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set_day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d);</a:t>
            </a:r>
          </a:p>
          <a:p>
            <a:endParaRPr lang="en-US" sz="9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void print();</a:t>
            </a:r>
          </a:p>
          <a:p>
            <a:endParaRPr lang="en-US" sz="9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friend bool equal(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Birthday&amp; bd1,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Birthday&amp; bd2);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friend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years_apart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Birthday&amp; bd1,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Birthday&amp; bd2);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friend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operator -(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Birthday&amp; bd1,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Birthday&amp; bd2);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friend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&amp; operator &lt;&lt;(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&amp; outs,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Birthday&amp;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friend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&amp; operator &gt;&gt;(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&amp; ins, Birthday&amp;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9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 year, month, day;</a:t>
            </a:r>
          </a:p>
          <a:p>
            <a:r>
              <a:rPr lang="uk-UA" sz="950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uk-UA" sz="9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950" b="1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950" b="1" dirty="0" err="1">
                <a:latin typeface="Courier New" charset="0"/>
                <a:ea typeface="Courier New" charset="0"/>
                <a:cs typeface="Courier New" charset="0"/>
              </a:rPr>
              <a:t>endif</a:t>
            </a:r>
            <a:endParaRPr lang="en-US" sz="95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95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6317" y="1325903"/>
            <a:ext cx="1221809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Birthday3.h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48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295400"/>
            <a:ext cx="6413935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cstdlib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12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sz="12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Birthday3.h</a:t>
            </a:r>
            <a:r>
              <a:rPr lang="en-US" sz="12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Birthday::Birthday() : year(0), month(0), day(0)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  // Default constructor with an empty body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Birthday::Birthday(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m,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d) : year(y), month(m), day(d)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  // Empty body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Birthday::~Birthday()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  // Empty body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Birthday::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get_year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() 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{ return year; }</a:t>
            </a:r>
          </a:p>
          <a:p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Birthday::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get_month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{ return month; }</a:t>
            </a:r>
          </a:p>
          <a:p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Birthday::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get_day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()  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{ return day; }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void Birthday::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set_year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y)  { year = y; }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void Birthday::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set_month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m) { month = m; }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void Birthday::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set_day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d)   { day = d;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0707" y="1417342"/>
            <a:ext cx="143821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Birthday3.cpp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8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9867" y="1234464"/>
            <a:ext cx="7096815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Birthday::print()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month &lt;&lt; "/" &lt;&lt; day &lt;&lt; "/" &lt;&lt; year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operator -(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bd1,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bd2)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return abs(bd1.year - bd2.year);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operator &lt;&lt;(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outs,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Birthday&amp;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outs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bd.month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"/"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bd.day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"/"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bd.year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return outs;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operator &gt;&gt;(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istream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ins, Birthday&amp;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...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0853" y="1325903"/>
            <a:ext cx="143821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Birthday3.cpp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8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4340" y="1303020"/>
            <a:ext cx="6878806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sz="15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Birthday3.h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  Birthday bd1;              // call default constructor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  Birthday bd2(1990, 9, 2);  // call constructor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  Birthday bd3(2001, 5, 8);  // call constructor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    bd1.print();</a:t>
            </a:r>
          </a:p>
          <a:p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    bd2.print();</a:t>
            </a:r>
          </a:p>
          <a:p>
            <a:endParaRPr lang="ro-RO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ro-RO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 &lt;&lt; bd2 - bd3 &lt;&lt; </a:t>
            </a:r>
            <a:r>
              <a:rPr lang="ro-RO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ro-RO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 &lt;&lt; bd1 &lt;&lt; ", " &lt;&lt; bd2 &lt;&lt; ", " &lt;&lt; bd3 &lt;&lt; </a:t>
            </a:r>
            <a:r>
              <a:rPr lang="ro-RO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ro-RO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ro-RO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ro-RO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ro-RO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 &lt;&lt; "</a:t>
            </a:r>
            <a:r>
              <a:rPr lang="ro-RO" sz="1500" b="1" dirty="0" err="1">
                <a:latin typeface="Courier New" charset="0"/>
                <a:ea typeface="Courier New" charset="0"/>
                <a:cs typeface="Courier New" charset="0"/>
              </a:rPr>
              <a:t>Enter</a:t>
            </a:r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sz="1500" b="1" dirty="0" err="1">
                <a:latin typeface="Courier New" charset="0"/>
                <a:ea typeface="Courier New" charset="0"/>
                <a:cs typeface="Courier New" charset="0"/>
              </a:rPr>
              <a:t>two</a:t>
            </a:r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sz="1500" b="1" dirty="0" err="1">
                <a:latin typeface="Courier New" charset="0"/>
                <a:ea typeface="Courier New" charset="0"/>
                <a:cs typeface="Courier New" charset="0"/>
              </a:rPr>
              <a:t>birthdays</a:t>
            </a:r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: ";</a:t>
            </a:r>
          </a:p>
          <a:p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    cin &gt;&gt; bd1 &gt;&gt; bd2;</a:t>
            </a:r>
          </a:p>
          <a:p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ro-RO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 &lt;&lt; bd1 &lt;&lt; ", " &lt;&lt; bd2 &lt;&lt; </a:t>
            </a:r>
            <a:r>
              <a:rPr lang="ro-RO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ro-RO" sz="15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9268" y="1417342"/>
            <a:ext cx="199753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BirthdayTester3.cpp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9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#4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3005" y="1417342"/>
            <a:ext cx="8577989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compute_pi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pi)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Use a </a:t>
            </a:r>
            <a:r>
              <a:rPr lang="en-US" b="1" u="sng" dirty="0" err="1">
                <a:latin typeface="Courier New" charset="0"/>
                <a:ea typeface="Courier New" charset="0"/>
                <a:cs typeface="Courier New" charset="0"/>
              </a:rPr>
              <a:t>nonic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algorithm: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https://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en.wikipedia.org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/wiki/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Borwein's_algorithm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Multiple-precision constants.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one;  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mpf_init_set_str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(one,            "1", BASE);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two;  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mpf_init_set_str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(two,            "2", BASE);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three;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mpf_init_set_str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(three,          "3", BASE);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nine; 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mpf_init_set_str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(nine,           "9", BASE);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twenty_seven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mpf_init_set_str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twenty_seven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  "27", BASE);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one_third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one_third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mpf_div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one_third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one, three);</a:t>
            </a:r>
          </a:p>
        </p:txBody>
      </p:sp>
    </p:spTree>
    <p:extLst>
      <p:ext uri="{BB962C8B-B14F-4D97-AF65-F5344CB8AC3E}">
        <p14:creationId xmlns:p14="http://schemas.microsoft.com/office/powerpoint/2010/main" val="12933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</a:t>
            </a:r>
            <a:r>
              <a:rPr lang="en-US" dirty="0"/>
              <a:t>5</a:t>
            </a:r>
            <a:r>
              <a:rPr lang="en-US" dirty="0" smtClean="0"/>
              <a:t>. Roman Numerals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C++ class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br>
              <a:rPr lang="en-US" dirty="0" smtClean="0">
                <a:solidFill>
                  <a:srgbClr val="0033CC"/>
                </a:solidFill>
              </a:rPr>
            </a:br>
            <a:r>
              <a:rPr lang="en-US" dirty="0" smtClean="0"/>
              <a:t>that implements arithmetic operations with Roman numerals, and reading and writing Roman numerals.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en.wikipedia.org/wiki/Roman_numerals</a:t>
            </a:r>
            <a:r>
              <a:rPr lang="en-US" dirty="0" smtClean="0"/>
              <a:t> </a:t>
            </a:r>
          </a:p>
          <a:p>
            <a:pPr lvl="4"/>
            <a:endParaRPr lang="en-US" dirty="0" smtClean="0"/>
          </a:p>
          <a:p>
            <a:r>
              <a:rPr lang="en-US" u="sng" dirty="0" smtClean="0"/>
              <a:t>Private</a:t>
            </a:r>
            <a:r>
              <a:rPr lang="en-US" dirty="0" smtClean="0"/>
              <a:t> member variables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string roman </a:t>
            </a:r>
            <a:r>
              <a:rPr lang="en-US" dirty="0" smtClean="0"/>
              <a:t>and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decimal </a:t>
            </a:r>
            <a:r>
              <a:rPr lang="en-US" dirty="0" smtClean="0"/>
              <a:t>store the Roman numeral string (such as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"MCMLXVIII"</a:t>
            </a:r>
            <a:r>
              <a:rPr lang="en-US" dirty="0" smtClean="0"/>
              <a:t>) and its integer value (1968).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#</a:t>
            </a:r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/>
              <a:t>Roman </a:t>
            </a:r>
            <a:r>
              <a:rPr lang="en-US" dirty="0" smtClean="0"/>
              <a:t>Numerals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Private</a:t>
            </a:r>
            <a:r>
              <a:rPr lang="en-US" dirty="0"/>
              <a:t> member functions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to_roman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to_decimal</a:t>
            </a:r>
            <a:r>
              <a:rPr lang="en-US" dirty="0" smtClean="0"/>
              <a:t> </a:t>
            </a:r>
            <a:r>
              <a:rPr lang="en-US" dirty="0"/>
              <a:t>convert </a:t>
            </a:r>
            <a:r>
              <a:rPr lang="en-US" dirty="0" smtClean="0"/>
              <a:t>between the </a:t>
            </a:r>
            <a:r>
              <a:rPr lang="en-US" dirty="0"/>
              <a:t>string and </a:t>
            </a:r>
            <a:r>
              <a:rPr lang="en-US" dirty="0" smtClean="0"/>
              <a:t>integer values of a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RomanNumeral</a:t>
            </a:r>
            <a:r>
              <a:rPr lang="en-US" dirty="0" smtClean="0"/>
              <a:t> object.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One constructor has an integer parameter, and another constructor has a string parameter.</a:t>
            </a:r>
          </a:p>
          <a:p>
            <a:pPr lvl="1"/>
            <a:r>
              <a:rPr lang="en-US" dirty="0" smtClean="0"/>
              <a:t>Construct a Roman numeral object </a:t>
            </a:r>
            <a:br>
              <a:rPr lang="en-US" dirty="0" smtClean="0"/>
            </a:br>
            <a:r>
              <a:rPr lang="en-US" dirty="0" smtClean="0"/>
              <a:t>by giving either its integer or string value.</a:t>
            </a:r>
          </a:p>
          <a:p>
            <a:pPr lvl="6"/>
            <a:endParaRPr lang="en-US" dirty="0" smtClean="0"/>
          </a:p>
          <a:p>
            <a:r>
              <a:rPr lang="en-US" u="sng" dirty="0" smtClean="0"/>
              <a:t>Public</a:t>
            </a:r>
            <a:r>
              <a:rPr lang="en-US" dirty="0" smtClean="0"/>
              <a:t> getter functions return the object’s </a:t>
            </a:r>
            <a:br>
              <a:rPr lang="en-US" dirty="0" smtClean="0"/>
            </a:br>
            <a:r>
              <a:rPr lang="en-US" dirty="0" smtClean="0"/>
              <a:t>string and integer values.</a:t>
            </a:r>
          </a:p>
          <a:p>
            <a:pPr lvl="5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#</a:t>
            </a:r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/>
              <a:t>Roman Numerals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 </a:t>
            </a:r>
            <a:r>
              <a:rPr lang="en-US" dirty="0"/>
              <a:t>the arithmetic operators 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+ - * /</a:t>
            </a:r>
          </a:p>
          <a:p>
            <a:pPr marL="939800" lvl="2" indent="-469900">
              <a:buSzPct val="70000"/>
            </a:pPr>
            <a:r>
              <a:rPr lang="en-US" sz="2400" dirty="0"/>
              <a:t>Roman numerals perform integer division</a:t>
            </a:r>
            <a:r>
              <a:rPr lang="en-US" sz="2400" dirty="0" smtClean="0"/>
              <a:t>.</a:t>
            </a:r>
          </a:p>
          <a:p>
            <a:pPr marL="2773363" lvl="6" indent="-469900">
              <a:buSzPct val="70000"/>
            </a:pPr>
            <a:endParaRPr lang="en-US" dirty="0"/>
          </a:p>
          <a:p>
            <a:r>
              <a:rPr lang="en-US" dirty="0"/>
              <a:t>Overload the </a:t>
            </a:r>
            <a:r>
              <a:rPr lang="en-US" dirty="0" smtClean="0"/>
              <a:t>equality operators 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== !=</a:t>
            </a:r>
          </a:p>
          <a:p>
            <a:pPr lvl="4"/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Overload the stream </a:t>
            </a:r>
            <a:r>
              <a:rPr lang="en-US" dirty="0" smtClean="0"/>
              <a:t>operators 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dirty="0"/>
              <a:t> </a:t>
            </a:r>
            <a:r>
              <a:rPr lang="en-US" dirty="0" smtClean="0"/>
              <a:t> and 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&lt;&lt;</a:t>
            </a:r>
          </a:p>
          <a:p>
            <a:pPr lvl="1"/>
            <a:r>
              <a:rPr lang="en-US" dirty="0" smtClean="0"/>
              <a:t>Input a Roman numeral value as a string, </a:t>
            </a:r>
            <a:br>
              <a:rPr lang="en-US" dirty="0" smtClean="0"/>
            </a:br>
            <a:r>
              <a:rPr lang="en-US" dirty="0" smtClean="0"/>
              <a:t>such as </a:t>
            </a:r>
            <a:r>
              <a:rPr lang="en-US" sz="28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MCMLXVIII</a:t>
            </a:r>
          </a:p>
          <a:p>
            <a:pPr lvl="1"/>
            <a:r>
              <a:rPr lang="en-US" dirty="0" smtClean="0"/>
              <a:t>Output a Roman numeral value in the form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such as </a:t>
            </a:r>
            <a:r>
              <a:rPr lang="en-US" sz="28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[1968:MCMLXVIII]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60342" y="5074902"/>
            <a:ext cx="3938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integer </a:t>
            </a:r>
            <a:r>
              <a:rPr lang="en-US" sz="2400" i="1" dirty="0" err="1" smtClean="0">
                <a:latin typeface="Times New Roman" charset="0"/>
                <a:ea typeface="Times New Roman" charset="0"/>
                <a:cs typeface="Times New Roman" charset="0"/>
              </a:rPr>
              <a:t>value</a:t>
            </a:r>
            <a:r>
              <a:rPr lang="en-US" sz="2400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sz="2400" i="1" dirty="0" err="1" smtClean="0">
                <a:latin typeface="Times New Roman" charset="0"/>
                <a:ea typeface="Times New Roman" charset="0"/>
                <a:cs typeface="Times New Roman" charset="0"/>
              </a:rPr>
              <a:t>roman</a:t>
            </a:r>
            <a:r>
              <a:rPr lang="en-US" sz="2400" i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400" i="1" dirty="0">
                <a:latin typeface="Times New Roman" charset="0"/>
                <a:ea typeface="Times New Roman" charset="0"/>
                <a:cs typeface="Times New Roman" charset="0"/>
              </a:rPr>
              <a:t>string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6656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#</a:t>
            </a:r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/>
              <a:t>Roman Numerals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41374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u="sng" dirty="0" smtClean="0"/>
              <a:t>test program</a:t>
            </a:r>
            <a:r>
              <a:rPr lang="en-US" dirty="0" smtClean="0"/>
              <a:t> inputs and parses a text file containing simple two-operand arithmetic expressions with Roman numerals: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performs the arithmetic and output the results: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5730" y="2697488"/>
            <a:ext cx="225254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MCMLXIII + LIII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MMI - XXXIII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LIII * XXXIII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MMI / XXXIII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5895" y="4761295"/>
            <a:ext cx="5492209" cy="1077218"/>
          </a:xfrm>
          <a:prstGeom prst="rect">
            <a:avLst/>
          </a:prstGeom>
          <a:solidFill>
            <a:srgbClr val="E1F5FF"/>
          </a:solidFill>
          <a:ln>
            <a:solidFill>
              <a:srgbClr val="66CCFF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>
                <a:latin typeface="Courier New" charset="0"/>
                <a:ea typeface="Courier New" charset="0"/>
                <a:cs typeface="Courier New" charset="0"/>
              </a:rPr>
              <a:t>[1963:MCMLXIII] + [53:LIII] = [2016:MMXVI]</a:t>
            </a:r>
          </a:p>
          <a:p>
            <a:r>
              <a:rPr lang="pt-BR" b="1" dirty="0">
                <a:latin typeface="Courier New" charset="0"/>
                <a:ea typeface="Courier New" charset="0"/>
                <a:cs typeface="Courier New" charset="0"/>
              </a:rPr>
              <a:t>[2001:MMI] - [33:XXXIII] = [1968:MCMLXVIII]</a:t>
            </a:r>
          </a:p>
          <a:p>
            <a:r>
              <a:rPr lang="pt-BR" b="1" dirty="0">
                <a:latin typeface="Courier New" charset="0"/>
                <a:ea typeface="Courier New" charset="0"/>
                <a:cs typeface="Courier New" charset="0"/>
              </a:rPr>
              <a:t>[53:LIII] * [33:XXXIII] = [1749:MDCCXLIX]</a:t>
            </a:r>
          </a:p>
          <a:p>
            <a:r>
              <a:rPr lang="pt-BR" b="1" dirty="0">
                <a:latin typeface="Courier New" charset="0"/>
                <a:ea typeface="Courier New" charset="0"/>
                <a:cs typeface="Courier New" charset="0"/>
              </a:rPr>
              <a:t>[2001:MMI] / [33:XXXIII] = [60:LX]</a:t>
            </a:r>
          </a:p>
        </p:txBody>
      </p:sp>
    </p:spTree>
    <p:extLst>
      <p:ext uri="{BB962C8B-B14F-4D97-AF65-F5344CB8AC3E}">
        <p14:creationId xmlns:p14="http://schemas.microsoft.com/office/powerpoint/2010/main" val="7675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#</a:t>
            </a:r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/>
              <a:t>Roman Numerals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>
                <a:solidFill>
                  <a:srgbClr val="0033CC"/>
                </a:solidFill>
              </a:rPr>
              <a:t>RomanNumeral.h</a:t>
            </a:r>
            <a:r>
              <a:rPr lang="en-US" dirty="0" smtClean="0"/>
              <a:t> </a:t>
            </a:r>
            <a:r>
              <a:rPr lang="en-US" dirty="0"/>
              <a:t>contains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class declaration.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 err="1" smtClean="0">
                <a:solidFill>
                  <a:srgbClr val="0033CC"/>
                </a:solidFill>
              </a:rPr>
              <a:t>RomanNumeral.cpp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contains </a:t>
            </a:r>
            <a:br>
              <a:rPr lang="en-US" dirty="0" smtClean="0"/>
            </a:br>
            <a:r>
              <a:rPr lang="en-US" dirty="0" smtClean="0"/>
              <a:t>the class implementation.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 err="1" smtClean="0">
                <a:solidFill>
                  <a:srgbClr val="0033CC"/>
                </a:solidFill>
              </a:rPr>
              <a:t>RomanNumeralTester.cpp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contains </a:t>
            </a:r>
            <a:br>
              <a:rPr lang="en-US" dirty="0" smtClean="0"/>
            </a:br>
            <a:r>
              <a:rPr lang="en-US" dirty="0" smtClean="0"/>
              <a:t>two functions to test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#4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96189" y="1325903"/>
            <a:ext cx="475162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// Multiple-precision variables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mpf_t a;        mpf_init(a);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mpf_t r;        mpf_init(r);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mpf_t s;        mpf_init(s);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mpf_t t;        mpf_init(t);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mpf_t u;        mpf_init(u);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mpf_t v;        mpf_init(v);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mpf_t w;        mpf_init(w);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mpf_t power3;   mpf_init(power3);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mpf_t prev_a;   mpf_init(prev_a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// Temporaries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mpf_t temp1; mpf_init(temp1);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mpf_t </a:t>
            </a:r>
            <a:r>
              <a:rPr lang="is-IS" b="1" u="sng" dirty="0">
                <a:latin typeface="Courier New" charset="0"/>
                <a:ea typeface="Courier New" charset="0"/>
                <a:cs typeface="Courier New" charset="0"/>
              </a:rPr>
              <a:t>temp2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; mpf_init(temp2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1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#4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37391" y="1325903"/>
            <a:ext cx="6949364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// Initialize a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mpf_set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(a,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one_third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);      // a = </a:t>
            </a:r>
            <a:r>
              <a:rPr lang="de-DE" b="1" dirty="0" smtClean="0">
                <a:latin typeface="Courier New" charset="0"/>
                <a:ea typeface="Courier New" charset="0"/>
                <a:cs typeface="Courier New" charset="0"/>
              </a:rPr>
              <a:t>1/3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b="1" dirty="0">
                <a:latin typeface="Courier New" charset="0"/>
                <a:ea typeface="Courier New" charset="0"/>
                <a:cs typeface="Courier New" charset="0"/>
              </a:rPr>
            </a:br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// Initialize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mpf_sqrt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(temp1,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three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);     // temp1 =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sqrt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(3)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mpf_sub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(temp1, temp1,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one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); // temp1 =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sqrt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(3) - 1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mpf_div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, temp1,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two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);     //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= (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sqrt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(3) - 1)/</a:t>
            </a:r>
            <a:r>
              <a:rPr lang="de-DE" b="1" dirty="0" smtClean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b="1" dirty="0">
                <a:latin typeface="Courier New" charset="0"/>
                <a:ea typeface="Courier New" charset="0"/>
                <a:cs typeface="Courier New" charset="0"/>
              </a:rPr>
            </a:br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// Initialize s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mpf_mul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(temp1,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mpf_mul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(temp1, temp1,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);   // temp1 = r^3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mpf_sub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(temp1,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one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, temp1); // temp1 = 1 - r^3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cube_root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(s, temp1);        // s =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cbrt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(1 - r^3)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// Initialize power3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mpf_set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(power3,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one_third</a:t>
            </a:r>
            <a:r>
              <a:rPr lang="de-DE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6" y="1965976"/>
            <a:ext cx="1716293" cy="161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#4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89" y="1234464"/>
            <a:ext cx="8577989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// Loop until two consecutive values are equal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// or up to MAX_ITERATIONS times. Iterate at least twice.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int n = 0;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do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// Save the previous a for later comparison.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mpf_set(prev_a, a);             // prev_a = 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mpf_div(temp1, one, prev_a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// Compute t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mpf_add(temp1, r, r);           // temp1 = 2r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mpf_add(t, one, temp1);         // t = 1 + 2r</a:t>
            </a:r>
          </a:p>
          <a:p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// Compute u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mpf_add(temp1, one, r);         // temp1 = 1 + r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mpf_mul(temp2, r, r);           // temp2 = r^2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mpf_add(temp1, temp1, temp2);   // temp1 = 1 + r +r^2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mpf_mul(temp1, nine, temp1);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mpf_mul(temp1, r, temp1);       // temp1 =  9r(1 + r + r^2)</a:t>
            </a:r>
          </a:p>
          <a:p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        cube_root(u, temp1);            // u = </a:t>
            </a:r>
            <a:r>
              <a:rPr lang="is-IS" b="1" u="sng" dirty="0">
                <a:latin typeface="Courier New" charset="0"/>
                <a:ea typeface="Courier New" charset="0"/>
                <a:cs typeface="Courier New" charset="0"/>
              </a:rPr>
              <a:t>cbrt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(9r(1 + r + r^2</a:t>
            </a:r>
            <a:r>
              <a:rPr lang="is-IS" b="1" dirty="0" smtClean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057415"/>
            <a:ext cx="2170235" cy="194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#4 Sample Solution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89" y="1325903"/>
            <a:ext cx="8725466" cy="4478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// Compute v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mpf_mul(temp1, t, t);           // temp1 = t^2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mpf_mul(temp2, t, u);           // temp2 = tu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mpf_add(temp1, temp1, temp2);   // temp1 = t^2 + tu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mpf_mul(temp2, u, u);           // temp2 = u^2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mpf_add(v, temp1, temp2);       // v = t^2 + tu + u^2</a:t>
            </a:r>
          </a:p>
          <a:p>
            <a:endParaRPr lang="is-IS" sz="15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// Compute w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mpf_add(temp1, one, s);         // temp1 = 1 + s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mpf_mul(temp2, s, s);           // temp2 = s^2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mpf_add(temp1, temp1, temp2);   // temp1 = 1 + s + s^2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mpf_mul(temp1, temp1, twenty_seven);    // temp1 = 27(1 + s + s^2)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mpf_div(w, temp1, v);           // w = (27(1 + s + s^2))/v</a:t>
            </a:r>
          </a:p>
          <a:p>
            <a:endParaRPr lang="is-I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// Compute next a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mpf_mul(temp1, w, a);           // temp1 = wa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mpf_sub(temp2, one, w);         // temp2 = 1 - w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mpf_mul(temp2, power3, temp2);  // temp2 =  (3^(2n-1))(1 - w)</a:t>
            </a:r>
          </a:p>
          <a:p>
            <a:r>
              <a:rPr lang="is-IS" sz="1500" b="1" dirty="0">
                <a:latin typeface="Courier New" charset="0"/>
                <a:ea typeface="Courier New" charset="0"/>
                <a:cs typeface="Courier New" charset="0"/>
              </a:rPr>
              <a:t>        mpf_add(a, temp1, temp2);       // a = wa + (3^(2n-1))(1 - w</a:t>
            </a:r>
            <a:r>
              <a:rPr lang="is-IS" sz="1500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is-IS" sz="15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485" y="1783098"/>
            <a:ext cx="1681587" cy="150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9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41981</TotalTime>
  <Words>2856</Words>
  <Application>Microsoft Macintosh PowerPoint</Application>
  <PresentationFormat>On-screen Show (4:3)</PresentationFormat>
  <Paragraphs>906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Courier New</vt:lpstr>
      <vt:lpstr>ＭＳ Ｐゴシック</vt:lpstr>
      <vt:lpstr>Times New Roman</vt:lpstr>
      <vt:lpstr>Wingdings</vt:lpstr>
      <vt:lpstr>Arial</vt:lpstr>
      <vt:lpstr>Quadrant</vt:lpstr>
      <vt:lpstr>CMPE 180-92 Data Structures and Algorithms in C++ September 21 Class Meeting</vt:lpstr>
      <vt:lpstr>Assignment #4 Sample Solution</vt:lpstr>
      <vt:lpstr>Assignment #4 Sample Solution</vt:lpstr>
      <vt:lpstr>Assignment #4 Sample Solution, cont’d</vt:lpstr>
      <vt:lpstr>Assignment #4 Sample Solution, cont’d</vt:lpstr>
      <vt:lpstr>Assignment #4 Sample Solution, cont’d</vt:lpstr>
      <vt:lpstr>Assignment #4 Sample Solution, cont’d</vt:lpstr>
      <vt:lpstr>Assignment #4 Sample Solution, cont’d</vt:lpstr>
      <vt:lpstr>Assignment #4 Sample Solution, cont’d</vt:lpstr>
      <vt:lpstr>Assignment #4 Sample Solution, cont’d</vt:lpstr>
      <vt:lpstr>Assignment #4 Sample Solution, cont’d</vt:lpstr>
      <vt:lpstr>Assignment #4 Sample Solution, cont’d</vt:lpstr>
      <vt:lpstr>Assignment #4 Sample Solution, cont’d</vt:lpstr>
      <vt:lpstr>Structures</vt:lpstr>
      <vt:lpstr>Structures are Types</vt:lpstr>
      <vt:lpstr>Scope of Structure Member Names</vt:lpstr>
      <vt:lpstr>Structure Variables</vt:lpstr>
      <vt:lpstr>Structure Variables, cont’d</vt:lpstr>
      <vt:lpstr>Structure Variables, cont’d</vt:lpstr>
      <vt:lpstr>Break</vt:lpstr>
      <vt:lpstr>Object-Oriented Programming</vt:lpstr>
      <vt:lpstr>Classes</vt:lpstr>
      <vt:lpstr>Defining Member Functions</vt:lpstr>
      <vt:lpstr>Public and Private Members</vt:lpstr>
      <vt:lpstr>Public and Private Members, cont’d</vt:lpstr>
      <vt:lpstr>Public and Private Members, cont’d</vt:lpstr>
      <vt:lpstr>Public and Private Members, cont’d</vt:lpstr>
      <vt:lpstr>Constructors</vt:lpstr>
      <vt:lpstr>Constructors, cont’d</vt:lpstr>
      <vt:lpstr>Constructors, cont’d</vt:lpstr>
      <vt:lpstr>Constructors, cont’d</vt:lpstr>
      <vt:lpstr>Constructors, cont’d</vt:lpstr>
      <vt:lpstr>Friend Functions</vt:lpstr>
      <vt:lpstr>Friend Functions, cont’d</vt:lpstr>
      <vt:lpstr>Friend Functions, cont’d</vt:lpstr>
      <vt:lpstr>Operator Overloading</vt:lpstr>
      <vt:lpstr>Operator Overloading, cont’d</vt:lpstr>
      <vt:lpstr>Operator Overloading, cont’d</vt:lpstr>
      <vt:lpstr>Overload &lt;&lt;</vt:lpstr>
      <vt:lpstr>Overload &lt;&lt;, cont’d</vt:lpstr>
      <vt:lpstr>Overload &gt;&gt;</vt:lpstr>
      <vt:lpstr>Overload &gt;&gt;, cont’d</vt:lpstr>
      <vt:lpstr>Abstract Data Types</vt:lpstr>
      <vt:lpstr>Abstract Data Types, cont’d</vt:lpstr>
      <vt:lpstr>Separate Compilation</vt:lpstr>
      <vt:lpstr>Separate Compilation, cont’d</vt:lpstr>
      <vt:lpstr>Separate Compilation, cont’d</vt:lpstr>
      <vt:lpstr>Separate Compilation, cont’d</vt:lpstr>
      <vt:lpstr>Separate Compilation, cont’d</vt:lpstr>
      <vt:lpstr>Assignment #5. Roman Numerals</vt:lpstr>
      <vt:lpstr>Assignment #5. Roman Numerals, cont’d</vt:lpstr>
      <vt:lpstr>Assignment #5. Roman Numerals, cont’d</vt:lpstr>
      <vt:lpstr>Assignment #5. Roman Numerals, cont’d</vt:lpstr>
      <vt:lpstr>Assignment #5. Roman Numerals, cont’d</vt:lpstr>
    </vt:vector>
  </TitlesOfParts>
  <Manager/>
  <Company>San Jose State University</Company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Ronald Mak</cp:lastModifiedBy>
  <cp:revision>726</cp:revision>
  <cp:lastPrinted>2016-09-16T08:43:07Z</cp:lastPrinted>
  <dcterms:created xsi:type="dcterms:W3CDTF">2008-01-12T03:52:55Z</dcterms:created>
  <dcterms:modified xsi:type="dcterms:W3CDTF">2017-09-27T18:45:08Z</dcterms:modified>
  <cp:category/>
</cp:coreProperties>
</file>