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346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377" r:id="rId15"/>
    <p:sldId id="378" r:id="rId16"/>
    <p:sldId id="424" r:id="rId17"/>
    <p:sldId id="379" r:id="rId18"/>
    <p:sldId id="414" r:id="rId19"/>
    <p:sldId id="426" r:id="rId20"/>
    <p:sldId id="427" r:id="rId21"/>
    <p:sldId id="401" r:id="rId22"/>
    <p:sldId id="428" r:id="rId23"/>
    <p:sldId id="412" r:id="rId24"/>
    <p:sldId id="429" r:id="rId25"/>
    <p:sldId id="402" r:id="rId26"/>
    <p:sldId id="431" r:id="rId27"/>
    <p:sldId id="430" r:id="rId28"/>
    <p:sldId id="425" r:id="rId29"/>
    <p:sldId id="411" r:id="rId30"/>
    <p:sldId id="415" r:id="rId31"/>
    <p:sldId id="413" r:id="rId32"/>
    <p:sldId id="416" r:id="rId33"/>
    <p:sldId id="417" r:id="rId34"/>
    <p:sldId id="418" r:id="rId35"/>
    <p:sldId id="419" r:id="rId36"/>
    <p:sldId id="420" r:id="rId37"/>
    <p:sldId id="432" r:id="rId38"/>
    <p:sldId id="421" r:id="rId39"/>
    <p:sldId id="433" r:id="rId40"/>
    <p:sldId id="385" r:id="rId41"/>
    <p:sldId id="386" r:id="rId42"/>
    <p:sldId id="387" r:id="rId43"/>
    <p:sldId id="388" r:id="rId44"/>
    <p:sldId id="406" r:id="rId45"/>
    <p:sldId id="407" r:id="rId46"/>
    <p:sldId id="408" r:id="rId47"/>
    <p:sldId id="409" r:id="rId48"/>
    <p:sldId id="356" r:id="rId49"/>
    <p:sldId id="403" r:id="rId50"/>
    <p:sldId id="44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E1F5FF"/>
    <a:srgbClr val="66CCFF"/>
    <a:srgbClr val="A12A03"/>
    <a:srgbClr val="C6DE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16" autoAdjust="0"/>
    <p:restoredTop sz="96763" autoAdjust="0"/>
  </p:normalViewPr>
  <p:slideViewPr>
    <p:cSldViewPr>
      <p:cViewPr varScale="1">
        <p:scale>
          <a:sx n="171" d="100"/>
          <a:sy n="171" d="100"/>
        </p:scale>
        <p:origin x="416" y="168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</a:t>
            </a:r>
            <a:r>
              <a:rPr lang="en-US" sz="1000" baseline="0" dirty="0" smtClean="0"/>
              <a:t>September 28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September 28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5308" y="1356094"/>
            <a:ext cx="69733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void RomanNumeral::to_decimal()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length = roman.length();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decimal = 0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Scan the Roman numeral string from left to right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and add the corresponding character values.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for (int i = 0; i &lt; length; i++)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switch (roman[i])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case 'M':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decimal += 1000;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break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case 'D':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decimal += 500;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break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34464"/>
            <a:ext cx="549220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case 'C':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if (i+1 &lt; length)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switch (roman[i+1])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case 'D':  // CD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400;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i++;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case 'M':  // CM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900;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i++;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default: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100;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else decimal += 100;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break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4659" y="1325903"/>
            <a:ext cx="4358886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case 'L':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decimal += 50;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case 'X':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if (i+1 &lt; length)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{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switch (roman[i+1])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{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case 'L':  // XL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40;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i++;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</a:t>
            </a:r>
            <a:r>
              <a:rPr lang="is-IS" sz="13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3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case 'C':  // XC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90;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i++;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break;</a:t>
            </a:r>
          </a:p>
          <a:p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default: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10;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    }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}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else decimal += 10;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    break</a:t>
            </a:r>
            <a:r>
              <a:rPr lang="is-IS" sz="13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4659" y="1234464"/>
            <a:ext cx="3996607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case 'V':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decimal += 5;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break</a:t>
            </a:r>
            <a:r>
              <a:rPr lang="is-I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case 'I':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if (i+1 &lt; length)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{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switch (roman[i+1])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{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case 'V':  // IV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4;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i++;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</a:t>
            </a:r>
            <a:r>
              <a:rPr lang="is-I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case 'X':  // IX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 += 9;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i++;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</a:t>
            </a:r>
            <a:r>
              <a:rPr lang="is-I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default: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decimal++;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  break;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    }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}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else decimal++;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/>
              <a:t> objects:</a:t>
            </a:r>
          </a:p>
          <a:p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A dynamic array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/>
              <a:t> objects:</a:t>
            </a:r>
          </a:p>
          <a:p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When you create an array of objects, the </a:t>
            </a:r>
            <a:br>
              <a:rPr lang="en-US" dirty="0" smtClean="0"/>
            </a:br>
            <a:r>
              <a:rPr lang="en-US" u="sng" dirty="0" smtClean="0"/>
              <a:t>default constructor </a:t>
            </a:r>
            <a:r>
              <a:rPr lang="en-US" dirty="0" smtClean="0"/>
              <a:t>is called for each element.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Therefore, a class that can be the base type </a:t>
            </a:r>
            <a:br>
              <a:rPr lang="en-US" dirty="0" smtClean="0"/>
            </a:br>
            <a:r>
              <a:rPr lang="en-US" dirty="0" smtClean="0"/>
              <a:t>of an array </a:t>
            </a:r>
            <a:r>
              <a:rPr lang="en-US" u="sng" dirty="0" smtClean="0"/>
              <a:t>must</a:t>
            </a:r>
            <a:r>
              <a:rPr lang="en-US" dirty="0" smtClean="0"/>
              <a:t> have a default constructor.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9119" y="1874537"/>
            <a:ext cx="418576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Birthday celebrations[10];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1900" y="3154683"/>
            <a:ext cx="63401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Birthday *parties = new Birthday[count];</a:t>
            </a:r>
          </a:p>
        </p:txBody>
      </p:sp>
    </p:spTree>
    <p:extLst>
      <p:ext uri="{BB962C8B-B14F-4D97-AF65-F5344CB8AC3E}">
        <p14:creationId xmlns:p14="http://schemas.microsoft.com/office/powerpoint/2010/main" val="9366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destructor</a:t>
            </a:r>
            <a:r>
              <a:rPr lang="en-US" dirty="0" smtClean="0"/>
              <a:t> is a member function of a class that is </a:t>
            </a:r>
            <a:r>
              <a:rPr lang="en-US" u="sng" dirty="0" smtClean="0"/>
              <a:t>called automatically</a:t>
            </a:r>
            <a:r>
              <a:rPr lang="en-US" dirty="0" smtClean="0"/>
              <a:t> whenever an object of the class is destroyed.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An object is destroyed </a:t>
            </a:r>
            <a:r>
              <a:rPr lang="en-US" dirty="0" smtClean="0"/>
              <a:t>automatically </a:t>
            </a:r>
            <a:r>
              <a:rPr lang="en-US" dirty="0" smtClean="0"/>
              <a:t>when </a:t>
            </a:r>
            <a:r>
              <a:rPr lang="en-US" dirty="0" smtClean="0"/>
              <a:t>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goes out </a:t>
            </a:r>
            <a:r>
              <a:rPr lang="en-US" u="sng" dirty="0" smtClean="0"/>
              <a:t>of scope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object that </a:t>
            </a:r>
            <a:r>
              <a:rPr lang="en-US" dirty="0" smtClean="0"/>
              <a:t>was dynamically created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is later </a:t>
            </a:r>
            <a:r>
              <a:rPr lang="en-US" u="sng" dirty="0" smtClean="0"/>
              <a:t>explicitly </a:t>
            </a:r>
            <a:r>
              <a:rPr lang="en-US" u="sng" dirty="0" smtClean="0"/>
              <a:t>destroyed</a:t>
            </a:r>
            <a:r>
              <a:rPr lang="en-US" dirty="0" smtClean="0"/>
              <a:t> with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name of the destructor is the name </a:t>
            </a:r>
            <a:br>
              <a:rPr lang="en-US" dirty="0" smtClean="0"/>
            </a:br>
            <a:r>
              <a:rPr lang="en-US" dirty="0" smtClean="0"/>
              <a:t>of the class, preceded by a tilde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~</a:t>
            </a:r>
          </a:p>
          <a:p>
            <a:pPr lvl="1"/>
            <a:r>
              <a:rPr lang="en-US" dirty="0" smtClean="0"/>
              <a:t>It has no </a:t>
            </a:r>
            <a:r>
              <a:rPr lang="en-US" dirty="0"/>
              <a:t>return type and no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generates a </a:t>
            </a:r>
            <a:r>
              <a:rPr lang="en-US" dirty="0" smtClean="0">
                <a:solidFill>
                  <a:srgbClr val="B23C00"/>
                </a:solidFill>
              </a:rPr>
              <a:t>default destructor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that does nothing.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you can write your own destructor.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" y="1485288"/>
            <a:ext cx="438132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Destructor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~Birthday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132" y="4525645"/>
            <a:ext cx="277672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Empty body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194" y="1295400"/>
            <a:ext cx="3657605" cy="483552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the body of the destructor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you write to:</a:t>
            </a:r>
          </a:p>
          <a:p>
            <a:pPr lvl="4"/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smtClean="0"/>
              <a:t>any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objects that </a:t>
            </a:r>
            <a:r>
              <a:rPr lang="en-US" dirty="0" smtClean="0"/>
              <a:t>the class dynamically allocated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Close any </a:t>
            </a:r>
            <a:br>
              <a:rPr lang="en-US" dirty="0" smtClean="0"/>
            </a:br>
            <a:r>
              <a:rPr lang="en-US" dirty="0" smtClean="0"/>
              <a:t>open files.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9029" y="5467860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0980" y="1316011"/>
            <a:ext cx="122180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Just to confirm that </a:t>
            </a:r>
            <a:r>
              <a:rPr lang="en-US" smtClean="0"/>
              <a:t>the destructor is called: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40" y="2168904"/>
            <a:ext cx="734367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"*** Destructor called for " &lt;&lt; *this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408" y="6224435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1408" y="1933860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190" y="1319325"/>
            <a:ext cx="8840882" cy="5401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"Birthday3.h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Birthday *pbd0 = new Birthday();            // call default constructor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Birthday *pbd1 = new Birthday(1981, 9, 2);  // call constructor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Birthday *pbd2 = new Birthday(1992, 5, 8);  // call constructor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pbd0-&gt;print();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pbd1-&gt;print();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(*pbd2).print();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*pbd0 &lt;&lt; ", " &lt;&lt; *pbd1 &lt;&lt; ", " &lt;&lt; *pbd2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(*pbd1, *pbd2) &lt;&lt; " years apart"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*pbd1 - *pbd2 &lt;&lt; " years apart"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delete pbd0;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delete pbd1;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delete pbd2;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195" y="4343390"/>
            <a:ext cx="3836307" cy="2246769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9/2/1981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5/8/1992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0/0/0, 9/2/1981,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11 years apart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11 years apart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5/8/1992</a:t>
            </a:r>
            <a:endParaRPr lang="en-US" sz="1400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4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 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5308" y="1241701"/>
            <a:ext cx="697338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roman);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get_roman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Overload the arithmetic operators.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operator +(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operator -(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operator *(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operator /(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Overload the equality operators.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bool operator ==(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bool operator !=(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1871" y="1417342"/>
            <a:ext cx="179087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RomanNumeral.h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 smtClean="0"/>
              <a:t>Confirm Calling Constructors </a:t>
            </a:r>
            <a:r>
              <a:rPr lang="en-US" smtClean="0"/>
              <a:t>and Destructors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049" y="1419922"/>
            <a:ext cx="845455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Default constructor called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Constructor called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for " &lt;&lt; *this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Destructor called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 " &lt;&lt; *this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8586" y="1250645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Birthday4.cpp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464977"/>
            <a:ext cx="76290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Birthday4.h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"Creating Birthday variables ..."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bd1(1981, 9, 2);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bd2(1992, 5, 8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75" y="1291292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9620" y="4524389"/>
            <a:ext cx="4504759" cy="107721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variables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Default constructor called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9/2/1981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</a:t>
            </a:r>
            <a:r>
              <a:rPr lang="en-US" dirty="0" smtClean="0"/>
              <a:t>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445" y="1600220"/>
            <a:ext cx="74671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219" y="1291292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35" y="4130750"/>
            <a:ext cx="4381328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0/0/0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454" y="4497659"/>
            <a:ext cx="156485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Oops!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Where did the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destructor calls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come from?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299" y="1511974"/>
            <a:ext cx="783740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"Updating Birthday vector ..."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birthdays[0].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(2010);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    birthdays[1].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(2011);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    birthdays[2].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(2012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"Printing Birthday variables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bd0 &lt;&lt; ", " &lt;&lt; bd1 &lt;&lt; ", " &lt;&lt; bd2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"Printing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birthdays[0] &lt;&lt; ", " &lt;&lt; birthdays[1] &lt;&lt; ", "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&lt;&lt; birthdays[2]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1693" y="1234464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6483" y="4432518"/>
            <a:ext cx="4011034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Updating Birthday vector ...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Printing Birthday variables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0/0/0, 9/2/1981,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0/0/2010, 9/2/2011,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5/8/2012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40" y="1508781"/>
            <a:ext cx="73151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"Creating pointer vector ..."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vector&lt;Birthday *&gt;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 Birthday()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 Birthday(3001, 9, 2)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 Birthday(3002, 5, 8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"Printing pointer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 &lt;&lt; ", " &lt;&lt;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 &lt;&lt; ", "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80" y="1234469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9619" y="4018046"/>
            <a:ext cx="4504759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Default constructor called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9/2/3001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5/8/3002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Printing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0/0/0, 9/2/3001,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5/8/3002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84" y="1508781"/>
            <a:ext cx="80466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"Deleting birthdays from pointer vector ..." 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 delete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"Done deleting from pointer vector!"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6536" y="1234469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7611" y="3219488"/>
            <a:ext cx="5368777" cy="304698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Deleting birthdays from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9/2/3001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5/8/3002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Done deleting from pointer vector!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5/8/2012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9/2/2011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0/0/2010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5/8/1992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0/0/0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4613" y="5021757"/>
            <a:ext cx="21339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Can you justify all the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destructor calls?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445" y="1600220"/>
            <a:ext cx="74671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219" y="1291292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35" y="4130750"/>
            <a:ext cx="4381328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0/0/0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454" y="4497659"/>
            <a:ext cx="156485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Oops!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Where did the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destructor calls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come from?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445" y="1600220"/>
            <a:ext cx="74671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   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birthdays.reserve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(10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219" y="1291292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BirthdayTester4.cpp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1629" y="4343390"/>
            <a:ext cx="3640740" cy="107721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</p:txBody>
      </p:sp>
    </p:spTree>
    <p:extLst>
      <p:ext uri="{BB962C8B-B14F-4D97-AF65-F5344CB8AC3E}">
        <p14:creationId xmlns:p14="http://schemas.microsoft.com/office/powerpoint/2010/main" val="21426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and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Canvas: Quizzes/</a:t>
            </a:r>
            <a:r>
              <a:rPr lang="de-DE" dirty="0" smtClean="0">
                <a:solidFill>
                  <a:srgbClr val="B23C00"/>
                </a:solidFill>
              </a:rPr>
              <a:t>Quiz </a:t>
            </a:r>
            <a:r>
              <a:rPr lang="de-DE" dirty="0">
                <a:solidFill>
                  <a:srgbClr val="B23C00"/>
                </a:solidFill>
              </a:rPr>
              <a:t>4 </a:t>
            </a:r>
            <a:r>
              <a:rPr lang="mr-IN" dirty="0" smtClean="0">
                <a:solidFill>
                  <a:srgbClr val="B23C00"/>
                </a:solidFill>
              </a:rPr>
              <a:t>–</a:t>
            </a:r>
            <a:r>
              <a:rPr lang="de-DE" dirty="0" smtClean="0">
                <a:solidFill>
                  <a:srgbClr val="B23C00"/>
                </a:solidFill>
              </a:rPr>
              <a:t> 2017 Sep 28</a:t>
            </a:r>
            <a:endParaRPr lang="de-DE" dirty="0" smtClean="0">
              <a:solidFill>
                <a:srgbClr val="B23C00"/>
              </a:solidFill>
            </a:endParaRPr>
          </a:p>
          <a:p>
            <a:pPr lvl="1"/>
            <a:r>
              <a:rPr lang="de-DE" dirty="0"/>
              <a:t>30 </a:t>
            </a:r>
            <a:r>
              <a:rPr lang="de-DE" dirty="0" err="1" smtClean="0"/>
              <a:t>minutes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smtClean="0"/>
              <a:t>back </a:t>
            </a:r>
            <a:r>
              <a:rPr lang="de-DE" smtClean="0"/>
              <a:t>at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Every class has a </a:t>
            </a:r>
            <a:r>
              <a:rPr lang="en-US" dirty="0" smtClean="0">
                <a:solidFill>
                  <a:srgbClr val="B23C00"/>
                </a:solidFill>
              </a:rPr>
              <a:t>copy constructor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C++ supplies a default copy constructor.</a:t>
            </a:r>
          </a:p>
          <a:p>
            <a:pPr lvl="1"/>
            <a:r>
              <a:rPr lang="en-US" dirty="0" smtClean="0"/>
              <a:t>It may not do what you want, so you can write one.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 copy constructor has only one parameter, </a:t>
            </a:r>
            <a:r>
              <a:rPr lang="en-US" dirty="0" smtClean="0"/>
              <a:t>a </a:t>
            </a:r>
            <a:r>
              <a:rPr lang="en-US" u="sng" dirty="0" smtClean="0"/>
              <a:t>constant </a:t>
            </a:r>
            <a:r>
              <a:rPr lang="en-US" u="sng" dirty="0" smtClean="0"/>
              <a:t>reference</a:t>
            </a:r>
            <a:r>
              <a:rPr lang="en-US" dirty="0" smtClean="0"/>
              <a:t> to the same class.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copy constructor is called when: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new object</a:t>
            </a:r>
            <a:r>
              <a:rPr lang="en-US" dirty="0" smtClean="0"/>
              <a:t> is created and initialized </a:t>
            </a:r>
            <a:br>
              <a:rPr lang="en-US" dirty="0" smtClean="0"/>
            </a:br>
            <a:r>
              <a:rPr lang="en-US" dirty="0" smtClean="0"/>
              <a:t>using another object of the same type.</a:t>
            </a:r>
          </a:p>
          <a:p>
            <a:pPr lvl="1"/>
            <a:r>
              <a:rPr lang="en-US" dirty="0" smtClean="0"/>
              <a:t>An object is </a:t>
            </a:r>
            <a:r>
              <a:rPr lang="en-US" u="sng" dirty="0" smtClean="0"/>
              <a:t>passed by value</a:t>
            </a:r>
            <a:r>
              <a:rPr lang="en-US" dirty="0" smtClean="0"/>
              <a:t> to a function.</a:t>
            </a:r>
          </a:p>
          <a:p>
            <a:pPr lvl="1"/>
            <a:r>
              <a:rPr lang="en-US" dirty="0" smtClean="0"/>
              <a:t>An object is </a:t>
            </a:r>
            <a:r>
              <a:rPr lang="en-US" u="sng" dirty="0" smtClean="0"/>
              <a:t>returned</a:t>
            </a:r>
            <a:r>
              <a:rPr lang="en-US" dirty="0" smtClean="0"/>
              <a:t> by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572507"/>
            <a:ext cx="8840882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Overload the stream &gt;&gt; and &lt;&lt; operators.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friend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in,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numeral);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friend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out,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numeral);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string roman;      // Roman numeral as a string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decimal;    // decimal value of the Roman numeral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to_roman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    // calculate string from decimal value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to_decimal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  // calculate decimal value from string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1573" y="1403230"/>
            <a:ext cx="179087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RomanNumeral.h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Constructor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494" y="1389629"/>
            <a:ext cx="68499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Constructors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  // copy constructor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6609" y="1249237"/>
            <a:ext cx="1280191" cy="338554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Birthday5.h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Constructor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86" y="1417342"/>
            <a:ext cx="9071714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Default constructor 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@ " 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Constructor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for " &lt;&lt; *this &lt;&lt; " @ "&lt;&lt;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Copy constructor 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for 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 @ "&lt;&lt;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*this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Destructor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for " &lt;&lt; *this &lt;&lt; " @ "&lt;&lt;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6609" y="1248070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Birthday5.cpp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1408" y="6224435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220" y="1501698"/>
            <a:ext cx="68499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variables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 bd0;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 bd1(1981, 9, 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 bd2(1992, 5, 8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3074" y="3246122"/>
            <a:ext cx="6603090" cy="107721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variables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Default constructor called @ 0x7fff4fd160e0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9/2/1981 @ 0x7fff4fd160d0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5/8/1992 @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0x7fff4fd160b8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7829" y="1299155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BirthdayTester5.cpp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0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059" y="1543646"/>
            <a:ext cx="652133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vector&lt;Birthday&gt; birthdays;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	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318" y="3736265"/>
            <a:ext cx="6306535" cy="2893100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0/0/0 @ 0x7fb672402550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9/2/1981 @ 0x7fb67240256c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0/0/0 @ 0x7fb672402560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 @ 0x7fb672402550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5/8/1992 @ 0x7fb672402598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9/2/1981 @ 0x7fb67240258c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0/0/0 @ 0x7fb672402580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 @ 0x7fb67240256c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 @ 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0x7fb672402560</a:t>
            </a:r>
            <a:endParaRPr lang="en-US" sz="1400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6196" y="1261666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BirthdayTester5.cpp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5871" y="3351157"/>
            <a:ext cx="309571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Wow! Where did all those extra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constructor and destructor calls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come from?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18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522" y="1600220"/>
            <a:ext cx="734367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pointer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 *&gt;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(new Birthday());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(new Birthday(3001, 9, 2));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(new Birthday(3002, 5, 8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5952" y="3137235"/>
            <a:ext cx="6603090" cy="107721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Default constructor called @ 0x7fb672402550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9/2/3001 @ 0x7fb672600000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5/8/3002 @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0x7fb672600020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63" y="1324155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BirthdayTester5.cpp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43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785" y="1581792"/>
            <a:ext cx="82076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"Deleting birthdays from pointer vector ..."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 delete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"Done deleting from pointer vector!"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318" y="2850865"/>
            <a:ext cx="6479659" cy="304698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Deleting birthdays from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0/0/0 @ 0x7fb672402550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9/2/3001 @ 0x7fb672600000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5/8/3002 @ 0x7fb672600020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Done deleting from pointer vector!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5/8/2012 @ 0x7fb672402598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9/2/2011 @ 0x7fb67240258c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0/0/2010 @ 0x7fb672402580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5/8/1992 @ 0x7fff4fd160b8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9/2/1981 @ 0x7fff4fd160d0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0/0/0 @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0x7fff4fd160e0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1268714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BirthdayTester5.cpp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72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“Extra” Constructor and Destructor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my program running so slowly?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C++ does many operations “behind your back”.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 may not expect “extra” calls to </a:t>
            </a:r>
            <a:br>
              <a:rPr lang="en-US" dirty="0" smtClean="0"/>
            </a:br>
            <a:r>
              <a:rPr lang="en-US" dirty="0"/>
              <a:t>constructors and destructors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0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059" y="1543646"/>
            <a:ext cx="652133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vector&lt;Birthday&gt; birthdays;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	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318" y="3736265"/>
            <a:ext cx="6306535" cy="2893100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0/0/0 @ 0x7fb672402550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9/2/1981 @ 0x7fb67240256c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0/0/0 @ 0x7fb672402560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 @ 0x7fb672402550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5/8/1992 @ 0x7fb672402598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9/2/1981 @ 0x7fb67240258c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0/0/0 @ 0x7fb672402580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 @ 0x7fb67240256c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 @ 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0x7fb672402560</a:t>
            </a:r>
            <a:endParaRPr lang="en-US" sz="1400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6196" y="1261666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BirthdayTester5.cpp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5871" y="3351157"/>
            <a:ext cx="309571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Wow! Where did all those extra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constructor and destructor calls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come from?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1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928" y="411163"/>
            <a:ext cx="8778144" cy="655637"/>
          </a:xfrm>
        </p:spPr>
        <p:txBody>
          <a:bodyPr/>
          <a:lstStyle/>
          <a:p>
            <a:r>
              <a:rPr lang="en-US" dirty="0"/>
              <a:t>“Extra” Constructor and Destructor </a:t>
            </a:r>
            <a:r>
              <a:rPr lang="en-US" dirty="0" smtClean="0"/>
              <a:t>Calls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45" y="1621671"/>
            <a:ext cx="746710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birthdays.reserve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(10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1213" y="2679671"/>
            <a:ext cx="7220246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Copy constructor called for 0/0/0 @ 0x7f8359c02550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Copy constructor called for 9/2/1981 @ 0x7f8359c0255c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Copy constructor called for 5/8/1992 @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0x7f8359c02568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5024" y="1325903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BirthdayTester5.cpp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3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Vector Grows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vector needs to grow in order to insert or append more elements, C++ doesn’t simply lengthen the vector in place.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Instead, C++ allocates a </a:t>
            </a:r>
            <a:r>
              <a:rPr lang="en-US" u="sng" dirty="0" smtClean="0"/>
              <a:t>new, longer vector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u="sng" dirty="0" smtClean="0"/>
              <a:t>copies the elements</a:t>
            </a:r>
            <a:r>
              <a:rPr lang="en-US" dirty="0" smtClean="0"/>
              <a:t> from the old vector </a:t>
            </a:r>
            <a:br>
              <a:rPr lang="en-US" dirty="0" smtClean="0"/>
            </a:br>
            <a:r>
              <a:rPr lang="en-US" dirty="0" smtClean="0"/>
              <a:t>to the new vector.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Therefore, “extra” copy constructor calls to populate the new vector and “extra” destructor calls to deallocate the old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366386"/>
            <a:ext cx="722024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: roman(""), decimal(0)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: roman(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Compute the decimal value.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to_decimal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value) : decimal(value)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Compute the Roman numeral string.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to_roman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get_roman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roman;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decimal;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namespace</a:t>
            </a:r>
            <a:r>
              <a:rPr lang="en-US" dirty="0" smtClean="0"/>
              <a:t> is a </a:t>
            </a:r>
            <a:r>
              <a:rPr lang="en-US" u="sng" dirty="0" smtClean="0"/>
              <a:t>collection of identifiers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Names of variables, functions, classes, etc.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When we use a namespace, it </a:t>
            </a:r>
            <a:r>
              <a:rPr lang="en-US" u="sng" dirty="0" smtClean="0"/>
              <a:t>opens a scope</a:t>
            </a:r>
            <a:r>
              <a:rPr lang="en-US" dirty="0" smtClean="0"/>
              <a:t> for those identifiers</a:t>
            </a:r>
            <a:r>
              <a:rPr lang="en-US" dirty="0" smtClean="0"/>
              <a:t>.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In other words, we can use those names.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Example: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>Now we can use the names in the </a:t>
            </a:r>
            <a:r>
              <a:rPr lang="en-US" u="sng" dirty="0" smtClean="0"/>
              <a:t>standard</a:t>
            </a:r>
            <a:r>
              <a:rPr lang="en-US" dirty="0" smtClean="0"/>
              <a:t> namespace.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661" y="54963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784" y="4674792"/>
            <a:ext cx="32624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20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51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have separate compilations, different programmers can write different source files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How do we ensure that names used by one programmer do not conflict with names used by another programmer?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programmer can define his or her own namespace and put names into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3344"/>
            <a:ext cx="8229600" cy="3097581"/>
          </a:xfrm>
        </p:spPr>
        <p:txBody>
          <a:bodyPr/>
          <a:lstStyle/>
          <a:p>
            <a:r>
              <a:rPr lang="en-US" dirty="0" smtClean="0"/>
              <a:t>If another programmer wants to use names defined in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Use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in subsequent </a:t>
            </a:r>
            <a:r>
              <a:rPr lang="en-US" dirty="0" smtClean="0"/>
              <a:t>code.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063" y="1234464"/>
            <a:ext cx="403187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sz="20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function foo();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...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4397" y="4126158"/>
            <a:ext cx="49552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3344"/>
            <a:ext cx="8229600" cy="2132997"/>
          </a:xfrm>
        </p:spPr>
        <p:txBody>
          <a:bodyPr/>
          <a:lstStyle/>
          <a:p>
            <a:r>
              <a:rPr lang="en-US" dirty="0" smtClean="0"/>
              <a:t>Use the scope resolution operator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:: </a:t>
            </a:r>
            <a:r>
              <a:rPr lang="en-US" dirty="0" smtClean="0"/>
              <a:t>to </a:t>
            </a:r>
            <a:r>
              <a:rPr lang="en-US" dirty="0"/>
              <a:t>use only a specific name from a </a:t>
            </a:r>
            <a:r>
              <a:rPr lang="en-US" dirty="0" smtClean="0"/>
              <a:t>namespace.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Example: 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Also: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063" y="1234464"/>
            <a:ext cx="403187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sz="20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function foo();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...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7728" y="4069073"/>
            <a:ext cx="35702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::foo();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9951" y="4865995"/>
            <a:ext cx="418576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using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::foo;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foo();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 Array: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</a:t>
            </a:r>
            <a:r>
              <a:rPr lang="en-US" dirty="0" smtClean="0"/>
              <a:t>a value in an array of </a:t>
            </a:r>
            <a:r>
              <a:rPr lang="en-US" i="1" dirty="0" smtClean="0"/>
              <a:t>n</a:t>
            </a:r>
            <a:r>
              <a:rPr lang="en-US" dirty="0" smtClean="0"/>
              <a:t> elements.</a:t>
            </a:r>
          </a:p>
          <a:p>
            <a:pPr lvl="1"/>
            <a:r>
              <a:rPr lang="en-US" dirty="0" smtClean="0"/>
              <a:t>The array </a:t>
            </a:r>
            <a:r>
              <a:rPr lang="en-US" dirty="0"/>
              <a:t>is </a:t>
            </a:r>
            <a:r>
              <a:rPr lang="en-US" u="sng" dirty="0"/>
              <a:t>not</a:t>
            </a:r>
            <a:r>
              <a:rPr lang="en-US" dirty="0"/>
              <a:t> sorted in any </a:t>
            </a:r>
            <a:r>
              <a:rPr lang="en-US" dirty="0" smtClean="0"/>
              <a:t>way.</a:t>
            </a:r>
          </a:p>
          <a:p>
            <a:pPr lvl="4"/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choices </a:t>
            </a:r>
            <a:r>
              <a:rPr lang="en-US" dirty="0"/>
              <a:t>do we have? </a:t>
            </a:r>
            <a:endParaRPr lang="en-US" dirty="0" smtClean="0"/>
          </a:p>
          <a:p>
            <a:pPr lvl="1"/>
            <a:r>
              <a:rPr lang="en-US" dirty="0" smtClean="0"/>
              <a:t>Look </a:t>
            </a:r>
            <a:r>
              <a:rPr lang="en-US" dirty="0"/>
              <a:t>at all </a:t>
            </a:r>
            <a:r>
              <a:rPr lang="en-US" dirty="0" smtClean="0"/>
              <a:t>the elements one at a time.</a:t>
            </a:r>
          </a:p>
          <a:p>
            <a:pPr lvl="5"/>
            <a:endParaRPr lang="en-US" dirty="0"/>
          </a:p>
          <a:p>
            <a:r>
              <a:rPr lang="en-US" dirty="0" smtClean="0"/>
              <a:t>On average, you have to examine </a:t>
            </a:r>
            <a:br>
              <a:rPr lang="en-US" dirty="0" smtClean="0"/>
            </a:br>
            <a:r>
              <a:rPr lang="en-US" dirty="0" smtClean="0"/>
              <a:t>half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 Array: Binary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 array is </a:t>
            </a:r>
            <a:r>
              <a:rPr lang="en-US" u="sng" dirty="0" smtClean="0"/>
              <a:t>sorted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Smallest value to largest value.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First check the </a:t>
            </a:r>
            <a:r>
              <a:rPr lang="en-US" dirty="0" smtClean="0">
                <a:solidFill>
                  <a:srgbClr val="B23C00"/>
                </a:solidFill>
              </a:rPr>
              <a:t>middle element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Is the target value you’re looking for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smaller</a:t>
            </a:r>
            <a:r>
              <a:rPr lang="en-US" dirty="0" smtClean="0"/>
              <a:t> than 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first half </a:t>
            </a:r>
            <a:r>
              <a:rPr lang="en-US" dirty="0" smtClean="0"/>
              <a:t>of the array.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Is the target value you’re looking for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larger</a:t>
            </a:r>
            <a:r>
              <a:rPr lang="en-US" dirty="0" smtClean="0"/>
              <a:t> than 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second half </a:t>
            </a:r>
            <a:r>
              <a:rPr lang="en-US" dirty="0" smtClean="0"/>
              <a:t>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search keeps </a:t>
            </a:r>
            <a:r>
              <a:rPr lang="en-US" dirty="0" smtClean="0">
                <a:solidFill>
                  <a:srgbClr val="B23C00"/>
                </a:solidFill>
              </a:rPr>
              <a:t>cutting </a:t>
            </a:r>
            <a:r>
              <a:rPr lang="en-US" dirty="0">
                <a:solidFill>
                  <a:srgbClr val="B23C00"/>
                </a:solidFill>
              </a:rPr>
              <a:t>in </a:t>
            </a:r>
            <a:r>
              <a:rPr lang="en-US" dirty="0" smtClean="0">
                <a:solidFill>
                  <a:srgbClr val="B23C00"/>
                </a:solidFill>
              </a:rPr>
              <a:t>half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part of the array it’s searching.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Next search either the first half or the second half.</a:t>
            </a:r>
          </a:p>
          <a:p>
            <a:pPr lvl="1"/>
            <a:r>
              <a:rPr lang="en-US" dirty="0" smtClean="0"/>
              <a:t>Eventually, you’ll either find the target value, </a:t>
            </a:r>
            <a:br>
              <a:rPr lang="en-US" dirty="0" smtClean="0"/>
            </a:br>
            <a:r>
              <a:rPr lang="en-US" dirty="0" smtClean="0"/>
              <a:t>or conclude that the value is not in the array.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order of growth </a:t>
            </a:r>
            <a:r>
              <a:rPr lang="en-US" dirty="0" smtClean="0"/>
              <a:t>of the number of steps in a binary search is expressed </a:t>
            </a:r>
            <a:r>
              <a:rPr lang="en-US" i="1" dirty="0" smtClean="0">
                <a:solidFill>
                  <a:srgbClr val="B23C00"/>
                </a:solidFill>
              </a:rPr>
              <a:t>O</a:t>
            </a:r>
            <a:r>
              <a:rPr lang="en-US" dirty="0" smtClean="0">
                <a:solidFill>
                  <a:srgbClr val="B23C00"/>
                </a:solidFill>
              </a:rPr>
              <a:t>(log</a:t>
            </a:r>
            <a:r>
              <a:rPr lang="en-US" baseline="-25000" dirty="0" smtClean="0">
                <a:solidFill>
                  <a:srgbClr val="B23C00"/>
                </a:solidFill>
              </a:rPr>
              <a:t>2 </a:t>
            </a:r>
            <a:r>
              <a:rPr lang="en-US" i="1" dirty="0" smtClean="0">
                <a:solidFill>
                  <a:srgbClr val="B23C00"/>
                </a:solidFill>
              </a:rPr>
              <a:t>n</a:t>
            </a:r>
            <a:r>
              <a:rPr lang="en-US" dirty="0" smtClean="0">
                <a:solidFill>
                  <a:srgbClr val="B23C00"/>
                </a:solidFill>
              </a:rPr>
              <a:t>)</a:t>
            </a:r>
          </a:p>
          <a:p>
            <a:pPr lvl="4"/>
            <a:endParaRPr lang="en-US" dirty="0" smtClean="0"/>
          </a:p>
          <a:p>
            <a:pPr lvl="1"/>
            <a:r>
              <a:rPr lang="en-US" dirty="0"/>
              <a:t>To search </a:t>
            </a:r>
            <a:r>
              <a:rPr lang="en-US" dirty="0" smtClean="0"/>
              <a:t>1000 </a:t>
            </a:r>
            <a:r>
              <a:rPr lang="en-US" dirty="0"/>
              <a:t>elements, </a:t>
            </a:r>
            <a:r>
              <a:rPr lang="en-US" dirty="0" smtClean="0"/>
              <a:t>it takes </a:t>
            </a:r>
            <a:r>
              <a:rPr lang="en-US" dirty="0"/>
              <a:t>&lt; 10 </a:t>
            </a:r>
            <a:r>
              <a:rPr lang="en-US" dirty="0" smtClean="0"/>
              <a:t>steps.</a:t>
            </a:r>
          </a:p>
          <a:p>
            <a:pPr lvl="1"/>
            <a:r>
              <a:rPr lang="en-US" dirty="0" smtClean="0"/>
              <a:t>Computer science logarithms are base 2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04585" y="4434829"/>
            <a:ext cx="1659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0033CC"/>
                </a:solidFill>
              </a:rPr>
              <a:t>Big-O notation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</a:t>
            </a:r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It’s easy to write an iterative binary search: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950267"/>
            <a:ext cx="697338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value,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low,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high)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while (low &lt;= high)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)/2;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mid-1;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mid+1;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633" y="2697488"/>
            <a:ext cx="32301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Get the midpoint of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3633" y="3246122"/>
            <a:ext cx="235202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Found the target value?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171" y="4251951"/>
            <a:ext cx="24542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first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6171" y="4892024"/>
            <a:ext cx="27853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second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464" y="5897853"/>
            <a:ext cx="33400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The target value is not in the array.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8840" y="6318013"/>
            <a:ext cx="253306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BinarySearchIterative.cpp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#6. </a:t>
            </a:r>
            <a:r>
              <a:rPr lang="en-US" dirty="0" smtClean="0"/>
              <a:t>Book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7677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u="sng" dirty="0" smtClean="0"/>
              <a:t>catalog </a:t>
            </a:r>
            <a:r>
              <a:rPr lang="en-US" u="sng" dirty="0" smtClean="0"/>
              <a:t>of </a:t>
            </a:r>
            <a:r>
              <a:rPr lang="en-US" u="sng" dirty="0" smtClean="0"/>
              <a:t>book </a:t>
            </a:r>
            <a:r>
              <a:rPr lang="en-US" u="sng" dirty="0" smtClean="0"/>
              <a:t>records</a:t>
            </a:r>
            <a:r>
              <a:rPr lang="en-US" dirty="0" smtClean="0"/>
              <a:t> (objects)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</a:t>
            </a:r>
            <a:r>
              <a:rPr lang="en-US" u="sng" dirty="0" smtClean="0"/>
              <a:t>vector </a:t>
            </a:r>
            <a:r>
              <a:rPr lang="en-US" u="sng" dirty="0" smtClean="0"/>
              <a:t>sorted by </a:t>
            </a:r>
            <a:r>
              <a:rPr lang="en-US" u="sng" dirty="0" smtClean="0"/>
              <a:t>ISBN</a:t>
            </a:r>
            <a:r>
              <a:rPr lang="en-US" dirty="0" smtClean="0"/>
              <a:t>.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u="sng" dirty="0" smtClean="0"/>
              <a:t>Insert </a:t>
            </a:r>
            <a:r>
              <a:rPr lang="en-US" u="sng" dirty="0" smtClean="0"/>
              <a:t>new books</a:t>
            </a:r>
            <a:r>
              <a:rPr lang="en-US" dirty="0" smtClean="0"/>
              <a:t> into </a:t>
            </a:r>
            <a:r>
              <a:rPr lang="en-US" dirty="0" smtClean="0"/>
              <a:t>the correct positions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dirty="0"/>
              <a:t>catalog .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u="sng" dirty="0"/>
              <a:t>Remove </a:t>
            </a:r>
            <a:r>
              <a:rPr lang="en-US" u="sng" dirty="0" smtClean="0"/>
              <a:t>books</a:t>
            </a:r>
            <a:r>
              <a:rPr lang="en-US" dirty="0" smtClean="0"/>
              <a:t> </a:t>
            </a:r>
            <a:r>
              <a:rPr lang="en-US" dirty="0"/>
              <a:t>from the </a:t>
            </a:r>
            <a:r>
              <a:rPr lang="en-US" dirty="0" smtClean="0"/>
              <a:t>catalog.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u="sng" dirty="0" smtClean="0"/>
              <a:t>Search for </a:t>
            </a:r>
            <a:r>
              <a:rPr lang="en-US" u="sng" dirty="0" smtClean="0"/>
              <a:t>books</a:t>
            </a:r>
            <a:r>
              <a:rPr lang="en-US" dirty="0" smtClean="0"/>
              <a:t> by ISBN, category, and author.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u="sng" dirty="0" smtClean="0"/>
              <a:t>linear</a:t>
            </a:r>
            <a:r>
              <a:rPr lang="en-US" dirty="0" smtClean="0"/>
              <a:t> and </a:t>
            </a:r>
            <a:r>
              <a:rPr lang="en-US" u="sng" dirty="0" smtClean="0"/>
              <a:t>binary</a:t>
            </a:r>
            <a:r>
              <a:rPr lang="en-US" dirty="0" smtClean="0"/>
              <a:t> </a:t>
            </a:r>
            <a:r>
              <a:rPr lang="en-US" dirty="0" smtClean="0"/>
              <a:t>searches.</a:t>
            </a:r>
            <a:endParaRPr lang="en-US" dirty="0" smtClean="0"/>
          </a:p>
          <a:p>
            <a:pPr lvl="5"/>
            <a:endParaRPr lang="en-US" dirty="0" smtClean="0"/>
          </a:p>
          <a:p>
            <a:r>
              <a:rPr lang="en-US" u="sng" dirty="0" smtClean="0"/>
              <a:t>Print reports</a:t>
            </a:r>
            <a:r>
              <a:rPr lang="en-US" dirty="0" smtClean="0"/>
              <a:t> of books by category or by author.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#6. </a:t>
            </a:r>
            <a:r>
              <a:rPr lang="en-US" dirty="0"/>
              <a:t>Book Catalog</a:t>
            </a:r>
            <a:r>
              <a:rPr lang="en-US" i="1" dirty="0" smtClean="0"/>
              <a:t>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input </a:t>
            </a:r>
            <a:r>
              <a:rPr lang="en-US" dirty="0" smtClean="0"/>
              <a:t>formats: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Insert a new book into </a:t>
            </a:r>
            <a:r>
              <a:rPr lang="en-US" dirty="0" smtClean="0"/>
              <a:t>the </a:t>
            </a:r>
            <a:r>
              <a:rPr lang="en-US" dirty="0" smtClean="0"/>
              <a:t>catalog: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Remove </a:t>
            </a:r>
            <a:r>
              <a:rPr lang="en-US" dirty="0" smtClean="0"/>
              <a:t>a book from </a:t>
            </a:r>
            <a:r>
              <a:rPr lang="en-US" dirty="0" smtClean="0"/>
              <a:t>the </a:t>
            </a:r>
            <a:r>
              <a:rPr lang="en-US" dirty="0" smtClean="0"/>
              <a:t>catalog: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 </a:t>
            </a:r>
            <a:r>
              <a:rPr lang="en-US" u="sng" dirty="0" smtClean="0"/>
              <a:t>all</a:t>
            </a:r>
            <a:r>
              <a:rPr lang="en-US" dirty="0" smtClean="0"/>
              <a:t> the book records sorted by ISBN: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3341" y="2544716"/>
            <a:ext cx="5657318" cy="461665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ISBN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lastname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firstname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title,category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0713" y="4247481"/>
            <a:ext cx="1202573" cy="461665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ISBN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4732" y="2971805"/>
            <a:ext cx="314861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>
                <a:solidFill>
                  <a:srgbClr val="0033CC"/>
                </a:solidFill>
              </a:rPr>
              <a:t>Comma-separated values (</a:t>
            </a:r>
            <a:r>
              <a:rPr lang="en-US">
                <a:solidFill>
                  <a:srgbClr val="0033CC"/>
                </a:solidFill>
              </a:rPr>
              <a:t>CSV</a:t>
            </a:r>
            <a:r>
              <a:rPr lang="en-US" smtClean="0">
                <a:solidFill>
                  <a:srgbClr val="0033CC"/>
                </a:solidFill>
              </a:rPr>
              <a:t>)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7493" y="5532097"/>
            <a:ext cx="369012" cy="461665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?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3595" y="1257112"/>
            <a:ext cx="187320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Valid </a:t>
            </a:r>
            <a:r>
              <a:rPr lang="en-US" sz="1800" u="sng" dirty="0" smtClean="0">
                <a:solidFill>
                  <a:srgbClr val="0033CC"/>
                </a:solidFill>
              </a:rPr>
              <a:t>categories</a:t>
            </a:r>
            <a:r>
              <a:rPr lang="en-US" sz="1800" dirty="0" smtClean="0">
                <a:solidFill>
                  <a:srgbClr val="0033CC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33CC"/>
                </a:solidFill>
              </a:rPr>
              <a:t>fiction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33CC"/>
                </a:solidFill>
              </a:rPr>
              <a:t>history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33CC"/>
                </a:solidFill>
              </a:rPr>
              <a:t>technical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808" y="1234464"/>
            <a:ext cx="808426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+(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 = decimal +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sum(value);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sum;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-(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 = decimal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diff(value);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diff;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*(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 = decimal*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prod(value);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prod;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#6. Book Catalog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dirty="0"/>
              <a:t>Print </a:t>
            </a:r>
            <a:r>
              <a:rPr lang="en-US" u="sng" dirty="0"/>
              <a:t>all</a:t>
            </a:r>
            <a:r>
              <a:rPr lang="en-US" dirty="0"/>
              <a:t> the book </a:t>
            </a:r>
            <a:r>
              <a:rPr lang="en-US" dirty="0" smtClean="0"/>
              <a:t>records in sorted order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u="sng" dirty="0"/>
              <a:t>match</a:t>
            </a:r>
            <a:r>
              <a:rPr lang="en-US" dirty="0"/>
              <a:t> the search criteria</a:t>
            </a:r>
            <a:r>
              <a:rPr lang="en-US" dirty="0" smtClean="0"/>
              <a:t>:</a:t>
            </a:r>
          </a:p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dirty="0"/>
          </a:p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dirty="0" smtClean="0"/>
          </a:p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Overload </a:t>
            </a:r>
            <a:r>
              <a:rPr lang="en-US" dirty="0"/>
              <a:t>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dirty="0"/>
              <a:t> operators to facilitate reading and writing </a:t>
            </a:r>
            <a:r>
              <a:rPr lang="en-US" dirty="0" smtClean="0"/>
              <a:t>book records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Due Thursday, </a:t>
            </a:r>
            <a:r>
              <a:rPr lang="en-US" dirty="0" smtClean="0"/>
              <a:t>October 5</a:t>
            </a:r>
            <a:endParaRPr lang="en-US" dirty="0"/>
          </a:p>
          <a:p>
            <a:pPr lvl="1"/>
            <a:r>
              <a:rPr lang="en-US" dirty="0"/>
              <a:t>Assignment write-up and input data to come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4944" y="2228671"/>
            <a:ext cx="3288080" cy="1200329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?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isbn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ISBN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?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category=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category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?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author=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last name</a:t>
            </a:r>
            <a:endParaRPr 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443" y="2604883"/>
            <a:ext cx="308289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</a:rPr>
              <a:t>Binary searches</a:t>
            </a:r>
            <a:r>
              <a:rPr lang="en-US" sz="1800" dirty="0" smtClean="0">
                <a:solidFill>
                  <a:srgbClr val="0033CC"/>
                </a:solidFill>
              </a:rPr>
              <a:t> by ISBN.</a:t>
            </a:r>
          </a:p>
          <a:p>
            <a:r>
              <a:rPr lang="en-US" sz="1800" u="sng" dirty="0" smtClean="0">
                <a:solidFill>
                  <a:srgbClr val="0033CC"/>
                </a:solidFill>
              </a:rPr>
              <a:t>Linear searches</a:t>
            </a:r>
            <a:r>
              <a:rPr lang="en-US" sz="1800" dirty="0" smtClean="0">
                <a:solidFill>
                  <a:srgbClr val="0033CC"/>
                </a:solidFill>
              </a:rPr>
              <a:t> by category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and by author’s last name.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7443" y="2148854"/>
            <a:ext cx="22974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Prompt: 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Command: </a:t>
            </a:r>
            <a:endParaRPr lang="en-US" sz="1800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868" y="1417342"/>
            <a:ext cx="8084264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/(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 = decimal/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quot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(value);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quot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==(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decimal ==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!=(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decimal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152" y="1325903"/>
            <a:ext cx="82076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numeral)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numeral.roman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numeral.to_decimal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in;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numeral)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out &lt;&lt; "["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numeral.decimal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":"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numeral.roman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"]";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out;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0488" y="2606049"/>
            <a:ext cx="341311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Why not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numeral-&gt;roman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and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numeral-&gt;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to_decimal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>
                <a:solidFill>
                  <a:srgbClr val="0033CC"/>
                </a:solidFill>
              </a:rPr>
              <a:t>?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9805" y="1500224"/>
            <a:ext cx="376417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void RomanNumeral::to_roman()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temp = decimal;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roman = "";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while (temp &gt;= 1000)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"M";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1000;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if (temp &gt;= 900)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"CM";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900;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552" y="1500224"/>
            <a:ext cx="327044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else if (temp &gt;= 500)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"D";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500;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else if (temp &gt;= 400)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"CD";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400;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while (temp &gt;= 100)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"C";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100;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274947"/>
            <a:ext cx="314701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if (temp &gt;= 90)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"XC";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90;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else if (temp &gt;= 50)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"L";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50;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else if (temp &gt;= 40)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"XL";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40;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while (temp &gt;= 10)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"X";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10;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0368" y="1274947"/>
            <a:ext cx="302358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if (temp &gt;= 9)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"IX";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9;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else if (temp &gt;= 5)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"V";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5;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else if (temp &gt;= 4)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"IV";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 -= 4;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while (temp &gt;= 1)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roman += "I";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temp--;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42205</TotalTime>
  <Words>1513</Words>
  <Application>Microsoft Macintosh PowerPoint</Application>
  <PresentationFormat>On-screen Show (4:3)</PresentationFormat>
  <Paragraphs>867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Courier New</vt:lpstr>
      <vt:lpstr>Times New Roman</vt:lpstr>
      <vt:lpstr>Wingdings</vt:lpstr>
      <vt:lpstr>Quadrant</vt:lpstr>
      <vt:lpstr>CMPE 180-92 Data Structures and Algorithms in C++ September 28 Class Meeting</vt:lpstr>
      <vt:lpstr>Assignment #5 Sample Solution</vt:lpstr>
      <vt:lpstr>Assignment #5 Sample Solution, cont’d</vt:lpstr>
      <vt:lpstr>PowerPoint Presentation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Assignment #5 Sample Solution, cont’d</vt:lpstr>
      <vt:lpstr>Arrays of Objects</vt:lpstr>
      <vt:lpstr>Destructors</vt:lpstr>
      <vt:lpstr>Destructors, cont’d</vt:lpstr>
      <vt:lpstr>Destructors, cont’d</vt:lpstr>
      <vt:lpstr>Destructors, cont’d</vt:lpstr>
      <vt:lpstr>Destructors, cont’d</vt:lpstr>
      <vt:lpstr>Confirm Calling Constructors and Destructors</vt:lpstr>
      <vt:lpstr>Vectors of Objects</vt:lpstr>
      <vt:lpstr>Vectors of Objects, cont’d</vt:lpstr>
      <vt:lpstr>Vectors of Objects, cont’d</vt:lpstr>
      <vt:lpstr>Vectors of Objects, cont’d</vt:lpstr>
      <vt:lpstr>Vectors of Objects, cont’d</vt:lpstr>
      <vt:lpstr>Vectors of Objects, cont’d</vt:lpstr>
      <vt:lpstr>Vectors of Objects, cont’d</vt:lpstr>
      <vt:lpstr>Quiz and Break</vt:lpstr>
      <vt:lpstr>Copy Constructor</vt:lpstr>
      <vt:lpstr>Copy Constructor, cont’d</vt:lpstr>
      <vt:lpstr>Copy Constructor, cont’d</vt:lpstr>
      <vt:lpstr>Copy Constructor, cont’d</vt:lpstr>
      <vt:lpstr>Copy Constructor, cont’d</vt:lpstr>
      <vt:lpstr>Copy Constructor, cont’d</vt:lpstr>
      <vt:lpstr>Copy Constructor, cont’d</vt:lpstr>
      <vt:lpstr>“Extra” Constructor and Destructor Calls</vt:lpstr>
      <vt:lpstr>Copy Constructor, cont’d</vt:lpstr>
      <vt:lpstr>“Extra” Constructor and Destructor Calls, cont’d</vt:lpstr>
      <vt:lpstr>How a Vector Grows</vt:lpstr>
      <vt:lpstr>Namespaces</vt:lpstr>
      <vt:lpstr>Namespaces, cont’d</vt:lpstr>
      <vt:lpstr>Namespaces, cont’d</vt:lpstr>
      <vt:lpstr>Namespaces, cont’d</vt:lpstr>
      <vt:lpstr>Search an Array: Linear Search</vt:lpstr>
      <vt:lpstr>Search an Array: Binary Search</vt:lpstr>
      <vt:lpstr>Binary Search, cont’d</vt:lpstr>
      <vt:lpstr>Iterative Binary Search</vt:lpstr>
      <vt:lpstr>Assignment #6. Book Catalog</vt:lpstr>
      <vt:lpstr>Assignment #6. Book Catalog, cont’d</vt:lpstr>
      <vt:lpstr>Assignment #6. Book Catalog,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776</cp:revision>
  <cp:lastPrinted>2016-09-16T08:43:07Z</cp:lastPrinted>
  <dcterms:created xsi:type="dcterms:W3CDTF">2008-01-12T03:52:55Z</dcterms:created>
  <dcterms:modified xsi:type="dcterms:W3CDTF">2017-09-28T08:24:57Z</dcterms:modified>
  <cp:category/>
</cp:coreProperties>
</file>