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SemiBold"/>
      <p:regular r:id="rId16"/>
      <p:bold r:id="rId17"/>
      <p:italic r:id="rId18"/>
      <p:boldItalic r:id="rId19"/>
    </p:embeddedFont>
    <p:embeddedFont>
      <p:font typeface="Montserrat"/>
      <p:regular r:id="rId20"/>
      <p:bold r:id="rId21"/>
      <p:italic r:id="rId22"/>
      <p:boldItalic r:id="rId23"/>
    </p:embeddedFont>
    <p:embeddedFont>
      <p:font typeface="Average"/>
      <p:regular r:id="rId24"/>
    </p:embeddedFont>
    <p:embeddedFont>
      <p:font typeface="Oswald"/>
      <p:regular r:id="rId25"/>
      <p:bold r:id="rId26"/>
    </p:embeddedFont>
    <p:embeddedFont>
      <p:font typeface="Comfortaa"/>
      <p:regular r:id="rId27"/>
      <p:bold r:id="rId28"/>
    </p:embeddedFont>
    <p:embeddedFont>
      <p:font typeface="Century Gothic"/>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Average-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28" Type="http://schemas.openxmlformats.org/officeDocument/2006/relationships/font" Target="fonts/Comfortaa-bold.fntdata"/><Relationship Id="rId27"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italic.fntdata"/><Relationship Id="rId30" Type="http://schemas.openxmlformats.org/officeDocument/2006/relationships/font" Target="fonts/CenturyGothic-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SemiBold-bold.fntdata"/><Relationship Id="rId16" Type="http://schemas.openxmlformats.org/officeDocument/2006/relationships/font" Target="fonts/MontserratSemiBold-regular.fntdata"/><Relationship Id="rId19" Type="http://schemas.openxmlformats.org/officeDocument/2006/relationships/font" Target="fonts/MontserratSemiBold-boldItalic.fntdata"/><Relationship Id="rId18" Type="http://schemas.openxmlformats.org/officeDocument/2006/relationships/font" Target="fonts/Montserrat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aa773e612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aa773e612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6f980f91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6f980f9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a773e6127_0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aa773e612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aa773e6127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aa773e6127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a773e6127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a773e6127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a773e6127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a773e6127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a773e6127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a773e6127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a773e6127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a773e612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8.jpg"/><Relationship Id="rId6"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41400" y="1752350"/>
            <a:ext cx="9081000" cy="107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262626"/>
              </a:buClr>
              <a:buSzPts val="6000"/>
              <a:buFont typeface="Times New Roman"/>
              <a:buNone/>
            </a:pPr>
            <a:r>
              <a:rPr b="1" lang="en" sz="3100">
                <a:solidFill>
                  <a:srgbClr val="B6D7A8"/>
                </a:solidFill>
                <a:latin typeface="Calibri"/>
                <a:ea typeface="Calibri"/>
                <a:cs typeface="Calibri"/>
                <a:sym typeface="Calibri"/>
              </a:rPr>
              <a:t>BDM Capstone Project Presentation</a:t>
            </a:r>
            <a:endParaRPr b="1" sz="3100">
              <a:solidFill>
                <a:srgbClr val="B6D7A8"/>
              </a:solidFill>
              <a:latin typeface="Calibri"/>
              <a:ea typeface="Calibri"/>
              <a:cs typeface="Calibri"/>
              <a:sym typeface="Calibri"/>
            </a:endParaRPr>
          </a:p>
          <a:p>
            <a:pPr indent="0" lvl="0" marL="0" rtl="0" algn="ctr">
              <a:spcBef>
                <a:spcPts val="0"/>
              </a:spcBef>
              <a:spcAft>
                <a:spcPts val="0"/>
              </a:spcAft>
              <a:buClr>
                <a:srgbClr val="E78712"/>
              </a:buClr>
              <a:buSzPts val="2400"/>
              <a:buFont typeface="Noto Sans Symbols"/>
              <a:buNone/>
            </a:pPr>
            <a:r>
              <a:rPr b="1" lang="en" sz="2100">
                <a:solidFill>
                  <a:srgbClr val="B6D7A8"/>
                </a:solidFill>
                <a:latin typeface="Calibri"/>
                <a:ea typeface="Calibri"/>
                <a:cs typeface="Calibri"/>
                <a:sym typeface="Calibri"/>
              </a:rPr>
              <a:t>On</a:t>
            </a:r>
            <a:endParaRPr b="1" sz="3100">
              <a:solidFill>
                <a:srgbClr val="B6D7A8"/>
              </a:solidFill>
              <a:latin typeface="Calibri"/>
              <a:ea typeface="Calibri"/>
              <a:cs typeface="Calibri"/>
              <a:sym typeface="Calibri"/>
            </a:endParaRPr>
          </a:p>
        </p:txBody>
      </p:sp>
      <p:sp>
        <p:nvSpPr>
          <p:cNvPr id="60" name="Google Shape;60;p13"/>
          <p:cNvSpPr txBox="1"/>
          <p:nvPr/>
        </p:nvSpPr>
        <p:spPr>
          <a:xfrm>
            <a:off x="0" y="2542800"/>
            <a:ext cx="9144000" cy="96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9CB9C"/>
                </a:solidFill>
                <a:latin typeface="Montserrat"/>
                <a:ea typeface="Montserrat"/>
                <a:cs typeface="Montserrat"/>
                <a:sym typeface="Montserrat"/>
              </a:rPr>
              <a:t>Enhancing Sales and Profit Maximization of Photocopy and </a:t>
            </a:r>
            <a:r>
              <a:rPr b="1" lang="en" sz="2400">
                <a:solidFill>
                  <a:srgbClr val="F9CB9C"/>
                </a:solidFill>
                <a:latin typeface="Montserrat"/>
                <a:ea typeface="Montserrat"/>
                <a:cs typeface="Montserrat"/>
                <a:sym typeface="Montserrat"/>
              </a:rPr>
              <a:t>Stationery</a:t>
            </a:r>
            <a:r>
              <a:rPr b="1" lang="en" sz="2400">
                <a:solidFill>
                  <a:srgbClr val="F9CB9C"/>
                </a:solidFill>
                <a:latin typeface="Montserrat"/>
                <a:ea typeface="Montserrat"/>
                <a:cs typeface="Montserrat"/>
                <a:sym typeface="Montserrat"/>
              </a:rPr>
              <a:t> Business</a:t>
            </a:r>
            <a:endParaRPr b="1" sz="2400">
              <a:solidFill>
                <a:srgbClr val="F9CB9C"/>
              </a:solidFill>
              <a:latin typeface="Montserrat"/>
              <a:ea typeface="Montserrat"/>
              <a:cs typeface="Montserrat"/>
              <a:sym typeface="Montserrat"/>
            </a:endParaRPr>
          </a:p>
        </p:txBody>
      </p:sp>
      <p:sp>
        <p:nvSpPr>
          <p:cNvPr id="61" name="Google Shape;61;p13"/>
          <p:cNvSpPr txBox="1"/>
          <p:nvPr/>
        </p:nvSpPr>
        <p:spPr>
          <a:xfrm>
            <a:off x="9900" y="3181346"/>
            <a:ext cx="9144000" cy="5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Comfortaa"/>
              <a:ea typeface="Comfortaa"/>
              <a:cs typeface="Comfortaa"/>
              <a:sym typeface="Comfortaa"/>
            </a:endParaRPr>
          </a:p>
        </p:txBody>
      </p:sp>
      <p:sp>
        <p:nvSpPr>
          <p:cNvPr id="62" name="Google Shape;62;p13"/>
          <p:cNvSpPr txBox="1"/>
          <p:nvPr/>
        </p:nvSpPr>
        <p:spPr>
          <a:xfrm>
            <a:off x="6989550" y="3984275"/>
            <a:ext cx="2164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3"/>
                </a:solidFill>
                <a:latin typeface="Comfortaa"/>
                <a:ea typeface="Comfortaa"/>
                <a:cs typeface="Comfortaa"/>
                <a:sym typeface="Comfortaa"/>
              </a:rPr>
              <a:t>Presented by:</a:t>
            </a:r>
            <a:endParaRPr b="1" sz="1600">
              <a:solidFill>
                <a:schemeClr val="accent3"/>
              </a:solidFill>
              <a:latin typeface="Comfortaa"/>
              <a:ea typeface="Comfortaa"/>
              <a:cs typeface="Comfortaa"/>
              <a:sym typeface="Comfortaa"/>
            </a:endParaRPr>
          </a:p>
          <a:p>
            <a:pPr indent="0" lvl="0" marL="0" rtl="0" algn="l">
              <a:spcBef>
                <a:spcPts val="0"/>
              </a:spcBef>
              <a:spcAft>
                <a:spcPts val="0"/>
              </a:spcAft>
              <a:buNone/>
            </a:pPr>
            <a:r>
              <a:rPr b="1" lang="en" sz="1600">
                <a:solidFill>
                  <a:schemeClr val="accent3"/>
                </a:solidFill>
                <a:latin typeface="Comfortaa"/>
                <a:ea typeface="Comfortaa"/>
                <a:cs typeface="Comfortaa"/>
                <a:sym typeface="Comfortaa"/>
              </a:rPr>
              <a:t>Manas Agarwal</a:t>
            </a:r>
            <a:endParaRPr b="1" sz="1600">
              <a:solidFill>
                <a:schemeClr val="accent3"/>
              </a:solidFill>
              <a:latin typeface="Comfortaa"/>
              <a:ea typeface="Comfortaa"/>
              <a:cs typeface="Comfortaa"/>
              <a:sym typeface="Comfortaa"/>
            </a:endParaRPr>
          </a:p>
          <a:p>
            <a:pPr indent="0" lvl="0" marL="0" rtl="0" algn="l">
              <a:spcBef>
                <a:spcPts val="0"/>
              </a:spcBef>
              <a:spcAft>
                <a:spcPts val="0"/>
              </a:spcAft>
              <a:buNone/>
            </a:pPr>
            <a:r>
              <a:rPr b="1" lang="en" sz="1600">
                <a:solidFill>
                  <a:schemeClr val="accent3"/>
                </a:solidFill>
                <a:latin typeface="Comfortaa"/>
                <a:ea typeface="Comfortaa"/>
                <a:cs typeface="Comfortaa"/>
                <a:sym typeface="Comfortaa"/>
              </a:rPr>
              <a:t>21f1000670</a:t>
            </a:r>
            <a:endParaRPr b="1" sz="1600">
              <a:solidFill>
                <a:schemeClr val="accent3"/>
              </a:solidFill>
              <a:latin typeface="Comfortaa"/>
              <a:ea typeface="Comfortaa"/>
              <a:cs typeface="Comfortaa"/>
              <a:sym typeface="Comfortaa"/>
            </a:endParaRPr>
          </a:p>
        </p:txBody>
      </p:sp>
      <p:pic>
        <p:nvPicPr>
          <p:cNvPr id="63" name="Google Shape;63;p13"/>
          <p:cNvPicPr preferRelativeResize="0"/>
          <p:nvPr/>
        </p:nvPicPr>
        <p:blipFill>
          <a:blip r:embed="rId3">
            <a:alphaModFix/>
          </a:blip>
          <a:stretch>
            <a:fillRect/>
          </a:stretch>
        </p:blipFill>
        <p:spPr>
          <a:xfrm>
            <a:off x="3929725" y="369375"/>
            <a:ext cx="1284549" cy="1284549"/>
          </a:xfrm>
          <a:prstGeom prst="rect">
            <a:avLst/>
          </a:prstGeom>
          <a:noFill/>
          <a:ln>
            <a:noFill/>
          </a:ln>
        </p:spPr>
      </p:pic>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txBox="1"/>
          <p:nvPr>
            <p:ph idx="4294967295" type="title"/>
          </p:nvPr>
        </p:nvSpPr>
        <p:spPr>
          <a:xfrm>
            <a:off x="320250" y="220100"/>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chemeClr val="lt1"/>
                </a:solidFill>
                <a:latin typeface="Montserrat SemiBold"/>
                <a:ea typeface="Montserrat SemiBold"/>
                <a:cs typeface="Montserrat SemiBold"/>
                <a:sym typeface="Montserrat SemiBold"/>
              </a:rPr>
              <a:t>Thank you</a:t>
            </a:r>
            <a:endParaRPr sz="4000">
              <a:solidFill>
                <a:schemeClr val="lt1"/>
              </a:solidFill>
              <a:latin typeface="Montserrat SemiBold"/>
              <a:ea typeface="Montserrat SemiBold"/>
              <a:cs typeface="Montserrat SemiBold"/>
              <a:sym typeface="Montserrat SemiBold"/>
            </a:endParaRPr>
          </a:p>
        </p:txBody>
      </p:sp>
      <p:pic>
        <p:nvPicPr>
          <p:cNvPr id="139" name="Google Shape;139;p22"/>
          <p:cNvPicPr preferRelativeResize="0"/>
          <p:nvPr/>
        </p:nvPicPr>
        <p:blipFill rotWithShape="1">
          <a:blip r:embed="rId3">
            <a:alphaModFix/>
          </a:blip>
          <a:srcRect b="0" l="0" r="0" t="0"/>
          <a:stretch/>
        </p:blipFill>
        <p:spPr>
          <a:xfrm>
            <a:off x="7060338" y="1285300"/>
            <a:ext cx="1644300" cy="1644300"/>
          </a:xfrm>
          <a:prstGeom prst="ellipse">
            <a:avLst/>
          </a:prstGeom>
          <a:noFill/>
          <a:ln>
            <a:noFill/>
          </a:ln>
        </p:spPr>
      </p:pic>
      <p:sp>
        <p:nvSpPr>
          <p:cNvPr id="140" name="Google Shape;140;p22"/>
          <p:cNvSpPr txBox="1"/>
          <p:nvPr>
            <p:ph idx="4294967295" type="body"/>
          </p:nvPr>
        </p:nvSpPr>
        <p:spPr>
          <a:xfrm>
            <a:off x="164950"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latin typeface="Century Gothic"/>
                <a:ea typeface="Century Gothic"/>
                <a:cs typeface="Century Gothic"/>
                <a:sym typeface="Century Gothic"/>
              </a:rPr>
              <a:t>Dr. G Venkatesh</a:t>
            </a:r>
            <a:endParaRPr sz="1700">
              <a:solidFill>
                <a:schemeClr val="dk1"/>
              </a:solidFill>
              <a:latin typeface="Century Gothic"/>
              <a:ea typeface="Century Gothic"/>
              <a:cs typeface="Century Gothic"/>
              <a:sym typeface="Century Gothic"/>
            </a:endParaRPr>
          </a:p>
        </p:txBody>
      </p:sp>
      <p:cxnSp>
        <p:nvCxnSpPr>
          <p:cNvPr id="141" name="Google Shape;141;p22"/>
          <p:cNvCxnSpPr/>
          <p:nvPr/>
        </p:nvCxnSpPr>
        <p:spPr>
          <a:xfrm>
            <a:off x="1118175" y="3561938"/>
            <a:ext cx="270900" cy="0"/>
          </a:xfrm>
          <a:prstGeom prst="straightConnector1">
            <a:avLst/>
          </a:prstGeom>
          <a:noFill/>
          <a:ln cap="flat" cmpd="sng" w="9525">
            <a:solidFill>
              <a:schemeClr val="dk2"/>
            </a:solidFill>
            <a:prstDash val="solid"/>
            <a:round/>
            <a:headEnd len="sm" w="sm" type="none"/>
            <a:tailEnd len="sm" w="sm" type="none"/>
          </a:ln>
        </p:spPr>
      </p:cxnSp>
      <p:sp>
        <p:nvSpPr>
          <p:cNvPr id="142" name="Google Shape;142;p22"/>
          <p:cNvSpPr txBox="1"/>
          <p:nvPr>
            <p:ph idx="4294967295" type="body"/>
          </p:nvPr>
        </p:nvSpPr>
        <p:spPr>
          <a:xfrm>
            <a:off x="164925" y="3641661"/>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latin typeface="Century Gothic"/>
                <a:ea typeface="Century Gothic"/>
                <a:cs typeface="Century Gothic"/>
                <a:sym typeface="Century Gothic"/>
              </a:rPr>
              <a:t>Professor of Practice, Department of Humanities and Social Sciences, IIT Madras</a:t>
            </a:r>
            <a:endParaRPr sz="1300">
              <a:latin typeface="Century Gothic"/>
              <a:ea typeface="Century Gothic"/>
              <a:cs typeface="Century Gothic"/>
              <a:sym typeface="Century Gothic"/>
            </a:endParaRPr>
          </a:p>
        </p:txBody>
      </p:sp>
      <p:pic>
        <p:nvPicPr>
          <p:cNvPr id="143" name="Google Shape;143;p22"/>
          <p:cNvPicPr preferRelativeResize="0"/>
          <p:nvPr/>
        </p:nvPicPr>
        <p:blipFill rotWithShape="1">
          <a:blip r:embed="rId4">
            <a:alphaModFix/>
          </a:blip>
          <a:srcRect b="9" l="0" r="0" t="9"/>
          <a:stretch/>
        </p:blipFill>
        <p:spPr>
          <a:xfrm>
            <a:off x="4867375" y="1368350"/>
            <a:ext cx="1644300" cy="1644000"/>
          </a:xfrm>
          <a:prstGeom prst="ellipse">
            <a:avLst/>
          </a:prstGeom>
          <a:noFill/>
          <a:ln>
            <a:noFill/>
          </a:ln>
        </p:spPr>
      </p:pic>
      <p:sp>
        <p:nvSpPr>
          <p:cNvPr id="144" name="Google Shape;144;p22"/>
          <p:cNvSpPr txBox="1"/>
          <p:nvPr>
            <p:ph idx="4294967295" type="body"/>
          </p:nvPr>
        </p:nvSpPr>
        <p:spPr>
          <a:xfrm>
            <a:off x="2374559"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latin typeface="Century Gothic"/>
                <a:ea typeface="Century Gothic"/>
                <a:cs typeface="Century Gothic"/>
                <a:sym typeface="Century Gothic"/>
              </a:rPr>
              <a:t>Dr. Milind Gandhe</a:t>
            </a:r>
            <a:endParaRPr sz="1700">
              <a:solidFill>
                <a:schemeClr val="dk1"/>
              </a:solidFill>
              <a:latin typeface="Century Gothic"/>
              <a:ea typeface="Century Gothic"/>
              <a:cs typeface="Century Gothic"/>
              <a:sym typeface="Century Gothic"/>
            </a:endParaRPr>
          </a:p>
        </p:txBody>
      </p:sp>
      <p:cxnSp>
        <p:nvCxnSpPr>
          <p:cNvPr id="145" name="Google Shape;145;p22"/>
          <p:cNvCxnSpPr/>
          <p:nvPr/>
        </p:nvCxnSpPr>
        <p:spPr>
          <a:xfrm>
            <a:off x="3327800" y="3561938"/>
            <a:ext cx="270900" cy="0"/>
          </a:xfrm>
          <a:prstGeom prst="straightConnector1">
            <a:avLst/>
          </a:prstGeom>
          <a:noFill/>
          <a:ln cap="flat" cmpd="sng" w="9525">
            <a:solidFill>
              <a:schemeClr val="dk2"/>
            </a:solidFill>
            <a:prstDash val="solid"/>
            <a:round/>
            <a:headEnd len="sm" w="sm" type="none"/>
            <a:tailEnd len="sm" w="sm" type="none"/>
          </a:ln>
        </p:spPr>
      </p:cxnSp>
      <p:sp>
        <p:nvSpPr>
          <p:cNvPr id="146" name="Google Shape;146;p22"/>
          <p:cNvSpPr txBox="1"/>
          <p:nvPr>
            <p:ph idx="4294967295" type="body"/>
          </p:nvPr>
        </p:nvSpPr>
        <p:spPr>
          <a:xfrm>
            <a:off x="2374545" y="3641661"/>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latin typeface="Century Gothic"/>
                <a:ea typeface="Century Gothic"/>
                <a:cs typeface="Century Gothic"/>
                <a:sym typeface="Century Gothic"/>
              </a:rPr>
              <a:t>Chief Program Officer, Machine Intelligence and Robotics (MINRO) COE, IIIT Bangalore</a:t>
            </a:r>
            <a:endParaRPr sz="1300">
              <a:latin typeface="Century Gothic"/>
              <a:ea typeface="Century Gothic"/>
              <a:cs typeface="Century Gothic"/>
              <a:sym typeface="Century Gothic"/>
            </a:endParaRPr>
          </a:p>
        </p:txBody>
      </p:sp>
      <p:pic>
        <p:nvPicPr>
          <p:cNvPr id="147" name="Google Shape;147;p22"/>
          <p:cNvPicPr preferRelativeResize="0"/>
          <p:nvPr/>
        </p:nvPicPr>
        <p:blipFill rotWithShape="1">
          <a:blip r:embed="rId5">
            <a:alphaModFix/>
          </a:blip>
          <a:srcRect b="0" l="0" r="0" t="0"/>
          <a:stretch/>
        </p:blipFill>
        <p:spPr>
          <a:xfrm>
            <a:off x="2641092" y="1291838"/>
            <a:ext cx="1644300" cy="1644300"/>
          </a:xfrm>
          <a:prstGeom prst="ellipse">
            <a:avLst/>
          </a:prstGeom>
          <a:noFill/>
          <a:ln>
            <a:noFill/>
          </a:ln>
        </p:spPr>
      </p:pic>
      <p:sp>
        <p:nvSpPr>
          <p:cNvPr id="148" name="Google Shape;148;p22"/>
          <p:cNvSpPr txBox="1"/>
          <p:nvPr>
            <p:ph idx="4294967295" type="body"/>
          </p:nvPr>
        </p:nvSpPr>
        <p:spPr>
          <a:xfrm>
            <a:off x="4584180"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500">
                <a:solidFill>
                  <a:schemeClr val="dk1"/>
                </a:solidFill>
                <a:latin typeface="Century Gothic"/>
                <a:ea typeface="Century Gothic"/>
                <a:cs typeface="Century Gothic"/>
                <a:sym typeface="Century Gothic"/>
              </a:rPr>
              <a:t>Dr. Aaditya Chandel</a:t>
            </a:r>
            <a:endParaRPr sz="1500">
              <a:solidFill>
                <a:schemeClr val="dk1"/>
              </a:solidFill>
              <a:latin typeface="Century Gothic"/>
              <a:ea typeface="Century Gothic"/>
              <a:cs typeface="Century Gothic"/>
              <a:sym typeface="Century Gothic"/>
            </a:endParaRPr>
          </a:p>
        </p:txBody>
      </p:sp>
      <p:cxnSp>
        <p:nvCxnSpPr>
          <p:cNvPr id="149" name="Google Shape;149;p22"/>
          <p:cNvCxnSpPr/>
          <p:nvPr/>
        </p:nvCxnSpPr>
        <p:spPr>
          <a:xfrm>
            <a:off x="5554075" y="3561938"/>
            <a:ext cx="270900" cy="0"/>
          </a:xfrm>
          <a:prstGeom prst="straightConnector1">
            <a:avLst/>
          </a:prstGeom>
          <a:noFill/>
          <a:ln cap="flat" cmpd="sng" w="9525">
            <a:solidFill>
              <a:schemeClr val="dk2"/>
            </a:solidFill>
            <a:prstDash val="solid"/>
            <a:round/>
            <a:headEnd len="sm" w="sm" type="none"/>
            <a:tailEnd len="sm" w="sm" type="none"/>
          </a:ln>
        </p:spPr>
      </p:cxnSp>
      <p:sp>
        <p:nvSpPr>
          <p:cNvPr id="150" name="Google Shape;150;p22"/>
          <p:cNvSpPr txBox="1"/>
          <p:nvPr>
            <p:ph idx="4294967295" type="body"/>
          </p:nvPr>
        </p:nvSpPr>
        <p:spPr>
          <a:xfrm>
            <a:off x="4584169" y="3794061"/>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latin typeface="Century Gothic"/>
                <a:ea typeface="Century Gothic"/>
                <a:cs typeface="Century Gothic"/>
                <a:sym typeface="Century Gothic"/>
              </a:rPr>
              <a:t>Research Scientist, IIT Madras</a:t>
            </a:r>
            <a:endParaRPr sz="1300">
              <a:latin typeface="Century Gothic"/>
              <a:ea typeface="Century Gothic"/>
              <a:cs typeface="Century Gothic"/>
              <a:sym typeface="Century Gothic"/>
            </a:endParaRPr>
          </a:p>
        </p:txBody>
      </p:sp>
      <p:pic>
        <p:nvPicPr>
          <p:cNvPr id="151" name="Google Shape;151;p22"/>
          <p:cNvPicPr preferRelativeResize="0"/>
          <p:nvPr/>
        </p:nvPicPr>
        <p:blipFill rotWithShape="1">
          <a:blip r:embed="rId6">
            <a:alphaModFix/>
          </a:blip>
          <a:srcRect b="0" l="0" r="0" t="0"/>
          <a:stretch/>
        </p:blipFill>
        <p:spPr>
          <a:xfrm>
            <a:off x="320238" y="1322225"/>
            <a:ext cx="1644300" cy="1644300"/>
          </a:xfrm>
          <a:prstGeom prst="ellipse">
            <a:avLst/>
          </a:prstGeom>
          <a:noFill/>
          <a:ln>
            <a:noFill/>
          </a:ln>
        </p:spPr>
      </p:pic>
      <p:sp>
        <p:nvSpPr>
          <p:cNvPr id="152" name="Google Shape;152;p22"/>
          <p:cNvSpPr txBox="1"/>
          <p:nvPr>
            <p:ph idx="4294967295" type="body"/>
          </p:nvPr>
        </p:nvSpPr>
        <p:spPr>
          <a:xfrm>
            <a:off x="6793801"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solidFill>
                  <a:schemeClr val="dk1"/>
                </a:solidFill>
                <a:latin typeface="Century Gothic"/>
                <a:ea typeface="Century Gothic"/>
                <a:cs typeface="Century Gothic"/>
                <a:sym typeface="Century Gothic"/>
              </a:rPr>
              <a:t>Dr. Ashwin J. Baliga</a:t>
            </a:r>
            <a:endParaRPr sz="1600">
              <a:solidFill>
                <a:schemeClr val="dk1"/>
              </a:solidFill>
              <a:latin typeface="Century Gothic"/>
              <a:ea typeface="Century Gothic"/>
              <a:cs typeface="Century Gothic"/>
              <a:sym typeface="Century Gothic"/>
            </a:endParaRPr>
          </a:p>
        </p:txBody>
      </p:sp>
      <p:cxnSp>
        <p:nvCxnSpPr>
          <p:cNvPr id="153" name="Google Shape;153;p22"/>
          <p:cNvCxnSpPr/>
          <p:nvPr/>
        </p:nvCxnSpPr>
        <p:spPr>
          <a:xfrm>
            <a:off x="7747050" y="3561938"/>
            <a:ext cx="270900" cy="0"/>
          </a:xfrm>
          <a:prstGeom prst="straightConnector1">
            <a:avLst/>
          </a:prstGeom>
          <a:noFill/>
          <a:ln cap="flat" cmpd="sng" w="9525">
            <a:solidFill>
              <a:schemeClr val="dk2"/>
            </a:solidFill>
            <a:prstDash val="solid"/>
            <a:round/>
            <a:headEnd len="sm" w="sm" type="none"/>
            <a:tailEnd len="sm" w="sm" type="none"/>
          </a:ln>
        </p:spPr>
      </p:cxnSp>
      <p:sp>
        <p:nvSpPr>
          <p:cNvPr id="154" name="Google Shape;154;p22"/>
          <p:cNvSpPr txBox="1"/>
          <p:nvPr>
            <p:ph idx="4294967295" type="body"/>
          </p:nvPr>
        </p:nvSpPr>
        <p:spPr>
          <a:xfrm>
            <a:off x="6793795" y="3641661"/>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300">
                <a:latin typeface="Century Gothic"/>
                <a:ea typeface="Century Gothic"/>
                <a:cs typeface="Century Gothic"/>
                <a:sym typeface="Century Gothic"/>
              </a:rPr>
              <a:t>Assistant Professor, IESEG School of Management</a:t>
            </a:r>
            <a:endParaRPr sz="1300">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183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Montserrat SemiBold"/>
                <a:ea typeface="Montserrat SemiBold"/>
                <a:cs typeface="Montserrat SemiBold"/>
                <a:sym typeface="Montserrat SemiBold"/>
              </a:rPr>
              <a:t>Introduction</a:t>
            </a:r>
            <a:endParaRPr sz="4000">
              <a:latin typeface="Montserrat SemiBold"/>
              <a:ea typeface="Montserrat SemiBold"/>
              <a:cs typeface="Montserrat SemiBold"/>
              <a:sym typeface="Montserrat SemiBold"/>
            </a:endParaRPr>
          </a:p>
        </p:txBody>
      </p:sp>
      <p:sp>
        <p:nvSpPr>
          <p:cNvPr id="69" name="Google Shape;69;p14"/>
          <p:cNvSpPr txBox="1"/>
          <p:nvPr>
            <p:ph idx="1" type="body"/>
          </p:nvPr>
        </p:nvSpPr>
        <p:spPr>
          <a:xfrm>
            <a:off x="387900" y="933675"/>
            <a:ext cx="8737500" cy="4026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Century Gothic"/>
              <a:buChar char="●"/>
            </a:pPr>
            <a:r>
              <a:rPr lang="en">
                <a:latin typeface="Century Gothic"/>
                <a:ea typeface="Century Gothic"/>
                <a:cs typeface="Century Gothic"/>
                <a:sym typeface="Century Gothic"/>
              </a:rPr>
              <a:t>Business Information</a:t>
            </a:r>
            <a:endParaRPr>
              <a:latin typeface="Century Gothic"/>
              <a:ea typeface="Century Gothic"/>
              <a:cs typeface="Century Gothic"/>
              <a:sym typeface="Century Gothic"/>
            </a:endParaRPr>
          </a:p>
          <a:p>
            <a:pPr indent="-317500" lvl="1" marL="914400" rtl="0" algn="just">
              <a:spcBef>
                <a:spcPts val="0"/>
              </a:spcBef>
              <a:spcAft>
                <a:spcPts val="0"/>
              </a:spcAft>
              <a:buSzPts val="1400"/>
              <a:buFont typeface="Century Gothic"/>
              <a:buChar char="○"/>
            </a:pPr>
            <a:r>
              <a:rPr lang="en">
                <a:latin typeface="Century Gothic"/>
                <a:ea typeface="Century Gothic"/>
                <a:cs typeface="Century Gothic"/>
                <a:sym typeface="Century Gothic"/>
              </a:rPr>
              <a:t>Name: Balaji Photostat and Stationers</a:t>
            </a:r>
            <a:endParaRPr>
              <a:latin typeface="Century Gothic"/>
              <a:ea typeface="Century Gothic"/>
              <a:cs typeface="Century Gothic"/>
              <a:sym typeface="Century Gothic"/>
            </a:endParaRPr>
          </a:p>
          <a:p>
            <a:pPr indent="-317500" lvl="1" marL="914400" rtl="0" algn="just">
              <a:spcBef>
                <a:spcPts val="0"/>
              </a:spcBef>
              <a:spcAft>
                <a:spcPts val="0"/>
              </a:spcAft>
              <a:buSzPts val="1400"/>
              <a:buFont typeface="Century Gothic"/>
              <a:buChar char="○"/>
            </a:pPr>
            <a:r>
              <a:rPr lang="en">
                <a:latin typeface="Century Gothic"/>
                <a:ea typeface="Century Gothic"/>
                <a:cs typeface="Century Gothic"/>
                <a:sym typeface="Century Gothic"/>
              </a:rPr>
              <a:t>Established in 2001, Muzaffarnagar, Uttar Pradesh.</a:t>
            </a:r>
            <a:endParaRPr>
              <a:latin typeface="Century Gothic"/>
              <a:ea typeface="Century Gothic"/>
              <a:cs typeface="Century Gothic"/>
              <a:sym typeface="Century Gothic"/>
            </a:endParaRPr>
          </a:p>
          <a:p>
            <a:pPr indent="-317500" lvl="1" marL="914400" rtl="0" algn="just">
              <a:spcBef>
                <a:spcPts val="0"/>
              </a:spcBef>
              <a:spcAft>
                <a:spcPts val="0"/>
              </a:spcAft>
              <a:buSzPts val="1400"/>
              <a:buFont typeface="Century Gothic"/>
              <a:buChar char="○"/>
            </a:pPr>
            <a:r>
              <a:rPr lang="en">
                <a:latin typeface="Century Gothic"/>
                <a:ea typeface="Century Gothic"/>
                <a:cs typeface="Century Gothic"/>
                <a:sym typeface="Century Gothic"/>
              </a:rPr>
              <a:t>Focus: Photocopy and Sales of Stationery </a:t>
            </a:r>
            <a:r>
              <a:rPr lang="en">
                <a:latin typeface="Century Gothic"/>
                <a:ea typeface="Century Gothic"/>
                <a:cs typeface="Century Gothic"/>
                <a:sym typeface="Century Gothic"/>
              </a:rPr>
              <a:t>items</a:t>
            </a:r>
            <a:r>
              <a:rPr lang="en">
                <a:latin typeface="Century Gothic"/>
                <a:ea typeface="Century Gothic"/>
                <a:cs typeface="Century Gothic"/>
                <a:sym typeface="Century Gothic"/>
              </a:rPr>
              <a:t> (B2C).</a:t>
            </a:r>
            <a:endParaRPr>
              <a:latin typeface="Century Gothic"/>
              <a:ea typeface="Century Gothic"/>
              <a:cs typeface="Century Gothic"/>
              <a:sym typeface="Century Gothic"/>
            </a:endParaRPr>
          </a:p>
          <a:p>
            <a:pPr indent="-342900" lvl="0" marL="457200" rtl="0" algn="just">
              <a:spcBef>
                <a:spcPts val="0"/>
              </a:spcBef>
              <a:spcAft>
                <a:spcPts val="0"/>
              </a:spcAft>
              <a:buSzPts val="1800"/>
              <a:buFont typeface="Century Gothic"/>
              <a:buChar char="●"/>
            </a:pPr>
            <a:r>
              <a:rPr lang="en">
                <a:latin typeface="Century Gothic"/>
                <a:ea typeface="Century Gothic"/>
                <a:cs typeface="Century Gothic"/>
                <a:sym typeface="Century Gothic"/>
              </a:rPr>
              <a:t>Data analysis covers:</a:t>
            </a:r>
            <a:endParaRPr>
              <a:latin typeface="Century Gothic"/>
              <a:ea typeface="Century Gothic"/>
              <a:cs typeface="Century Gothic"/>
              <a:sym typeface="Century Gothic"/>
            </a:endParaRPr>
          </a:p>
          <a:p>
            <a:pPr indent="-317500" lvl="1" marL="914400" rtl="0" algn="just">
              <a:spcBef>
                <a:spcPts val="0"/>
              </a:spcBef>
              <a:spcAft>
                <a:spcPts val="0"/>
              </a:spcAft>
              <a:buSzPts val="1400"/>
              <a:buFont typeface="Century Gothic"/>
              <a:buChar char="○"/>
            </a:pPr>
            <a:r>
              <a:rPr lang="en">
                <a:latin typeface="Century Gothic"/>
                <a:ea typeface="Century Gothic"/>
                <a:cs typeface="Century Gothic"/>
                <a:sym typeface="Century Gothic"/>
              </a:rPr>
              <a:t>Sales and Purchase: August 2023– October 2023.</a:t>
            </a:r>
            <a:endParaRPr>
              <a:latin typeface="Century Gothic"/>
              <a:ea typeface="Century Gothic"/>
              <a:cs typeface="Century Gothic"/>
              <a:sym typeface="Century Gothic"/>
            </a:endParaRPr>
          </a:p>
          <a:p>
            <a:pPr indent="-342900" lvl="0" marL="457200" rtl="0" algn="just">
              <a:spcBef>
                <a:spcPts val="0"/>
              </a:spcBef>
              <a:spcAft>
                <a:spcPts val="0"/>
              </a:spcAft>
              <a:buSzPts val="1800"/>
              <a:buFont typeface="Century Gothic"/>
              <a:buChar char="●"/>
            </a:pPr>
            <a:r>
              <a:rPr lang="en">
                <a:latin typeface="Century Gothic"/>
                <a:ea typeface="Century Gothic"/>
                <a:cs typeface="Century Gothic"/>
                <a:sym typeface="Century Gothic"/>
              </a:rPr>
              <a:t>Project Objective</a:t>
            </a:r>
            <a:endParaRPr>
              <a:latin typeface="Century Gothic"/>
              <a:ea typeface="Century Gothic"/>
              <a:cs typeface="Century Gothic"/>
              <a:sym typeface="Century Gothic"/>
            </a:endParaRPr>
          </a:p>
          <a:p>
            <a:pPr indent="-317500" lvl="1" marL="914400" rtl="0" algn="just">
              <a:spcBef>
                <a:spcPts val="0"/>
              </a:spcBef>
              <a:spcAft>
                <a:spcPts val="0"/>
              </a:spcAft>
              <a:buSzPts val="1400"/>
              <a:buFont typeface="Century Gothic"/>
              <a:buChar char="○"/>
            </a:pPr>
            <a:r>
              <a:rPr lang="en">
                <a:latin typeface="Century Gothic"/>
                <a:ea typeface="Century Gothic"/>
                <a:cs typeface="Century Gothic"/>
                <a:sym typeface="Century Gothic"/>
              </a:rPr>
              <a:t>Identify challenges</a:t>
            </a:r>
            <a:endParaRPr>
              <a:latin typeface="Century Gothic"/>
              <a:ea typeface="Century Gothic"/>
              <a:cs typeface="Century Gothic"/>
              <a:sym typeface="Century Gothic"/>
            </a:endParaRPr>
          </a:p>
          <a:p>
            <a:pPr indent="-317500" lvl="1" marL="914400" rtl="0" algn="just">
              <a:spcBef>
                <a:spcPts val="0"/>
              </a:spcBef>
              <a:spcAft>
                <a:spcPts val="0"/>
              </a:spcAft>
              <a:buSzPts val="1400"/>
              <a:buFont typeface="Century Gothic"/>
              <a:buChar char="○"/>
            </a:pPr>
            <a:r>
              <a:rPr lang="en">
                <a:latin typeface="Century Gothic"/>
                <a:ea typeface="Century Gothic"/>
                <a:cs typeface="Century Gothic"/>
                <a:sym typeface="Century Gothic"/>
              </a:rPr>
              <a:t>Recommend solutions based on revenue &amp; expenses analysis.</a:t>
            </a:r>
            <a:endParaRPr>
              <a:latin typeface="Century Gothic"/>
              <a:ea typeface="Century Gothic"/>
              <a:cs typeface="Century Gothic"/>
              <a:sym typeface="Century Gothic"/>
            </a:endParaRPr>
          </a:p>
          <a:p>
            <a:pPr indent="-342900" lvl="0" marL="457200" rtl="0" algn="just">
              <a:spcBef>
                <a:spcPts val="0"/>
              </a:spcBef>
              <a:spcAft>
                <a:spcPts val="0"/>
              </a:spcAft>
              <a:buSzPts val="1800"/>
              <a:buFont typeface="Century Gothic"/>
              <a:buChar char="●"/>
            </a:pPr>
            <a:r>
              <a:rPr lang="en">
                <a:latin typeface="Century Gothic"/>
                <a:ea typeface="Century Gothic"/>
                <a:cs typeface="Century Gothic"/>
                <a:sym typeface="Century Gothic"/>
              </a:rPr>
              <a:t>Analysis Tools</a:t>
            </a:r>
            <a:endParaRPr>
              <a:latin typeface="Century Gothic"/>
              <a:ea typeface="Century Gothic"/>
              <a:cs typeface="Century Gothic"/>
              <a:sym typeface="Century Gothic"/>
            </a:endParaRPr>
          </a:p>
          <a:p>
            <a:pPr indent="-317500" lvl="1" marL="914400" rtl="0" algn="just">
              <a:spcBef>
                <a:spcPts val="0"/>
              </a:spcBef>
              <a:spcAft>
                <a:spcPts val="0"/>
              </a:spcAft>
              <a:buSzPts val="1400"/>
              <a:buFont typeface="Century Gothic"/>
              <a:buChar char="○"/>
            </a:pPr>
            <a:r>
              <a:rPr lang="en">
                <a:latin typeface="Century Gothic"/>
                <a:ea typeface="Century Gothic"/>
                <a:cs typeface="Century Gothic"/>
                <a:sym typeface="Century Gothic"/>
              </a:rPr>
              <a:t>Spreadsheet functions</a:t>
            </a:r>
            <a:endParaRPr>
              <a:latin typeface="Century Gothic"/>
              <a:ea typeface="Century Gothic"/>
              <a:cs typeface="Century Gothic"/>
              <a:sym typeface="Century Gothic"/>
            </a:endParaRPr>
          </a:p>
          <a:p>
            <a:pPr indent="-317500" lvl="1" marL="914400" rtl="0" algn="just">
              <a:spcBef>
                <a:spcPts val="0"/>
              </a:spcBef>
              <a:spcAft>
                <a:spcPts val="0"/>
              </a:spcAft>
              <a:buSzPts val="1400"/>
              <a:buFont typeface="Century Gothic"/>
              <a:buChar char="○"/>
            </a:pPr>
            <a:r>
              <a:rPr lang="en">
                <a:latin typeface="Century Gothic"/>
                <a:ea typeface="Century Gothic"/>
                <a:cs typeface="Century Gothic"/>
                <a:sym typeface="Century Gothic"/>
              </a:rPr>
              <a:t>Charts</a:t>
            </a:r>
            <a:endParaRPr>
              <a:latin typeface="Century Gothic"/>
              <a:ea typeface="Century Gothic"/>
              <a:cs typeface="Century Gothic"/>
              <a:sym typeface="Century Gothic"/>
            </a:endParaRPr>
          </a:p>
          <a:p>
            <a:pPr indent="0" lvl="0" marL="0" rtl="0" algn="just">
              <a:spcBef>
                <a:spcPts val="16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490250" y="164400"/>
            <a:ext cx="6227100" cy="90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latin typeface="Montserrat SemiBold"/>
                <a:ea typeface="Montserrat SemiBold"/>
                <a:cs typeface="Montserrat SemiBold"/>
                <a:sym typeface="Montserrat SemiBold"/>
              </a:rPr>
              <a:t>Problem Statement</a:t>
            </a:r>
            <a:endParaRPr sz="4000">
              <a:latin typeface="Montserrat SemiBold"/>
              <a:ea typeface="Montserrat SemiBold"/>
              <a:cs typeface="Montserrat SemiBold"/>
              <a:sym typeface="Montserrat SemiBold"/>
            </a:endParaRPr>
          </a:p>
        </p:txBody>
      </p:sp>
      <p:sp>
        <p:nvSpPr>
          <p:cNvPr id="75" name="Google Shape;75;p15"/>
          <p:cNvSpPr txBox="1"/>
          <p:nvPr/>
        </p:nvSpPr>
        <p:spPr>
          <a:xfrm>
            <a:off x="689300" y="1087550"/>
            <a:ext cx="7879500" cy="13236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Clr>
                <a:schemeClr val="accent3"/>
              </a:buClr>
              <a:buSzPts val="1600"/>
              <a:buFont typeface="Century Gothic"/>
              <a:buChar char="●"/>
            </a:pPr>
            <a:r>
              <a:rPr lang="en" sz="1600">
                <a:solidFill>
                  <a:schemeClr val="accent3"/>
                </a:solidFill>
                <a:latin typeface="Century Gothic"/>
                <a:ea typeface="Century Gothic"/>
                <a:cs typeface="Century Gothic"/>
                <a:sym typeface="Century Gothic"/>
              </a:rPr>
              <a:t>Struggles with profitability amid market fluctuations and competitive pricing, impacting financial health.</a:t>
            </a:r>
            <a:br>
              <a:rPr lang="en" sz="1600">
                <a:solidFill>
                  <a:schemeClr val="accent3"/>
                </a:solidFill>
                <a:latin typeface="Century Gothic"/>
                <a:ea typeface="Century Gothic"/>
                <a:cs typeface="Century Gothic"/>
                <a:sym typeface="Century Gothic"/>
              </a:rPr>
            </a:br>
            <a:endParaRPr sz="1000">
              <a:solidFill>
                <a:schemeClr val="accent3"/>
              </a:solidFill>
              <a:latin typeface="Century Gothic"/>
              <a:ea typeface="Century Gothic"/>
              <a:cs typeface="Century Gothic"/>
              <a:sym typeface="Century Gothic"/>
            </a:endParaRPr>
          </a:p>
          <a:p>
            <a:pPr indent="-330200" lvl="0" marL="457200" rtl="0" algn="just">
              <a:spcBef>
                <a:spcPts val="0"/>
              </a:spcBef>
              <a:spcAft>
                <a:spcPts val="0"/>
              </a:spcAft>
              <a:buClr>
                <a:schemeClr val="accent3"/>
              </a:buClr>
              <a:buSzPts val="1600"/>
              <a:buFont typeface="Century Gothic"/>
              <a:buChar char="●"/>
            </a:pPr>
            <a:r>
              <a:rPr lang="en" sz="1600">
                <a:solidFill>
                  <a:schemeClr val="accent3"/>
                </a:solidFill>
                <a:latin typeface="Century Gothic"/>
                <a:ea typeface="Century Gothic"/>
                <a:cs typeface="Century Gothic"/>
                <a:sym typeface="Century Gothic"/>
              </a:rPr>
              <a:t>Limited market awareness hampers Balaji Photostat growth despite quality products and services.</a:t>
            </a:r>
            <a:endParaRPr sz="1600">
              <a:solidFill>
                <a:schemeClr val="accent3"/>
              </a:solidFill>
              <a:latin typeface="Century Gothic"/>
              <a:ea typeface="Century Gothic"/>
              <a:cs typeface="Century Gothic"/>
              <a:sym typeface="Century Gothic"/>
            </a:endParaRPr>
          </a:p>
        </p:txBody>
      </p:sp>
      <p:sp>
        <p:nvSpPr>
          <p:cNvPr id="76" name="Google Shape;76;p15"/>
          <p:cNvSpPr txBox="1"/>
          <p:nvPr/>
        </p:nvSpPr>
        <p:spPr>
          <a:xfrm>
            <a:off x="490250" y="2578600"/>
            <a:ext cx="2373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dk1"/>
                </a:solidFill>
                <a:latin typeface="Montserrat SemiBold"/>
                <a:ea typeface="Montserrat SemiBold"/>
                <a:cs typeface="Montserrat SemiBold"/>
                <a:sym typeface="Montserrat SemiBold"/>
              </a:rPr>
              <a:t>Background</a:t>
            </a:r>
            <a:endParaRPr sz="100">
              <a:latin typeface="Montserrat SemiBold"/>
              <a:ea typeface="Montserrat SemiBold"/>
              <a:cs typeface="Montserrat SemiBold"/>
              <a:sym typeface="Montserrat SemiBold"/>
            </a:endParaRPr>
          </a:p>
        </p:txBody>
      </p:sp>
      <p:sp>
        <p:nvSpPr>
          <p:cNvPr id="77" name="Google Shape;77;p15"/>
          <p:cNvSpPr txBox="1"/>
          <p:nvPr/>
        </p:nvSpPr>
        <p:spPr>
          <a:xfrm>
            <a:off x="648225" y="3291450"/>
            <a:ext cx="8055900" cy="11697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Clr>
                <a:schemeClr val="accent3"/>
              </a:buClr>
              <a:buSzPts val="1600"/>
              <a:buFont typeface="Century Gothic"/>
              <a:buChar char="●"/>
            </a:pPr>
            <a:r>
              <a:rPr lang="en" sz="1600">
                <a:solidFill>
                  <a:schemeClr val="accent3"/>
                </a:solidFill>
                <a:latin typeface="Century Gothic"/>
                <a:ea typeface="Century Gothic"/>
                <a:cs typeface="Century Gothic"/>
                <a:sym typeface="Century Gothic"/>
              </a:rPr>
              <a:t>Balaji Photostat, a profitable home business in Muzaffarnagar, UP, started in 2001 by Mr. Anuj Kumar Agarwal.</a:t>
            </a:r>
            <a:endParaRPr sz="700">
              <a:solidFill>
                <a:schemeClr val="accent3"/>
              </a:solidFill>
              <a:latin typeface="Century Gothic"/>
              <a:ea typeface="Century Gothic"/>
              <a:cs typeface="Century Gothic"/>
              <a:sym typeface="Century Gothic"/>
            </a:endParaRPr>
          </a:p>
          <a:p>
            <a:pPr indent="-330200" lvl="0" marL="457200" rtl="0" algn="just">
              <a:spcBef>
                <a:spcPts val="0"/>
              </a:spcBef>
              <a:spcAft>
                <a:spcPts val="0"/>
              </a:spcAft>
              <a:buClr>
                <a:schemeClr val="accent3"/>
              </a:buClr>
              <a:buSzPts val="1600"/>
              <a:buFont typeface="Century Gothic"/>
              <a:buChar char="●"/>
            </a:pPr>
            <a:r>
              <a:rPr lang="en" sz="1600">
                <a:solidFill>
                  <a:schemeClr val="accent3"/>
                </a:solidFill>
                <a:latin typeface="Century Gothic"/>
                <a:ea typeface="Century Gothic"/>
                <a:cs typeface="Century Gothic"/>
                <a:sym typeface="Century Gothic"/>
              </a:rPr>
              <a:t>Despite offline operations and seasonal nature, it's self-financed, renowned for quality, and committed service.</a:t>
            </a:r>
            <a:endParaRPr sz="1600">
              <a:solidFill>
                <a:schemeClr val="accent3"/>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244400" y="226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Montserrat SemiBold"/>
                <a:ea typeface="Montserrat SemiBold"/>
                <a:cs typeface="Montserrat SemiBold"/>
                <a:sym typeface="Montserrat SemiBold"/>
              </a:rPr>
              <a:t>Project Overview</a:t>
            </a:r>
            <a:endParaRPr sz="4000">
              <a:latin typeface="Montserrat SemiBold"/>
              <a:ea typeface="Montserrat SemiBold"/>
              <a:cs typeface="Montserrat SemiBold"/>
              <a:sym typeface="Montserrat SemiBold"/>
            </a:endParaRPr>
          </a:p>
        </p:txBody>
      </p:sp>
      <p:grpSp>
        <p:nvGrpSpPr>
          <p:cNvPr id="83" name="Google Shape;83;p16"/>
          <p:cNvGrpSpPr/>
          <p:nvPr/>
        </p:nvGrpSpPr>
        <p:grpSpPr>
          <a:xfrm>
            <a:off x="431925" y="1304875"/>
            <a:ext cx="2628925" cy="3416400"/>
            <a:chOff x="431925" y="1304875"/>
            <a:chExt cx="2628925" cy="3416400"/>
          </a:xfrm>
        </p:grpSpPr>
        <p:sp>
          <p:nvSpPr>
            <p:cNvPr id="84" name="Google Shape;84;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sp>
          <p:nvSpPr>
            <p:cNvPr id="85" name="Google Shape;85;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grpSp>
      <p:sp>
        <p:nvSpPr>
          <p:cNvPr id="86" name="Google Shape;86;p16"/>
          <p:cNvSpPr txBox="1"/>
          <p:nvPr>
            <p:ph idx="4294967295" type="body"/>
          </p:nvPr>
        </p:nvSpPr>
        <p:spPr>
          <a:xfrm>
            <a:off x="430225" y="1304875"/>
            <a:ext cx="2628900" cy="46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entury Gothic"/>
                <a:ea typeface="Century Gothic"/>
                <a:cs typeface="Century Gothic"/>
                <a:sym typeface="Century Gothic"/>
              </a:rPr>
              <a:t>Data Preprocessing</a:t>
            </a:r>
            <a:endParaRPr>
              <a:solidFill>
                <a:schemeClr val="lt1"/>
              </a:solidFill>
              <a:latin typeface="Century Gothic"/>
              <a:ea typeface="Century Gothic"/>
              <a:cs typeface="Century Gothic"/>
              <a:sym typeface="Century Gothic"/>
            </a:endParaRPr>
          </a:p>
        </p:txBody>
      </p:sp>
      <p:sp>
        <p:nvSpPr>
          <p:cNvPr id="87" name="Google Shape;87;p16"/>
          <p:cNvSpPr txBox="1"/>
          <p:nvPr>
            <p:ph idx="4294967295" type="body"/>
          </p:nvPr>
        </p:nvSpPr>
        <p:spPr>
          <a:xfrm>
            <a:off x="432200" y="1787000"/>
            <a:ext cx="2628900" cy="29343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Font typeface="Century Gothic"/>
              <a:buChar char="●"/>
            </a:pPr>
            <a:r>
              <a:rPr lang="en" sz="1600">
                <a:latin typeface="Century Gothic"/>
                <a:ea typeface="Century Gothic"/>
                <a:cs typeface="Century Gothic"/>
                <a:sym typeface="Century Gothic"/>
              </a:rPr>
              <a:t>Data Collection</a:t>
            </a:r>
            <a:endParaRPr sz="1600">
              <a:latin typeface="Century Gothic"/>
              <a:ea typeface="Century Gothic"/>
              <a:cs typeface="Century Gothic"/>
              <a:sym typeface="Century Gothic"/>
            </a:endParaRPr>
          </a:p>
          <a:p>
            <a:pPr indent="-311150" lvl="1" marL="914400" rtl="0" algn="l">
              <a:spcBef>
                <a:spcPts val="0"/>
              </a:spcBef>
              <a:spcAft>
                <a:spcPts val="0"/>
              </a:spcAft>
              <a:buSzPts val="1300"/>
              <a:buFont typeface="Century Gothic"/>
              <a:buChar char="○"/>
            </a:pPr>
            <a:r>
              <a:rPr lang="en" sz="1300">
                <a:latin typeface="Century Gothic"/>
                <a:ea typeface="Century Gothic"/>
                <a:cs typeface="Century Gothic"/>
                <a:sym typeface="Century Gothic"/>
              </a:rPr>
              <a:t>Interviews</a:t>
            </a:r>
            <a:endParaRPr sz="1300">
              <a:latin typeface="Century Gothic"/>
              <a:ea typeface="Century Gothic"/>
              <a:cs typeface="Century Gothic"/>
              <a:sym typeface="Century Gothic"/>
            </a:endParaRPr>
          </a:p>
          <a:p>
            <a:pPr indent="-304800" lvl="1" marL="914400" rtl="0" algn="l">
              <a:spcBef>
                <a:spcPts val="0"/>
              </a:spcBef>
              <a:spcAft>
                <a:spcPts val="0"/>
              </a:spcAft>
              <a:buSzPts val="1200"/>
              <a:buFont typeface="Century Gothic"/>
              <a:buChar char="○"/>
            </a:pPr>
            <a:r>
              <a:rPr lang="en" sz="1300">
                <a:latin typeface="Century Gothic"/>
                <a:ea typeface="Century Gothic"/>
                <a:cs typeface="Century Gothic"/>
                <a:sym typeface="Century Gothic"/>
              </a:rPr>
              <a:t>Digitalization</a:t>
            </a:r>
            <a:endParaRPr>
              <a:latin typeface="Century Gothic"/>
              <a:ea typeface="Century Gothic"/>
              <a:cs typeface="Century Gothic"/>
              <a:sym typeface="Century Gothic"/>
            </a:endParaRPr>
          </a:p>
          <a:p>
            <a:pPr indent="-323850" lvl="0" marL="457200" rtl="0" algn="l">
              <a:spcBef>
                <a:spcPts val="0"/>
              </a:spcBef>
              <a:spcAft>
                <a:spcPts val="0"/>
              </a:spcAft>
              <a:buSzPts val="1500"/>
              <a:buFont typeface="Century Gothic"/>
              <a:buChar char="●"/>
            </a:pPr>
            <a:r>
              <a:rPr lang="en" sz="1500">
                <a:latin typeface="Century Gothic"/>
                <a:ea typeface="Century Gothic"/>
                <a:cs typeface="Century Gothic"/>
                <a:sym typeface="Century Gothic"/>
              </a:rPr>
              <a:t>Data Preprocessing</a:t>
            </a:r>
            <a:endParaRPr sz="1500">
              <a:latin typeface="Century Gothic"/>
              <a:ea typeface="Century Gothic"/>
              <a:cs typeface="Century Gothic"/>
              <a:sym typeface="Century Gothic"/>
            </a:endParaRPr>
          </a:p>
          <a:p>
            <a:pPr indent="-311150" lvl="1" marL="914400" rtl="0" algn="l">
              <a:spcBef>
                <a:spcPts val="0"/>
              </a:spcBef>
              <a:spcAft>
                <a:spcPts val="0"/>
              </a:spcAft>
              <a:buSzPts val="1300"/>
              <a:buFont typeface="Century Gothic"/>
              <a:buChar char="○"/>
            </a:pPr>
            <a:r>
              <a:rPr lang="en" sz="1300">
                <a:latin typeface="Century Gothic"/>
                <a:ea typeface="Century Gothic"/>
                <a:cs typeface="Century Gothic"/>
                <a:sym typeface="Century Gothic"/>
              </a:rPr>
              <a:t>Cleaning</a:t>
            </a:r>
            <a:endParaRPr sz="1300">
              <a:latin typeface="Century Gothic"/>
              <a:ea typeface="Century Gothic"/>
              <a:cs typeface="Century Gothic"/>
              <a:sym typeface="Century Gothic"/>
            </a:endParaRPr>
          </a:p>
          <a:p>
            <a:pPr indent="-311150" lvl="1" marL="914400" rtl="0" algn="l">
              <a:spcBef>
                <a:spcPts val="0"/>
              </a:spcBef>
              <a:spcAft>
                <a:spcPts val="0"/>
              </a:spcAft>
              <a:buSzPts val="1300"/>
              <a:buFont typeface="Century Gothic"/>
              <a:buChar char="○"/>
            </a:pPr>
            <a:r>
              <a:rPr lang="en" sz="1300">
                <a:latin typeface="Century Gothic"/>
                <a:ea typeface="Century Gothic"/>
                <a:cs typeface="Century Gothic"/>
                <a:sym typeface="Century Gothic"/>
              </a:rPr>
              <a:t>Labeling</a:t>
            </a:r>
            <a:endParaRPr sz="1400">
              <a:latin typeface="Century Gothic"/>
              <a:ea typeface="Century Gothic"/>
              <a:cs typeface="Century Gothic"/>
              <a:sym typeface="Century Gothic"/>
            </a:endParaRPr>
          </a:p>
        </p:txBody>
      </p:sp>
      <p:grpSp>
        <p:nvGrpSpPr>
          <p:cNvPr id="88" name="Google Shape;88;p16"/>
          <p:cNvGrpSpPr/>
          <p:nvPr/>
        </p:nvGrpSpPr>
        <p:grpSpPr>
          <a:xfrm>
            <a:off x="3320450" y="1304875"/>
            <a:ext cx="2632500" cy="3416400"/>
            <a:chOff x="3320450" y="1304875"/>
            <a:chExt cx="2632500" cy="3416400"/>
          </a:xfrm>
        </p:grpSpPr>
        <p:sp>
          <p:nvSpPr>
            <p:cNvPr id="89" name="Google Shape;89;p1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sp>
          <p:nvSpPr>
            <p:cNvPr id="90" name="Google Shape;90;p1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grpSp>
      <p:sp>
        <p:nvSpPr>
          <p:cNvPr id="91" name="Google Shape;91;p16"/>
          <p:cNvSpPr txBox="1"/>
          <p:nvPr>
            <p:ph idx="4294967295" type="body"/>
          </p:nvPr>
        </p:nvSpPr>
        <p:spPr>
          <a:xfrm>
            <a:off x="3389450" y="1304875"/>
            <a:ext cx="2494500" cy="46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entury Gothic"/>
                <a:ea typeface="Century Gothic"/>
                <a:cs typeface="Century Gothic"/>
                <a:sym typeface="Century Gothic"/>
              </a:rPr>
              <a:t>Analysis</a:t>
            </a:r>
            <a:endParaRPr>
              <a:solidFill>
                <a:schemeClr val="lt1"/>
              </a:solidFill>
              <a:latin typeface="Century Gothic"/>
              <a:ea typeface="Century Gothic"/>
              <a:cs typeface="Century Gothic"/>
              <a:sym typeface="Century Gothic"/>
            </a:endParaRPr>
          </a:p>
        </p:txBody>
      </p:sp>
      <p:sp>
        <p:nvSpPr>
          <p:cNvPr id="92" name="Google Shape;92;p16"/>
          <p:cNvSpPr txBox="1"/>
          <p:nvPr>
            <p:ph idx="4294967295" type="body"/>
          </p:nvPr>
        </p:nvSpPr>
        <p:spPr>
          <a:xfrm>
            <a:off x="3320575" y="1787000"/>
            <a:ext cx="2628900" cy="29343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Font typeface="Century Gothic"/>
              <a:buChar char="●"/>
            </a:pPr>
            <a:r>
              <a:rPr lang="en" sz="1600">
                <a:latin typeface="Century Gothic"/>
                <a:ea typeface="Century Gothic"/>
                <a:cs typeface="Century Gothic"/>
                <a:sym typeface="Century Gothic"/>
              </a:rPr>
              <a:t>Sales Analysis</a:t>
            </a:r>
            <a:br>
              <a:rPr lang="en" sz="1600">
                <a:latin typeface="Century Gothic"/>
                <a:ea typeface="Century Gothic"/>
                <a:cs typeface="Century Gothic"/>
                <a:sym typeface="Century Gothic"/>
              </a:rPr>
            </a:br>
            <a:endParaRPr sz="1200">
              <a:latin typeface="Century Gothic"/>
              <a:ea typeface="Century Gothic"/>
              <a:cs typeface="Century Gothic"/>
              <a:sym typeface="Century Gothic"/>
            </a:endParaRPr>
          </a:p>
          <a:p>
            <a:pPr indent="-330200" lvl="0" marL="457200" rtl="0" algn="l">
              <a:spcBef>
                <a:spcPts val="0"/>
              </a:spcBef>
              <a:spcAft>
                <a:spcPts val="0"/>
              </a:spcAft>
              <a:buSzPts val="1600"/>
              <a:buFont typeface="Century Gothic"/>
              <a:buChar char="●"/>
            </a:pPr>
            <a:r>
              <a:rPr lang="en" sz="1600">
                <a:latin typeface="Century Gothic"/>
                <a:ea typeface="Century Gothic"/>
                <a:cs typeface="Century Gothic"/>
                <a:sym typeface="Century Gothic"/>
              </a:rPr>
              <a:t>Consumer Analysis</a:t>
            </a:r>
            <a:br>
              <a:rPr lang="en" sz="1600">
                <a:latin typeface="Century Gothic"/>
                <a:ea typeface="Century Gothic"/>
                <a:cs typeface="Century Gothic"/>
                <a:sym typeface="Century Gothic"/>
              </a:rPr>
            </a:br>
            <a:endParaRPr sz="1300">
              <a:latin typeface="Century Gothic"/>
              <a:ea typeface="Century Gothic"/>
              <a:cs typeface="Century Gothic"/>
              <a:sym typeface="Century Gothic"/>
            </a:endParaRPr>
          </a:p>
          <a:p>
            <a:pPr indent="-330200" lvl="0" marL="457200" rtl="0" algn="l">
              <a:spcBef>
                <a:spcPts val="0"/>
              </a:spcBef>
              <a:spcAft>
                <a:spcPts val="0"/>
              </a:spcAft>
              <a:buSzPts val="1600"/>
              <a:buFont typeface="Century Gothic"/>
              <a:buChar char="●"/>
            </a:pPr>
            <a:r>
              <a:rPr lang="en" sz="1600">
                <a:latin typeface="Century Gothic"/>
                <a:ea typeface="Century Gothic"/>
                <a:cs typeface="Century Gothic"/>
                <a:sym typeface="Century Gothic"/>
              </a:rPr>
              <a:t>Expense Analysis</a:t>
            </a:r>
            <a:br>
              <a:rPr lang="en" sz="1600">
                <a:latin typeface="Century Gothic"/>
                <a:ea typeface="Century Gothic"/>
                <a:cs typeface="Century Gothic"/>
                <a:sym typeface="Century Gothic"/>
              </a:rPr>
            </a:br>
            <a:endParaRPr sz="1300">
              <a:latin typeface="Century Gothic"/>
              <a:ea typeface="Century Gothic"/>
              <a:cs typeface="Century Gothic"/>
              <a:sym typeface="Century Gothic"/>
            </a:endParaRPr>
          </a:p>
          <a:p>
            <a:pPr indent="-330200" lvl="0" marL="457200" rtl="0" algn="l">
              <a:spcBef>
                <a:spcPts val="0"/>
              </a:spcBef>
              <a:spcAft>
                <a:spcPts val="0"/>
              </a:spcAft>
              <a:buSzPts val="1600"/>
              <a:buFont typeface="Century Gothic"/>
              <a:buChar char="●"/>
            </a:pPr>
            <a:r>
              <a:rPr lang="en" sz="1600">
                <a:latin typeface="Century Gothic"/>
                <a:ea typeface="Century Gothic"/>
                <a:cs typeface="Century Gothic"/>
                <a:sym typeface="Century Gothic"/>
              </a:rPr>
              <a:t>Profit Analysis</a:t>
            </a:r>
            <a:endParaRPr sz="1600">
              <a:latin typeface="Century Gothic"/>
              <a:ea typeface="Century Gothic"/>
              <a:cs typeface="Century Gothic"/>
              <a:sym typeface="Century Gothic"/>
            </a:endParaRPr>
          </a:p>
        </p:txBody>
      </p:sp>
      <p:grpSp>
        <p:nvGrpSpPr>
          <p:cNvPr id="93" name="Google Shape;93;p16"/>
          <p:cNvGrpSpPr/>
          <p:nvPr/>
        </p:nvGrpSpPr>
        <p:grpSpPr>
          <a:xfrm>
            <a:off x="6212550" y="1304875"/>
            <a:ext cx="2632500" cy="3416400"/>
            <a:chOff x="6212550" y="1304875"/>
            <a:chExt cx="2632500" cy="3416400"/>
          </a:xfrm>
        </p:grpSpPr>
        <p:sp>
          <p:nvSpPr>
            <p:cNvPr id="94" name="Google Shape;94;p1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sp>
          <p:nvSpPr>
            <p:cNvPr id="95" name="Google Shape;95;p1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entury Gothic"/>
                <a:ea typeface="Century Gothic"/>
                <a:cs typeface="Century Gothic"/>
                <a:sym typeface="Century Gothic"/>
              </a:endParaRPr>
            </a:p>
          </p:txBody>
        </p:sp>
      </p:grpSp>
      <p:sp>
        <p:nvSpPr>
          <p:cNvPr id="96" name="Google Shape;96;p16"/>
          <p:cNvSpPr txBox="1"/>
          <p:nvPr>
            <p:ph idx="4294967295" type="body"/>
          </p:nvPr>
        </p:nvSpPr>
        <p:spPr>
          <a:xfrm>
            <a:off x="6272475" y="1304875"/>
            <a:ext cx="2494500" cy="46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Century Gothic"/>
                <a:ea typeface="Century Gothic"/>
                <a:cs typeface="Century Gothic"/>
                <a:sym typeface="Century Gothic"/>
              </a:rPr>
              <a:t>Results</a:t>
            </a:r>
            <a:endParaRPr>
              <a:solidFill>
                <a:schemeClr val="lt1"/>
              </a:solidFill>
              <a:latin typeface="Century Gothic"/>
              <a:ea typeface="Century Gothic"/>
              <a:cs typeface="Century Gothic"/>
              <a:sym typeface="Century Gothic"/>
            </a:endParaRPr>
          </a:p>
        </p:txBody>
      </p:sp>
      <p:sp>
        <p:nvSpPr>
          <p:cNvPr id="97" name="Google Shape;97;p16"/>
          <p:cNvSpPr txBox="1"/>
          <p:nvPr>
            <p:ph idx="4294967295" type="body"/>
          </p:nvPr>
        </p:nvSpPr>
        <p:spPr>
          <a:xfrm>
            <a:off x="6210200" y="1787000"/>
            <a:ext cx="2628900" cy="29343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Font typeface="Century Gothic"/>
              <a:buChar char="●"/>
            </a:pPr>
            <a:r>
              <a:rPr lang="en" sz="1600">
                <a:latin typeface="Century Gothic"/>
                <a:ea typeface="Century Gothic"/>
                <a:cs typeface="Century Gothic"/>
                <a:sym typeface="Century Gothic"/>
              </a:rPr>
              <a:t>Interpretation of Data</a:t>
            </a:r>
            <a:br>
              <a:rPr lang="en" sz="1600">
                <a:latin typeface="Century Gothic"/>
                <a:ea typeface="Century Gothic"/>
                <a:cs typeface="Century Gothic"/>
                <a:sym typeface="Century Gothic"/>
              </a:rPr>
            </a:br>
            <a:endParaRPr sz="900">
              <a:latin typeface="Century Gothic"/>
              <a:ea typeface="Century Gothic"/>
              <a:cs typeface="Century Gothic"/>
              <a:sym typeface="Century Gothic"/>
            </a:endParaRPr>
          </a:p>
          <a:p>
            <a:pPr indent="-330200" lvl="0" marL="457200" rtl="0" algn="l">
              <a:spcBef>
                <a:spcPts val="0"/>
              </a:spcBef>
              <a:spcAft>
                <a:spcPts val="0"/>
              </a:spcAft>
              <a:buSzPts val="1600"/>
              <a:buFont typeface="Century Gothic"/>
              <a:buChar char="●"/>
            </a:pPr>
            <a:r>
              <a:rPr lang="en" sz="1600">
                <a:latin typeface="Century Gothic"/>
                <a:ea typeface="Century Gothic"/>
                <a:cs typeface="Century Gothic"/>
                <a:sym typeface="Century Gothic"/>
              </a:rPr>
              <a:t>Recommendations</a:t>
            </a:r>
            <a:endParaRPr sz="1500">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idx="4294967295" type="title"/>
          </p:nvPr>
        </p:nvSpPr>
        <p:spPr>
          <a:xfrm>
            <a:off x="194000" y="152400"/>
            <a:ext cx="4187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Montserrat SemiBold"/>
                <a:ea typeface="Montserrat SemiBold"/>
                <a:cs typeface="Montserrat SemiBold"/>
                <a:sym typeface="Montserrat SemiBold"/>
              </a:rPr>
              <a:t>Result analysis</a:t>
            </a:r>
            <a:endParaRPr sz="4000">
              <a:latin typeface="Montserrat SemiBold"/>
              <a:ea typeface="Montserrat SemiBold"/>
              <a:cs typeface="Montserrat SemiBold"/>
              <a:sym typeface="Montserrat SemiBold"/>
            </a:endParaRPr>
          </a:p>
        </p:txBody>
      </p:sp>
      <p:pic>
        <p:nvPicPr>
          <p:cNvPr id="103" name="Google Shape;103;p17"/>
          <p:cNvPicPr preferRelativeResize="0"/>
          <p:nvPr/>
        </p:nvPicPr>
        <p:blipFill rotWithShape="1">
          <a:blip r:embed="rId3">
            <a:alphaModFix/>
          </a:blip>
          <a:srcRect b="0" l="2606" r="2606" t="0"/>
          <a:stretch/>
        </p:blipFill>
        <p:spPr>
          <a:xfrm>
            <a:off x="4460875" y="1159675"/>
            <a:ext cx="4526201" cy="2952675"/>
          </a:xfrm>
          <a:prstGeom prst="rect">
            <a:avLst/>
          </a:prstGeom>
          <a:noFill/>
          <a:ln cap="flat" cmpd="sng" w="12700">
            <a:solidFill>
              <a:srgbClr val="000000"/>
            </a:solidFill>
            <a:prstDash val="solid"/>
            <a:miter lim="8000"/>
            <a:headEnd len="sm" w="sm" type="none"/>
            <a:tailEnd len="sm" w="sm" type="none"/>
          </a:ln>
        </p:spPr>
      </p:pic>
      <p:sp>
        <p:nvSpPr>
          <p:cNvPr id="104" name="Google Shape;104;p17"/>
          <p:cNvSpPr txBox="1"/>
          <p:nvPr/>
        </p:nvSpPr>
        <p:spPr>
          <a:xfrm>
            <a:off x="401150" y="1128700"/>
            <a:ext cx="3773100" cy="30168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1600"/>
              </a:spcAft>
              <a:buNone/>
            </a:pPr>
            <a:r>
              <a:rPr lang="en" sz="1700">
                <a:solidFill>
                  <a:schemeClr val="accent3"/>
                </a:solidFill>
                <a:latin typeface="Century Gothic"/>
                <a:ea typeface="Century Gothic"/>
                <a:cs typeface="Century Gothic"/>
                <a:sym typeface="Century Gothic"/>
              </a:rPr>
              <a:t>Balaji Photostat and Stationers</a:t>
            </a:r>
            <a:r>
              <a:rPr lang="en" sz="1700">
                <a:solidFill>
                  <a:schemeClr val="accent3"/>
                </a:solidFill>
                <a:latin typeface="Century Gothic"/>
                <a:ea typeface="Century Gothic"/>
                <a:cs typeface="Century Gothic"/>
                <a:sym typeface="Century Gothic"/>
              </a:rPr>
              <a:t> Financial Journey:</a:t>
            </a:r>
            <a:br>
              <a:rPr lang="en" sz="1700">
                <a:solidFill>
                  <a:schemeClr val="accent3"/>
                </a:solidFill>
                <a:latin typeface="Century Gothic"/>
                <a:ea typeface="Century Gothic"/>
                <a:cs typeface="Century Gothic"/>
                <a:sym typeface="Century Gothic"/>
              </a:rPr>
            </a:br>
            <a:r>
              <a:rPr lang="en" sz="800">
                <a:solidFill>
                  <a:schemeClr val="accent3"/>
                </a:solidFill>
                <a:latin typeface="Century Gothic"/>
                <a:ea typeface="Century Gothic"/>
                <a:cs typeface="Century Gothic"/>
                <a:sym typeface="Century Gothic"/>
              </a:rPr>
              <a:t>  </a:t>
            </a:r>
            <a:br>
              <a:rPr lang="en" sz="1700">
                <a:solidFill>
                  <a:schemeClr val="accent3"/>
                </a:solidFill>
                <a:latin typeface="Century Gothic"/>
                <a:ea typeface="Century Gothic"/>
                <a:cs typeface="Century Gothic"/>
                <a:sym typeface="Century Gothic"/>
              </a:rPr>
            </a:br>
            <a:r>
              <a:rPr lang="en">
                <a:solidFill>
                  <a:schemeClr val="accent3"/>
                </a:solidFill>
                <a:latin typeface="Century Gothic"/>
                <a:ea typeface="Century Gothic"/>
                <a:cs typeface="Century Gothic"/>
                <a:sym typeface="Century Gothic"/>
              </a:rPr>
              <a:t>August 2023: Low profit of Rs. 3,060 due to low sales (19,660) despite investment (16,600).</a:t>
            </a:r>
            <a:br>
              <a:rPr lang="en">
                <a:solidFill>
                  <a:schemeClr val="accent3"/>
                </a:solidFill>
                <a:latin typeface="Century Gothic"/>
                <a:ea typeface="Century Gothic"/>
                <a:cs typeface="Century Gothic"/>
                <a:sym typeface="Century Gothic"/>
              </a:rPr>
            </a:br>
            <a:br>
              <a:rPr lang="en" sz="800">
                <a:solidFill>
                  <a:schemeClr val="accent3"/>
                </a:solidFill>
                <a:latin typeface="Century Gothic"/>
                <a:ea typeface="Century Gothic"/>
                <a:cs typeface="Century Gothic"/>
                <a:sym typeface="Century Gothic"/>
              </a:rPr>
            </a:br>
            <a:r>
              <a:rPr lang="en">
                <a:solidFill>
                  <a:schemeClr val="accent3"/>
                </a:solidFill>
                <a:latin typeface="Century Gothic"/>
                <a:ea typeface="Century Gothic"/>
                <a:cs typeface="Century Gothic"/>
                <a:sym typeface="Century Gothic"/>
              </a:rPr>
              <a:t>September 2023:  Profit of Rs. 4,540 with increased revenue (21,540) and strategic purchases (17,000).</a:t>
            </a:r>
            <a:br>
              <a:rPr lang="en">
                <a:solidFill>
                  <a:schemeClr val="accent3"/>
                </a:solidFill>
                <a:latin typeface="Century Gothic"/>
                <a:ea typeface="Century Gothic"/>
                <a:cs typeface="Century Gothic"/>
                <a:sym typeface="Century Gothic"/>
              </a:rPr>
            </a:br>
            <a:br>
              <a:rPr lang="en" sz="800">
                <a:solidFill>
                  <a:schemeClr val="accent3"/>
                </a:solidFill>
                <a:latin typeface="Century Gothic"/>
                <a:ea typeface="Century Gothic"/>
                <a:cs typeface="Century Gothic"/>
                <a:sym typeface="Century Gothic"/>
              </a:rPr>
            </a:br>
            <a:r>
              <a:rPr lang="en">
                <a:solidFill>
                  <a:schemeClr val="accent3"/>
                </a:solidFill>
                <a:latin typeface="Century Gothic"/>
                <a:ea typeface="Century Gothic"/>
                <a:cs typeface="Century Gothic"/>
                <a:sym typeface="Century Gothic"/>
              </a:rPr>
              <a:t>October 2023: On track for continued success! Profit of Rs. 4,400 with revenue (19,100) and efficient investment (14,700).</a:t>
            </a:r>
            <a:endParaRPr sz="2100">
              <a:solidFill>
                <a:schemeClr val="accent3"/>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8"/>
          <p:cNvPicPr preferRelativeResize="0"/>
          <p:nvPr/>
        </p:nvPicPr>
        <p:blipFill rotWithShape="1">
          <a:blip r:embed="rId3">
            <a:alphaModFix/>
          </a:blip>
          <a:srcRect b="6216" l="0" r="0" t="6225"/>
          <a:stretch/>
        </p:blipFill>
        <p:spPr>
          <a:xfrm rot="5400000">
            <a:off x="963200" y="1856025"/>
            <a:ext cx="2531325" cy="3559876"/>
          </a:xfrm>
          <a:prstGeom prst="rect">
            <a:avLst/>
          </a:prstGeom>
          <a:noFill/>
          <a:ln cap="flat" cmpd="sng" w="12700">
            <a:solidFill>
              <a:srgbClr val="000000"/>
            </a:solidFill>
            <a:prstDash val="solid"/>
            <a:miter lim="8000"/>
            <a:headEnd len="sm" w="sm" type="none"/>
            <a:tailEnd len="sm" w="sm" type="none"/>
          </a:ln>
        </p:spPr>
      </p:pic>
      <p:pic>
        <p:nvPicPr>
          <p:cNvPr id="110" name="Google Shape;110;p18"/>
          <p:cNvPicPr preferRelativeResize="0"/>
          <p:nvPr/>
        </p:nvPicPr>
        <p:blipFill rotWithShape="1">
          <a:blip r:embed="rId4">
            <a:alphaModFix/>
          </a:blip>
          <a:srcRect b="2116" l="0" r="0" t="2116"/>
          <a:stretch/>
        </p:blipFill>
        <p:spPr>
          <a:xfrm>
            <a:off x="4734693" y="93000"/>
            <a:ext cx="4316307" cy="2534850"/>
          </a:xfrm>
          <a:prstGeom prst="rect">
            <a:avLst/>
          </a:prstGeom>
          <a:noFill/>
          <a:ln cap="flat" cmpd="sng" w="9525">
            <a:solidFill>
              <a:srgbClr val="000000"/>
            </a:solidFill>
            <a:prstDash val="solid"/>
            <a:miter lim="8000"/>
            <a:headEnd len="sm" w="sm" type="none"/>
            <a:tailEnd len="sm" w="sm" type="none"/>
          </a:ln>
        </p:spPr>
      </p:pic>
      <p:sp>
        <p:nvSpPr>
          <p:cNvPr id="111" name="Google Shape;111;p18"/>
          <p:cNvSpPr txBox="1"/>
          <p:nvPr/>
        </p:nvSpPr>
        <p:spPr>
          <a:xfrm>
            <a:off x="330275" y="390477"/>
            <a:ext cx="3967200" cy="1847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600"/>
              </a:spcAft>
              <a:buNone/>
            </a:pPr>
            <a:r>
              <a:rPr lang="en" sz="1600">
                <a:solidFill>
                  <a:schemeClr val="accent3"/>
                </a:solidFill>
                <a:latin typeface="Century Gothic"/>
                <a:ea typeface="Century Gothic"/>
                <a:cs typeface="Century Gothic"/>
                <a:sym typeface="Century Gothic"/>
              </a:rPr>
              <a:t>"Unlocking Market Success: Photocopies Dominate at 45.3%, Doms Pencils Follow at 17.3%, and Cello Erasers Secure 15.8% Share. Insights for Business Growth and Product Strategy."</a:t>
            </a:r>
            <a:endParaRPr sz="1600">
              <a:solidFill>
                <a:schemeClr val="accent3"/>
              </a:solidFill>
              <a:latin typeface="Century Gothic"/>
              <a:ea typeface="Century Gothic"/>
              <a:cs typeface="Century Gothic"/>
              <a:sym typeface="Century Gothic"/>
            </a:endParaRPr>
          </a:p>
        </p:txBody>
      </p:sp>
      <p:sp>
        <p:nvSpPr>
          <p:cNvPr id="112" name="Google Shape;112;p18"/>
          <p:cNvSpPr txBox="1"/>
          <p:nvPr/>
        </p:nvSpPr>
        <p:spPr>
          <a:xfrm>
            <a:off x="4491050" y="3147196"/>
            <a:ext cx="3967200" cy="1280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600"/>
              </a:spcAft>
              <a:buNone/>
            </a:pPr>
            <a:r>
              <a:rPr lang="en" sz="1600">
                <a:solidFill>
                  <a:schemeClr val="accent3"/>
                </a:solidFill>
                <a:latin typeface="Century Gothic"/>
                <a:ea typeface="Century Gothic"/>
                <a:cs typeface="Century Gothic"/>
                <a:sym typeface="Century Gothic"/>
              </a:rPr>
              <a:t>"Supplier Sourced Insights: Analyzing Product Variety, Prices, Quantity, and Profit Margins for Informed Investment Decisions and Optimal Returns."</a:t>
            </a:r>
            <a:endParaRPr sz="1600">
              <a:solidFill>
                <a:schemeClr val="accent3"/>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9"/>
          <p:cNvPicPr preferRelativeResize="0"/>
          <p:nvPr/>
        </p:nvPicPr>
        <p:blipFill rotWithShape="1">
          <a:blip r:embed="rId3">
            <a:alphaModFix/>
          </a:blip>
          <a:srcRect b="3763" l="0" r="0" t="3763"/>
          <a:stretch/>
        </p:blipFill>
        <p:spPr>
          <a:xfrm>
            <a:off x="88175" y="2655100"/>
            <a:ext cx="3920950" cy="2415574"/>
          </a:xfrm>
          <a:prstGeom prst="rect">
            <a:avLst/>
          </a:prstGeom>
          <a:noFill/>
          <a:ln cap="flat" cmpd="sng" w="12700">
            <a:solidFill>
              <a:srgbClr val="000000"/>
            </a:solidFill>
            <a:prstDash val="solid"/>
            <a:miter lim="8000"/>
            <a:headEnd len="sm" w="sm" type="none"/>
            <a:tailEnd len="sm" w="sm" type="none"/>
          </a:ln>
        </p:spPr>
      </p:pic>
      <p:sp>
        <p:nvSpPr>
          <p:cNvPr id="118" name="Google Shape;118;p19"/>
          <p:cNvSpPr txBox="1"/>
          <p:nvPr/>
        </p:nvSpPr>
        <p:spPr>
          <a:xfrm>
            <a:off x="4687850" y="2841538"/>
            <a:ext cx="3680100" cy="1563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600"/>
              </a:spcAft>
              <a:buNone/>
            </a:pPr>
            <a:r>
              <a:rPr lang="en" sz="1600">
                <a:solidFill>
                  <a:schemeClr val="accent3"/>
                </a:solidFill>
                <a:latin typeface="Century Gothic"/>
                <a:ea typeface="Century Gothic"/>
                <a:cs typeface="Century Gothic"/>
                <a:sym typeface="Century Gothic"/>
              </a:rPr>
              <a:t>"Charting Brand Demand: Navigating Market Trends for Strategic Investment and Planning in the Pen Market. Doms leading the market followed by Classmate"</a:t>
            </a:r>
            <a:endParaRPr sz="1600">
              <a:solidFill>
                <a:schemeClr val="accent3"/>
              </a:solidFill>
              <a:latin typeface="Century Gothic"/>
              <a:ea typeface="Century Gothic"/>
              <a:cs typeface="Century Gothic"/>
              <a:sym typeface="Century Gothic"/>
            </a:endParaRPr>
          </a:p>
        </p:txBody>
      </p:sp>
      <p:sp>
        <p:nvSpPr>
          <p:cNvPr id="119" name="Google Shape;119;p19"/>
          <p:cNvSpPr txBox="1"/>
          <p:nvPr/>
        </p:nvSpPr>
        <p:spPr>
          <a:xfrm>
            <a:off x="685525" y="607413"/>
            <a:ext cx="3680100" cy="997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600"/>
              </a:spcAft>
              <a:buNone/>
            </a:pPr>
            <a:r>
              <a:rPr lang="en" sz="1600">
                <a:solidFill>
                  <a:schemeClr val="accent3"/>
                </a:solidFill>
                <a:latin typeface="Century Gothic"/>
                <a:ea typeface="Century Gothic"/>
                <a:cs typeface="Century Gothic"/>
                <a:sym typeface="Century Gothic"/>
              </a:rPr>
              <a:t>Demand Dynamics: Analysing product preferences and demand for informed business strategies.</a:t>
            </a:r>
            <a:endParaRPr sz="1600">
              <a:solidFill>
                <a:schemeClr val="accent3"/>
              </a:solidFill>
              <a:latin typeface="Century Gothic"/>
              <a:ea typeface="Century Gothic"/>
              <a:cs typeface="Century Gothic"/>
              <a:sym typeface="Century Gothic"/>
            </a:endParaRPr>
          </a:p>
        </p:txBody>
      </p:sp>
      <p:pic>
        <p:nvPicPr>
          <p:cNvPr id="120" name="Google Shape;120;p19"/>
          <p:cNvPicPr preferRelativeResize="0"/>
          <p:nvPr/>
        </p:nvPicPr>
        <p:blipFill rotWithShape="1">
          <a:blip r:embed="rId4">
            <a:alphaModFix/>
          </a:blip>
          <a:srcRect b="0" l="661" r="651" t="0"/>
          <a:stretch/>
        </p:blipFill>
        <p:spPr>
          <a:xfrm>
            <a:off x="5099325" y="90500"/>
            <a:ext cx="3920951" cy="2443044"/>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0"/>
          <p:cNvPicPr preferRelativeResize="0"/>
          <p:nvPr/>
        </p:nvPicPr>
        <p:blipFill rotWithShape="1">
          <a:blip r:embed="rId3">
            <a:alphaModFix/>
          </a:blip>
          <a:srcRect b="39" l="0" r="0" t="29"/>
          <a:stretch/>
        </p:blipFill>
        <p:spPr>
          <a:xfrm>
            <a:off x="2338800" y="203250"/>
            <a:ext cx="4075576" cy="2527800"/>
          </a:xfrm>
          <a:prstGeom prst="rect">
            <a:avLst/>
          </a:prstGeom>
          <a:noFill/>
          <a:ln cap="flat" cmpd="sng" w="12700">
            <a:solidFill>
              <a:srgbClr val="000000"/>
            </a:solidFill>
            <a:prstDash val="solid"/>
            <a:miter lim="8000"/>
            <a:headEnd len="sm" w="sm" type="none"/>
            <a:tailEnd len="sm" w="sm" type="none"/>
          </a:ln>
        </p:spPr>
      </p:pic>
      <p:sp>
        <p:nvSpPr>
          <p:cNvPr id="126" name="Google Shape;126;p20"/>
          <p:cNvSpPr txBox="1"/>
          <p:nvPr/>
        </p:nvSpPr>
        <p:spPr>
          <a:xfrm>
            <a:off x="1099525" y="2841600"/>
            <a:ext cx="6708900" cy="1563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600"/>
              </a:spcAft>
              <a:buNone/>
            </a:pPr>
            <a:r>
              <a:rPr lang="en" sz="1600">
                <a:solidFill>
                  <a:schemeClr val="accent3"/>
                </a:solidFill>
                <a:latin typeface="Century Gothic"/>
                <a:ea typeface="Century Gothic"/>
                <a:cs typeface="Century Gothic"/>
                <a:sym typeface="Century Gothic"/>
              </a:rPr>
              <a:t>"Local Revenue Insights: Ghas Mandi &amp; Gandhi Colony Lead, Highlighting Strong Local Roots. Areas like Roorkee Road, Ramghat, and Ansari Road require strategic marketing efforts to enhance customer awareness and increase footfall, ensuring broader market penetration and sustained growth."</a:t>
            </a:r>
            <a:endParaRPr sz="1600">
              <a:solidFill>
                <a:schemeClr val="accent3"/>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2355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latin typeface="Montserrat SemiBold"/>
                <a:ea typeface="Montserrat SemiBold"/>
                <a:cs typeface="Montserrat SemiBold"/>
                <a:sym typeface="Montserrat SemiBold"/>
              </a:rPr>
              <a:t>Recommendations</a:t>
            </a:r>
            <a:endParaRPr sz="4000">
              <a:latin typeface="Montserrat SemiBold"/>
              <a:ea typeface="Montserrat SemiBold"/>
              <a:cs typeface="Montserrat SemiBold"/>
              <a:sym typeface="Montserrat SemiBold"/>
            </a:endParaRPr>
          </a:p>
        </p:txBody>
      </p:sp>
      <p:sp>
        <p:nvSpPr>
          <p:cNvPr id="132" name="Google Shape;132;p21"/>
          <p:cNvSpPr txBox="1"/>
          <p:nvPr>
            <p:ph idx="1" type="body"/>
          </p:nvPr>
        </p:nvSpPr>
        <p:spPr>
          <a:xfrm>
            <a:off x="311700" y="923875"/>
            <a:ext cx="7229700" cy="3794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Century Gothic"/>
              <a:buChar char="➢"/>
            </a:pPr>
            <a:r>
              <a:rPr lang="en" sz="1600">
                <a:latin typeface="Century Gothic"/>
                <a:ea typeface="Century Gothic"/>
                <a:cs typeface="Century Gothic"/>
                <a:sym typeface="Century Gothic"/>
              </a:rPr>
              <a:t>Diversification: Expand product offerings to include complementary services such as printing services, office supplies, or digital solutions.</a:t>
            </a:r>
            <a:endParaRPr sz="1600">
              <a:latin typeface="Century Gothic"/>
              <a:ea typeface="Century Gothic"/>
              <a:cs typeface="Century Gothic"/>
              <a:sym typeface="Century Gothic"/>
            </a:endParaRPr>
          </a:p>
          <a:p>
            <a:pPr indent="-330200" lvl="0" marL="457200" rtl="0" algn="l">
              <a:spcBef>
                <a:spcPts val="0"/>
              </a:spcBef>
              <a:spcAft>
                <a:spcPts val="0"/>
              </a:spcAft>
              <a:buSzPts val="1600"/>
              <a:buFont typeface="Century Gothic"/>
              <a:buChar char="➢"/>
            </a:pPr>
            <a:r>
              <a:rPr lang="en" sz="1600">
                <a:latin typeface="Century Gothic"/>
                <a:ea typeface="Century Gothic"/>
                <a:cs typeface="Century Gothic"/>
                <a:sym typeface="Century Gothic"/>
              </a:rPr>
              <a:t>Enhanced Marketing: Invest in digital marketing strategies to reach a wider audience and improve brand visibility.</a:t>
            </a:r>
            <a:endParaRPr sz="1600">
              <a:latin typeface="Century Gothic"/>
              <a:ea typeface="Century Gothic"/>
              <a:cs typeface="Century Gothic"/>
              <a:sym typeface="Century Gothic"/>
            </a:endParaRPr>
          </a:p>
          <a:p>
            <a:pPr indent="-330200" lvl="0" marL="457200" rtl="0" algn="l">
              <a:spcBef>
                <a:spcPts val="0"/>
              </a:spcBef>
              <a:spcAft>
                <a:spcPts val="0"/>
              </a:spcAft>
              <a:buSzPts val="1600"/>
              <a:buFont typeface="Century Gothic"/>
              <a:buChar char="➢"/>
            </a:pPr>
            <a:r>
              <a:rPr lang="en" sz="1600">
                <a:latin typeface="Century Gothic"/>
                <a:ea typeface="Century Gothic"/>
                <a:cs typeface="Century Gothic"/>
                <a:sym typeface="Century Gothic"/>
              </a:rPr>
              <a:t>Customer Experience: Focus on improving customer service and enhancing the overall shopping experience to increase customer loyalty and retention.</a:t>
            </a:r>
            <a:endParaRPr sz="1600">
              <a:latin typeface="Century Gothic"/>
              <a:ea typeface="Century Gothic"/>
              <a:cs typeface="Century Gothic"/>
              <a:sym typeface="Century Gothic"/>
            </a:endParaRPr>
          </a:p>
          <a:p>
            <a:pPr indent="-330200" lvl="0" marL="457200" rtl="0" algn="l">
              <a:spcBef>
                <a:spcPts val="0"/>
              </a:spcBef>
              <a:spcAft>
                <a:spcPts val="0"/>
              </a:spcAft>
              <a:buSzPts val="1600"/>
              <a:buFont typeface="Century Gothic"/>
              <a:buChar char="➢"/>
            </a:pPr>
            <a:r>
              <a:rPr lang="en" sz="1600">
                <a:latin typeface="Century Gothic"/>
                <a:ea typeface="Century Gothic"/>
                <a:cs typeface="Century Gothic"/>
                <a:sym typeface="Century Gothic"/>
              </a:rPr>
              <a:t>Technology Integration: Embrace technology upgrades such as online ordering systems or digital payment options to streamline operations and improve efficiency.</a:t>
            </a:r>
            <a:endParaRPr sz="1600">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