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sldIdLst>
    <p:sldId id="256" r:id="rId2"/>
    <p:sldId id="279" r:id="rId3"/>
    <p:sldId id="270" r:id="rId4"/>
    <p:sldId id="281" r:id="rId5"/>
    <p:sldId id="261" r:id="rId6"/>
    <p:sldId id="275" r:id="rId7"/>
    <p:sldId id="263" r:id="rId8"/>
    <p:sldId id="260" r:id="rId9"/>
    <p:sldId id="267" r:id="rId10"/>
    <p:sldId id="266" r:id="rId11"/>
    <p:sldId id="262" r:id="rId12"/>
    <p:sldId id="285" r:id="rId13"/>
    <p:sldId id="286" r:id="rId14"/>
    <p:sldId id="288" r:id="rId15"/>
    <p:sldId id="290" r:id="rId16"/>
    <p:sldId id="283" r:id="rId17"/>
    <p:sldId id="269" r:id="rId18"/>
    <p:sldId id="277" r:id="rId19"/>
    <p:sldId id="292" r:id="rId20"/>
    <p:sldId id="291" r:id="rId21"/>
    <p:sldId id="280" r:id="rId22"/>
    <p:sldId id="289" r:id="rId23"/>
    <p:sldId id="278" r:id="rId24"/>
    <p:sldId id="297" r:id="rId25"/>
    <p:sldId id="298" r:id="rId26"/>
    <p:sldId id="299" r:id="rId27"/>
    <p:sldId id="300" r:id="rId28"/>
    <p:sldId id="301" r:id="rId29"/>
    <p:sldId id="302" r:id="rId30"/>
    <p:sldId id="303" r:id="rId31"/>
    <p:sldId id="304" r:id="rId32"/>
    <p:sldId id="305" r:id="rId33"/>
    <p:sldId id="293" r:id="rId34"/>
    <p:sldId id="294"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lith S" initials="LS"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56" autoAdjust="0"/>
    <p:restoredTop sz="94660"/>
  </p:normalViewPr>
  <p:slideViewPr>
    <p:cSldViewPr snapToGrid="0">
      <p:cViewPr>
        <p:scale>
          <a:sx n="125" d="100"/>
          <a:sy n="125" d="100"/>
        </p:scale>
        <p:origin x="-80" y="5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E79D4-252B-4C95-90F9-A74A29158865}" type="datetimeFigureOut">
              <a:rPr lang="en-US" smtClean="0"/>
              <a:t>11/12/17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E461F-227B-4783-91B9-4C4B9EA3DB68}" type="slidenum">
              <a:rPr lang="en-US" smtClean="0"/>
              <a:t>‹#›</a:t>
            </a:fld>
            <a:endParaRPr lang="en-US"/>
          </a:p>
        </p:txBody>
      </p:sp>
    </p:spTree>
    <p:extLst>
      <p:ext uri="{BB962C8B-B14F-4D97-AF65-F5344CB8AC3E}">
        <p14:creationId xmlns:p14="http://schemas.microsoft.com/office/powerpoint/2010/main" val="423227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C95339-33C6-499B-BB73-82DD9B022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316DC1D-7A76-4A94-A956-ACBF38B1A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A17FE8C-10E4-4640-A474-072D6235B07C}"/>
              </a:ext>
            </a:extLst>
          </p:cNvPr>
          <p:cNvSpPr>
            <a:spLocks noGrp="1"/>
          </p:cNvSpPr>
          <p:nvPr>
            <p:ph type="dt" sz="half" idx="10"/>
          </p:nvPr>
        </p:nvSpPr>
        <p:spPr/>
        <p:txBody>
          <a:bodyPr/>
          <a:lstStyle/>
          <a:p>
            <a:fld id="{91C3B79F-EC10-4F20-9362-C4544C73AAEC}" type="datetimeFigureOut">
              <a:rPr lang="en-US" smtClean="0"/>
              <a:t>11/12/17</a:t>
            </a:fld>
            <a:endParaRPr lang="en-US"/>
          </a:p>
        </p:txBody>
      </p:sp>
      <p:sp>
        <p:nvSpPr>
          <p:cNvPr id="5" name="Footer Placeholder 4">
            <a:extLst>
              <a:ext uri="{FF2B5EF4-FFF2-40B4-BE49-F238E27FC236}">
                <a16:creationId xmlns="" xmlns:a16="http://schemas.microsoft.com/office/drawing/2014/main" id="{EC914B29-C98C-46D0-A41A-0EBED3CEC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7B936A5-54CD-425D-8EAE-5B806D47A74C}"/>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90251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620800-1CB7-42B0-9E9A-9512CF430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6F4EF9B-1374-4CDB-A93D-2E6472C5DF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5CA736-261D-4880-9E40-C0A612FB48FA}"/>
              </a:ext>
            </a:extLst>
          </p:cNvPr>
          <p:cNvSpPr>
            <a:spLocks noGrp="1"/>
          </p:cNvSpPr>
          <p:nvPr>
            <p:ph type="dt" sz="half" idx="10"/>
          </p:nvPr>
        </p:nvSpPr>
        <p:spPr/>
        <p:txBody>
          <a:bodyPr/>
          <a:lstStyle/>
          <a:p>
            <a:fld id="{91C3B79F-EC10-4F20-9362-C4544C73AAEC}" type="datetimeFigureOut">
              <a:rPr lang="en-US" smtClean="0"/>
              <a:t>11/12/17</a:t>
            </a:fld>
            <a:endParaRPr lang="en-US"/>
          </a:p>
        </p:txBody>
      </p:sp>
      <p:sp>
        <p:nvSpPr>
          <p:cNvPr id="5" name="Footer Placeholder 4">
            <a:extLst>
              <a:ext uri="{FF2B5EF4-FFF2-40B4-BE49-F238E27FC236}">
                <a16:creationId xmlns="" xmlns:a16="http://schemas.microsoft.com/office/drawing/2014/main" id="{96CB9544-87F0-4C77-99DB-536A1030D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CA47AFA-8EA6-4F60-BAEE-CFB5C0898150}"/>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769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07F0294-8B77-4842-8FEB-481823FE8B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E31CBCC-EA36-4967-AF6E-7123A43012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0061511-4B7F-4316-92EE-CC12D6B1965F}"/>
              </a:ext>
            </a:extLst>
          </p:cNvPr>
          <p:cNvSpPr>
            <a:spLocks noGrp="1"/>
          </p:cNvSpPr>
          <p:nvPr>
            <p:ph type="dt" sz="half" idx="10"/>
          </p:nvPr>
        </p:nvSpPr>
        <p:spPr/>
        <p:txBody>
          <a:bodyPr/>
          <a:lstStyle/>
          <a:p>
            <a:fld id="{91C3B79F-EC10-4F20-9362-C4544C73AAEC}" type="datetimeFigureOut">
              <a:rPr lang="en-US" smtClean="0"/>
              <a:t>11/12/17</a:t>
            </a:fld>
            <a:endParaRPr lang="en-US"/>
          </a:p>
        </p:txBody>
      </p:sp>
      <p:sp>
        <p:nvSpPr>
          <p:cNvPr id="5" name="Footer Placeholder 4">
            <a:extLst>
              <a:ext uri="{FF2B5EF4-FFF2-40B4-BE49-F238E27FC236}">
                <a16:creationId xmlns="" xmlns:a16="http://schemas.microsoft.com/office/drawing/2014/main" id="{3BF55390-5E11-4A01-BC26-46448FED1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4987D63-4F0E-478C-806A-7AB0335E596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90286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0B87DD-6F8D-4217-84F0-10DDCE49E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DF1F821-95AD-414C-984C-B667167350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A1B5441-A72B-44CF-981F-43CAE0A30042}"/>
              </a:ext>
            </a:extLst>
          </p:cNvPr>
          <p:cNvSpPr>
            <a:spLocks noGrp="1"/>
          </p:cNvSpPr>
          <p:nvPr>
            <p:ph type="dt" sz="half" idx="10"/>
          </p:nvPr>
        </p:nvSpPr>
        <p:spPr/>
        <p:txBody>
          <a:bodyPr/>
          <a:lstStyle/>
          <a:p>
            <a:fld id="{91C3B79F-EC10-4F20-9362-C4544C73AAEC}" type="datetimeFigureOut">
              <a:rPr lang="en-US" smtClean="0"/>
              <a:t>11/12/17</a:t>
            </a:fld>
            <a:endParaRPr lang="en-US"/>
          </a:p>
        </p:txBody>
      </p:sp>
      <p:sp>
        <p:nvSpPr>
          <p:cNvPr id="5" name="Footer Placeholder 4">
            <a:extLst>
              <a:ext uri="{FF2B5EF4-FFF2-40B4-BE49-F238E27FC236}">
                <a16:creationId xmlns="" xmlns:a16="http://schemas.microsoft.com/office/drawing/2014/main" id="{C4D4D869-B407-4167-968A-4D35C6AA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525D370-BF8E-40B6-BEEC-092D6287EA74}"/>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1802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A8AEAC-669C-442B-9583-1CBE70D1D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ABF74E99-2D04-41C4-8BEB-FC9AE8216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CA06E74-B901-4846-80D0-679CD4B22916}"/>
              </a:ext>
            </a:extLst>
          </p:cNvPr>
          <p:cNvSpPr>
            <a:spLocks noGrp="1"/>
          </p:cNvSpPr>
          <p:nvPr>
            <p:ph type="dt" sz="half" idx="10"/>
          </p:nvPr>
        </p:nvSpPr>
        <p:spPr/>
        <p:txBody>
          <a:bodyPr/>
          <a:lstStyle/>
          <a:p>
            <a:fld id="{91C3B79F-EC10-4F20-9362-C4544C73AAEC}" type="datetimeFigureOut">
              <a:rPr lang="en-US" smtClean="0"/>
              <a:t>11/12/17</a:t>
            </a:fld>
            <a:endParaRPr lang="en-US"/>
          </a:p>
        </p:txBody>
      </p:sp>
      <p:sp>
        <p:nvSpPr>
          <p:cNvPr id="5" name="Footer Placeholder 4">
            <a:extLst>
              <a:ext uri="{FF2B5EF4-FFF2-40B4-BE49-F238E27FC236}">
                <a16:creationId xmlns="" xmlns:a16="http://schemas.microsoft.com/office/drawing/2014/main" id="{05B191AC-5A01-4D6D-99BF-BAEE8C9FB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72560B4-AFB0-4ED1-9B1E-08E59C623385}"/>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0695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F71B3-4DBE-47C2-AB94-A5815EE42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B4CFA21-51E3-4FFF-B508-9DBEB2D7BF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51420CF-D5F4-4AA7-9EF6-C304A80834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2575542-49D9-4857-A43D-60245A2D5B9A}"/>
              </a:ext>
            </a:extLst>
          </p:cNvPr>
          <p:cNvSpPr>
            <a:spLocks noGrp="1"/>
          </p:cNvSpPr>
          <p:nvPr>
            <p:ph type="dt" sz="half" idx="10"/>
          </p:nvPr>
        </p:nvSpPr>
        <p:spPr/>
        <p:txBody>
          <a:bodyPr/>
          <a:lstStyle/>
          <a:p>
            <a:fld id="{91C3B79F-EC10-4F20-9362-C4544C73AAEC}" type="datetimeFigureOut">
              <a:rPr lang="en-US" smtClean="0"/>
              <a:t>11/12/17</a:t>
            </a:fld>
            <a:endParaRPr lang="en-US"/>
          </a:p>
        </p:txBody>
      </p:sp>
      <p:sp>
        <p:nvSpPr>
          <p:cNvPr id="6" name="Footer Placeholder 5">
            <a:extLst>
              <a:ext uri="{FF2B5EF4-FFF2-40B4-BE49-F238E27FC236}">
                <a16:creationId xmlns="" xmlns:a16="http://schemas.microsoft.com/office/drawing/2014/main" id="{4D8100C9-B500-44B7-8E71-D962A8997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E4D0FCE-FC1F-4CD2-9685-EBF52C3B719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177553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96F038-CAF7-4E15-BBB0-D9588A6355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9323709-1FE8-4766-9A8D-D4D1C967C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7D0AD4F2-8809-468A-BA87-F97E67B39A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F877676-C99F-4893-867A-7B2C63A27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31ECFC54-E2DE-4E28-AAA6-E89CCC247F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252362B-1EB8-4E96-B9E4-7A7005C2E482}"/>
              </a:ext>
            </a:extLst>
          </p:cNvPr>
          <p:cNvSpPr>
            <a:spLocks noGrp="1"/>
          </p:cNvSpPr>
          <p:nvPr>
            <p:ph type="dt" sz="half" idx="10"/>
          </p:nvPr>
        </p:nvSpPr>
        <p:spPr/>
        <p:txBody>
          <a:bodyPr/>
          <a:lstStyle/>
          <a:p>
            <a:fld id="{91C3B79F-EC10-4F20-9362-C4544C73AAEC}" type="datetimeFigureOut">
              <a:rPr lang="en-US" smtClean="0"/>
              <a:t>11/12/17</a:t>
            </a:fld>
            <a:endParaRPr lang="en-US"/>
          </a:p>
        </p:txBody>
      </p:sp>
      <p:sp>
        <p:nvSpPr>
          <p:cNvPr id="8" name="Footer Placeholder 7">
            <a:extLst>
              <a:ext uri="{FF2B5EF4-FFF2-40B4-BE49-F238E27FC236}">
                <a16:creationId xmlns="" xmlns:a16="http://schemas.microsoft.com/office/drawing/2014/main" id="{50C34ABA-44B0-424F-B89E-6F4C555ABB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FB5F9FB-EF6E-4512-B1DC-005745AA8F68}"/>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79265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71853F-143E-4199-9CAD-F942628A7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D197A0F-5860-4104-BC0C-12C0ADC2276D}"/>
              </a:ext>
            </a:extLst>
          </p:cNvPr>
          <p:cNvSpPr>
            <a:spLocks noGrp="1"/>
          </p:cNvSpPr>
          <p:nvPr>
            <p:ph type="dt" sz="half" idx="10"/>
          </p:nvPr>
        </p:nvSpPr>
        <p:spPr/>
        <p:txBody>
          <a:bodyPr/>
          <a:lstStyle/>
          <a:p>
            <a:fld id="{91C3B79F-EC10-4F20-9362-C4544C73AAEC}" type="datetimeFigureOut">
              <a:rPr lang="en-US" smtClean="0"/>
              <a:t>11/12/17</a:t>
            </a:fld>
            <a:endParaRPr lang="en-US"/>
          </a:p>
        </p:txBody>
      </p:sp>
      <p:sp>
        <p:nvSpPr>
          <p:cNvPr id="4" name="Footer Placeholder 3">
            <a:extLst>
              <a:ext uri="{FF2B5EF4-FFF2-40B4-BE49-F238E27FC236}">
                <a16:creationId xmlns="" xmlns:a16="http://schemas.microsoft.com/office/drawing/2014/main" id="{3D227909-4E6E-48EC-A116-F9F77BCF5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C1C448C-C331-42D8-97D1-6E1CA13725A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8352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59B168-0F0B-47E4-AE23-22C4FDFC33C4}"/>
              </a:ext>
            </a:extLst>
          </p:cNvPr>
          <p:cNvSpPr>
            <a:spLocks noGrp="1"/>
          </p:cNvSpPr>
          <p:nvPr>
            <p:ph type="dt" sz="half" idx="10"/>
          </p:nvPr>
        </p:nvSpPr>
        <p:spPr/>
        <p:txBody>
          <a:bodyPr/>
          <a:lstStyle/>
          <a:p>
            <a:fld id="{91C3B79F-EC10-4F20-9362-C4544C73AAEC}" type="datetimeFigureOut">
              <a:rPr lang="en-US" smtClean="0"/>
              <a:t>11/12/17</a:t>
            </a:fld>
            <a:endParaRPr lang="en-US"/>
          </a:p>
        </p:txBody>
      </p:sp>
      <p:sp>
        <p:nvSpPr>
          <p:cNvPr id="3" name="Footer Placeholder 2">
            <a:extLst>
              <a:ext uri="{FF2B5EF4-FFF2-40B4-BE49-F238E27FC236}">
                <a16:creationId xmlns="" xmlns:a16="http://schemas.microsoft.com/office/drawing/2014/main" id="{A40C960F-0060-4C95-84A6-C3C05BF2F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19FC8C9-9D93-4FDF-8BAE-374C8D1C84B3}"/>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4312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76ED69-E60F-427A-8F93-FB8221201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412E860-504C-4D40-8520-D05CC5DD8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7E585F-E442-496A-905A-FE3EF3752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640D771-4667-433F-B038-FB0DEBAF8386}"/>
              </a:ext>
            </a:extLst>
          </p:cNvPr>
          <p:cNvSpPr>
            <a:spLocks noGrp="1"/>
          </p:cNvSpPr>
          <p:nvPr>
            <p:ph type="dt" sz="half" idx="10"/>
          </p:nvPr>
        </p:nvSpPr>
        <p:spPr/>
        <p:txBody>
          <a:bodyPr/>
          <a:lstStyle/>
          <a:p>
            <a:fld id="{91C3B79F-EC10-4F20-9362-C4544C73AAEC}" type="datetimeFigureOut">
              <a:rPr lang="en-US" smtClean="0"/>
              <a:t>11/12/17</a:t>
            </a:fld>
            <a:endParaRPr lang="en-US"/>
          </a:p>
        </p:txBody>
      </p:sp>
      <p:sp>
        <p:nvSpPr>
          <p:cNvPr id="6" name="Footer Placeholder 5">
            <a:extLst>
              <a:ext uri="{FF2B5EF4-FFF2-40B4-BE49-F238E27FC236}">
                <a16:creationId xmlns="" xmlns:a16="http://schemas.microsoft.com/office/drawing/2014/main" id="{6C889426-C2B8-456B-B20F-16319DC0F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AB00DDF-F5AC-47E3-95CD-9B6057518856}"/>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162522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D91E77-A577-4702-B551-93B131924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97564AD-41B0-420E-8801-1F0874BE2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A79871D-8B38-4786-A51C-577F89471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404E6B4-1C4A-48ED-BE21-BE0618EC8822}"/>
              </a:ext>
            </a:extLst>
          </p:cNvPr>
          <p:cNvSpPr>
            <a:spLocks noGrp="1"/>
          </p:cNvSpPr>
          <p:nvPr>
            <p:ph type="dt" sz="half" idx="10"/>
          </p:nvPr>
        </p:nvSpPr>
        <p:spPr/>
        <p:txBody>
          <a:bodyPr/>
          <a:lstStyle/>
          <a:p>
            <a:fld id="{91C3B79F-EC10-4F20-9362-C4544C73AAEC}" type="datetimeFigureOut">
              <a:rPr lang="en-US" smtClean="0"/>
              <a:t>11/12/17</a:t>
            </a:fld>
            <a:endParaRPr lang="en-US"/>
          </a:p>
        </p:txBody>
      </p:sp>
      <p:sp>
        <p:nvSpPr>
          <p:cNvPr id="6" name="Footer Placeholder 5">
            <a:extLst>
              <a:ext uri="{FF2B5EF4-FFF2-40B4-BE49-F238E27FC236}">
                <a16:creationId xmlns="" xmlns:a16="http://schemas.microsoft.com/office/drawing/2014/main" id="{BDB6C3B7-F040-43B2-995A-CC2158E3B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AF59556-078F-4131-AEB3-59317B76114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5132936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C09C225-39C5-4FBB-80F1-CDF35FA33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CD1C5D0-0023-447F-A8C8-CB89E5A09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08E4AB1-2CCB-4FA0-B5A1-F32FB803D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3B79F-EC10-4F20-9362-C4544C73AAEC}" type="datetimeFigureOut">
              <a:rPr lang="en-US" smtClean="0"/>
              <a:t>11/12/17</a:t>
            </a:fld>
            <a:endParaRPr lang="en-US"/>
          </a:p>
        </p:txBody>
      </p:sp>
      <p:sp>
        <p:nvSpPr>
          <p:cNvPr id="5" name="Footer Placeholder 4">
            <a:extLst>
              <a:ext uri="{FF2B5EF4-FFF2-40B4-BE49-F238E27FC236}">
                <a16:creationId xmlns="" xmlns:a16="http://schemas.microsoft.com/office/drawing/2014/main" id="{6A8EC81C-7C47-4386-9E7C-78113E009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F76E127-A9F2-4D21-B694-3F7490F9A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487AB-5E64-4EB2-944B-E435919D47D9}" type="slidenum">
              <a:rPr lang="en-US" smtClean="0"/>
              <a:t>‹#›</a:t>
            </a:fld>
            <a:endParaRPr lang="en-US"/>
          </a:p>
        </p:txBody>
      </p:sp>
    </p:spTree>
    <p:extLst>
      <p:ext uri="{BB962C8B-B14F-4D97-AF65-F5344CB8AC3E}">
        <p14:creationId xmlns:p14="http://schemas.microsoft.com/office/powerpoint/2010/main" val="11275803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E7435DCF-8C11-4FA5-AEA8-8E98E7D46411}"/>
              </a:ext>
            </a:extLst>
          </p:cNvPr>
          <p:cNvPicPr>
            <a:picLocks noChangeAspect="1"/>
          </p:cNvPicPr>
          <p:nvPr/>
        </p:nvPicPr>
        <p:blipFill rotWithShape="1">
          <a:blip r:embed="rId2">
            <a:extLst>
              <a:ext uri="{28A0092B-C50C-407E-A947-70E740481C1C}">
                <a14:useLocalDpi xmlns:a14="http://schemas.microsoft.com/office/drawing/2010/main" val="0"/>
              </a:ext>
            </a:extLst>
          </a:blip>
          <a:srcRect l="15420" r="2180"/>
          <a:stretch/>
        </p:blipFill>
        <p:spPr>
          <a:xfrm>
            <a:off x="20" y="10"/>
            <a:ext cx="7534636" cy="6857990"/>
          </a:xfrm>
          <a:prstGeom prst="rect">
            <a:avLst/>
          </a:prstGeom>
        </p:spPr>
      </p:pic>
      <p:sp>
        <p:nvSpPr>
          <p:cNvPr id="2" name="Title 1">
            <a:extLst>
              <a:ext uri="{FF2B5EF4-FFF2-40B4-BE49-F238E27FC236}">
                <a16:creationId xmlns="" xmlns:a16="http://schemas.microsoft.com/office/drawing/2014/main" id="{FBA4D502-952D-4071-8EF5-85FDF331E55D}"/>
              </a:ext>
            </a:extLst>
          </p:cNvPr>
          <p:cNvSpPr>
            <a:spLocks noGrp="1"/>
          </p:cNvSpPr>
          <p:nvPr>
            <p:ph type="ctrTitle"/>
          </p:nvPr>
        </p:nvSpPr>
        <p:spPr>
          <a:xfrm>
            <a:off x="7450665" y="1954531"/>
            <a:ext cx="4101251" cy="1035051"/>
          </a:xfrm>
          <a:noFill/>
        </p:spPr>
        <p:txBody>
          <a:bodyPr>
            <a:normAutofit/>
          </a:bodyPr>
          <a:lstStyle/>
          <a:p>
            <a:pPr algn="l"/>
            <a:r>
              <a:rPr lang="en-US" sz="4400" b="1" dirty="0">
                <a:solidFill>
                  <a:srgbClr val="0070C0"/>
                </a:solidFill>
                <a:latin typeface="Georgia" panose="02040502050405020303" pitchFamily="18" charset="0"/>
              </a:rPr>
              <a:t>Hou$e Price$</a:t>
            </a:r>
          </a:p>
        </p:txBody>
      </p:sp>
      <p:sp>
        <p:nvSpPr>
          <p:cNvPr id="3" name="Subtitle 2">
            <a:extLst>
              <a:ext uri="{FF2B5EF4-FFF2-40B4-BE49-F238E27FC236}">
                <a16:creationId xmlns="" xmlns:a16="http://schemas.microsoft.com/office/drawing/2014/main" id="{A1DA883F-F3B2-4B2A-B55F-3DD4B2A12B7D}"/>
              </a:ext>
            </a:extLst>
          </p:cNvPr>
          <p:cNvSpPr>
            <a:spLocks noGrp="1"/>
          </p:cNvSpPr>
          <p:nvPr>
            <p:ph type="subTitle" idx="1"/>
          </p:nvPr>
        </p:nvSpPr>
        <p:spPr>
          <a:xfrm>
            <a:off x="7492660" y="3384549"/>
            <a:ext cx="4017263" cy="1035051"/>
          </a:xfrm>
          <a:noFill/>
        </p:spPr>
        <p:txBody>
          <a:bodyPr>
            <a:normAutofit/>
          </a:bodyPr>
          <a:lstStyle/>
          <a:p>
            <a:pPr algn="l"/>
            <a:r>
              <a:rPr lang="en-US" sz="2000" b="1" dirty="0"/>
              <a:t>A MACHINE LEARNING PROJECT</a:t>
            </a:r>
          </a:p>
          <a:p>
            <a:r>
              <a:rPr lang="en-US" sz="2000" dirty="0">
                <a:solidFill>
                  <a:srgbClr val="0070C0"/>
                </a:solidFill>
              </a:rPr>
              <a:t>Gradient De$cendant$ </a:t>
            </a:r>
            <a:endParaRPr lang="en-US" sz="2000" b="1" dirty="0">
              <a:solidFill>
                <a:srgbClr val="0070C0"/>
              </a:solidFill>
            </a:endParaRPr>
          </a:p>
        </p:txBody>
      </p:sp>
    </p:spTree>
    <p:extLst>
      <p:ext uri="{BB962C8B-B14F-4D97-AF65-F5344CB8AC3E}">
        <p14:creationId xmlns:p14="http://schemas.microsoft.com/office/powerpoint/2010/main" val="279929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844E39-6986-4FAA-9021-9EE41299F672}"/>
              </a:ext>
            </a:extLst>
          </p:cNvPr>
          <p:cNvSpPr>
            <a:spLocks noGrp="1"/>
          </p:cNvSpPr>
          <p:nvPr>
            <p:ph type="title"/>
          </p:nvPr>
        </p:nvSpPr>
        <p:spPr>
          <a:xfrm>
            <a:off x="279400" y="365125"/>
            <a:ext cx="11074400" cy="432397"/>
          </a:xfrm>
          <a:solidFill>
            <a:schemeClr val="bg1">
              <a:lumMod val="95000"/>
            </a:schemeClr>
          </a:solidFill>
        </p:spPr>
        <p:txBody>
          <a:bodyPr>
            <a:noAutofit/>
          </a:bodyPr>
          <a:lstStyle/>
          <a:p>
            <a:r>
              <a:rPr lang="en-US" sz="2800" b="1" dirty="0">
                <a:solidFill>
                  <a:srgbClr val="0070C0"/>
                </a:solidFill>
              </a:rPr>
              <a:t>Overall Quality &amp; Garage</a:t>
            </a:r>
          </a:p>
        </p:txBody>
      </p:sp>
      <p:pic>
        <p:nvPicPr>
          <p:cNvPr id="6" name="Content Placeholder 5" descr="A screenshot of a cell phone&#10;&#10;Description generated with high confidence">
            <a:extLst>
              <a:ext uri="{FF2B5EF4-FFF2-40B4-BE49-F238E27FC236}">
                <a16:creationId xmlns="" xmlns:a16="http://schemas.microsoft.com/office/drawing/2014/main" id="{1690824A-2836-43E3-BDBB-69560B6F04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5757" y="1382751"/>
            <a:ext cx="5684043" cy="4995746"/>
          </a:xfrm>
        </p:spPr>
      </p:pic>
      <p:pic>
        <p:nvPicPr>
          <p:cNvPr id="8" name="Content Placeholder 7" descr="A screenshot of a cell phone&#10;&#10;Description generated with high confidence">
            <a:extLst>
              <a:ext uri="{FF2B5EF4-FFF2-40B4-BE49-F238E27FC236}">
                <a16:creationId xmlns="" xmlns:a16="http://schemas.microsoft.com/office/drawing/2014/main" id="{6DD977E3-4D56-42A8-BDE4-A51C6EC5EEB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5500" y="1278054"/>
            <a:ext cx="5448300" cy="4995746"/>
          </a:xfrm>
        </p:spPr>
      </p:pic>
    </p:spTree>
    <p:extLst>
      <p:ext uri="{BB962C8B-B14F-4D97-AF65-F5344CB8AC3E}">
        <p14:creationId xmlns:p14="http://schemas.microsoft.com/office/powerpoint/2010/main" val="12863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 xmlns:a16="http://schemas.microsoft.com/office/drawing/2014/main" id="{D2C4BFA1-2075-4901-9E24-E41D1FDD51FD}"/>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 xmlns:a16="http://schemas.microsoft.com/office/drawing/2014/main" id="{985A7375-E3AF-4F5C-85AE-17E8832952CA}"/>
                </a:ext>
              </a:extLst>
            </p:cNvPr>
            <p:cNvSpPr>
              <a:spLocks noChangeArrowheads="1"/>
            </p:cNvSpPr>
            <p:nvPr>
              <p:extLst>
                <p:ext uri="{386F3935-93C4-4BCD-93E2-E3B085C9AB24}">
                  <p16:designElem xmlns=""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 xmlns:a16="http://schemas.microsoft.com/office/drawing/2014/main" id="{F0307F65-8304-4FA8-A841-D4D7625411BE}"/>
                </a:ext>
              </a:extLst>
            </p:cNvPr>
            <p:cNvSpPr>
              <a:spLocks noChangeArrowheads="1"/>
            </p:cNvSpPr>
            <p:nvPr>
              <p:extLst>
                <p:ext uri="{386F3935-93C4-4BCD-93E2-E3B085C9AB24}">
                  <p16:designElem xmlns=""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 xmlns:a16="http://schemas.microsoft.com/office/drawing/2014/main" id="{C8B8394C-136F-4E05-A002-D93A5E79CD50}"/>
                </a:ext>
              </a:extLst>
            </p:cNvPr>
            <p:cNvSpPr>
              <a:spLocks noChangeArrowheads="1"/>
            </p:cNvSpPr>
            <p:nvPr>
              <p:extLst>
                <p:ext uri="{386F3935-93C4-4BCD-93E2-E3B085C9AB24}">
                  <p16:designElem xmlns=""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1A08BABF-A34D-4F9D-8649-2DF544A5B063}"/>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dirty="0">
                <a:solidFill>
                  <a:schemeClr val="bg2"/>
                </a:solidFill>
                <a:latin typeface="+mj-lt"/>
                <a:ea typeface="+mj-ea"/>
                <a:cs typeface="+mj-cs"/>
              </a:rPr>
              <a:t>Data Pre-processing</a:t>
            </a:r>
            <a:r>
              <a:rPr lang="en-US" sz="4000" dirty="0">
                <a:solidFill>
                  <a:schemeClr val="bg2"/>
                </a:solidFill>
              </a:rPr>
              <a:t/>
            </a:r>
            <a:br>
              <a:rPr lang="en-US" sz="4000" dirty="0">
                <a:solidFill>
                  <a:schemeClr val="bg2"/>
                </a:solidFill>
              </a:rPr>
            </a:br>
            <a:r>
              <a:rPr lang="en-US" sz="1800" dirty="0">
                <a:solidFill>
                  <a:schemeClr val="bg2"/>
                </a:solidFill>
                <a:latin typeface="MV Boli" panose="02000500030200090000" pitchFamily="2" charset="0"/>
                <a:cs typeface="MV Boli" panose="02000500030200090000" pitchFamily="2" charset="0"/>
              </a:rPr>
              <a:t>I thought I told you to clean the basement!</a:t>
            </a:r>
            <a:endParaRPr lang="en-US" sz="1800" kern="1200" dirty="0">
              <a:solidFill>
                <a:schemeClr val="bg2"/>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0200189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78A683-798F-42EA-B43A-89EB3462EF45}"/>
              </a:ext>
            </a:extLst>
          </p:cNvPr>
          <p:cNvSpPr>
            <a:spLocks noGrp="1"/>
          </p:cNvSpPr>
          <p:nvPr>
            <p:ph type="title"/>
          </p:nvPr>
        </p:nvSpPr>
        <p:spPr>
          <a:xfrm>
            <a:off x="839788" y="365125"/>
            <a:ext cx="11250612" cy="511175"/>
          </a:xfrm>
          <a:solidFill>
            <a:schemeClr val="bg1">
              <a:lumMod val="95000"/>
            </a:schemeClr>
          </a:solidFill>
        </p:spPr>
        <p:txBody>
          <a:bodyPr>
            <a:normAutofit/>
          </a:bodyPr>
          <a:lstStyle/>
          <a:p>
            <a:r>
              <a:rPr lang="en-US" sz="2800" b="1" dirty="0">
                <a:solidFill>
                  <a:srgbClr val="0070C0"/>
                </a:solidFill>
              </a:rPr>
              <a:t>Missing Values</a:t>
            </a:r>
          </a:p>
        </p:txBody>
      </p:sp>
      <p:pic>
        <p:nvPicPr>
          <p:cNvPr id="8" name="Content Placeholder 5">
            <a:extLst>
              <a:ext uri="{FF2B5EF4-FFF2-40B4-BE49-F238E27FC236}">
                <a16:creationId xmlns="" xmlns:a16="http://schemas.microsoft.com/office/drawing/2014/main" id="{ABA6BD62-2713-4BED-8588-5A5018EA8BA7}"/>
              </a:ext>
            </a:extLst>
          </p:cNvPr>
          <p:cNvPicPr>
            <a:picLocks noGrp="1" noChangeAspect="1"/>
          </p:cNvPicPr>
          <p:nvPr>
            <p:ph sz="half" idx="2"/>
          </p:nvPr>
        </p:nvPicPr>
        <p:blipFill>
          <a:blip r:embed="rId2"/>
          <a:stretch>
            <a:fillRect/>
          </a:stretch>
        </p:blipFill>
        <p:spPr>
          <a:xfrm>
            <a:off x="1011238" y="1318570"/>
            <a:ext cx="7154862" cy="5399730"/>
          </a:xfrm>
          <a:prstGeom prst="rect">
            <a:avLst/>
          </a:prstGeom>
        </p:spPr>
      </p:pic>
      <p:sp>
        <p:nvSpPr>
          <p:cNvPr id="15" name="TextBox 14">
            <a:extLst>
              <a:ext uri="{FF2B5EF4-FFF2-40B4-BE49-F238E27FC236}">
                <a16:creationId xmlns="" xmlns:a16="http://schemas.microsoft.com/office/drawing/2014/main" id="{F4583FDA-BE0C-434F-9B5D-77E504E336B0}"/>
              </a:ext>
            </a:extLst>
          </p:cNvPr>
          <p:cNvSpPr txBox="1"/>
          <p:nvPr/>
        </p:nvSpPr>
        <p:spPr>
          <a:xfrm>
            <a:off x="8013700" y="4170681"/>
            <a:ext cx="3371850" cy="646331"/>
          </a:xfrm>
          <a:prstGeom prst="rect">
            <a:avLst/>
          </a:prstGeom>
          <a:noFill/>
        </p:spPr>
        <p:txBody>
          <a:bodyPr wrap="square" rtlCol="0">
            <a:spAutoFit/>
          </a:bodyPr>
          <a:lstStyle/>
          <a:p>
            <a:pPr marL="342900" indent="-342900">
              <a:buFont typeface="+mj-lt"/>
              <a:buAutoNum type="arabicPeriod"/>
            </a:pPr>
            <a:r>
              <a:rPr lang="en-US" dirty="0"/>
              <a:t>Categorical values to “None”</a:t>
            </a:r>
          </a:p>
          <a:p>
            <a:pPr marL="342900" indent="-342900">
              <a:buFont typeface="+mj-lt"/>
              <a:buAutoNum type="arabicPeriod"/>
            </a:pPr>
            <a:r>
              <a:rPr lang="en-US" dirty="0"/>
              <a:t>Quantitative values to 0</a:t>
            </a:r>
          </a:p>
        </p:txBody>
      </p:sp>
      <p:graphicFrame>
        <p:nvGraphicFramePr>
          <p:cNvPr id="16" name="Table 15">
            <a:extLst>
              <a:ext uri="{FF2B5EF4-FFF2-40B4-BE49-F238E27FC236}">
                <a16:creationId xmlns="" xmlns:a16="http://schemas.microsoft.com/office/drawing/2014/main" id="{ABECE236-5DC7-48D2-9B78-C40A29238D93}"/>
              </a:ext>
            </a:extLst>
          </p:cNvPr>
          <p:cNvGraphicFramePr>
            <a:graphicFrameLocks noGrp="1"/>
          </p:cNvGraphicFramePr>
          <p:nvPr>
            <p:extLst>
              <p:ext uri="{D42A27DB-BD31-4B8C-83A1-F6EECF244321}">
                <p14:modId xmlns:p14="http://schemas.microsoft.com/office/powerpoint/2010/main" val="2696388363"/>
              </p:ext>
            </p:extLst>
          </p:nvPr>
        </p:nvGraphicFramePr>
        <p:xfrm>
          <a:off x="8653112" y="1455284"/>
          <a:ext cx="1982804" cy="1973717"/>
        </p:xfrm>
        <a:graphic>
          <a:graphicData uri="http://schemas.openxmlformats.org/drawingml/2006/table">
            <a:tbl>
              <a:tblPr>
                <a:tableStyleId>{5C22544A-7EE6-4342-B048-85BDC9FD1C3A}</a:tableStyleId>
              </a:tblPr>
              <a:tblGrid>
                <a:gridCol w="1094832">
                  <a:extLst>
                    <a:ext uri="{9D8B030D-6E8A-4147-A177-3AD203B41FA5}">
                      <a16:colId xmlns="" xmlns:a16="http://schemas.microsoft.com/office/drawing/2014/main" val="3815070845"/>
                    </a:ext>
                  </a:extLst>
                </a:gridCol>
                <a:gridCol w="887972">
                  <a:extLst>
                    <a:ext uri="{9D8B030D-6E8A-4147-A177-3AD203B41FA5}">
                      <a16:colId xmlns="" xmlns:a16="http://schemas.microsoft.com/office/drawing/2014/main" val="761188252"/>
                    </a:ext>
                  </a:extLst>
                </a:gridCol>
              </a:tblGrid>
              <a:tr h="248428">
                <a:tc>
                  <a:txBody>
                    <a:bodyPr/>
                    <a:lstStyle/>
                    <a:p>
                      <a:pPr algn="l" fontAlgn="b"/>
                      <a:r>
                        <a:rPr lang="en-US" sz="1100" b="1" u="none" strike="noStrike" dirty="0">
                          <a:effectLst/>
                        </a:rPr>
                        <a:t>Variable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Missing</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492616102"/>
                  </a:ext>
                </a:extLst>
              </a:tr>
              <a:tr h="234721">
                <a:tc>
                  <a:txBody>
                    <a:bodyPr/>
                    <a:lstStyle/>
                    <a:p>
                      <a:pPr algn="l" fontAlgn="b"/>
                      <a:r>
                        <a:rPr lang="en-US" sz="1100" u="none" strike="noStrike" dirty="0" err="1">
                          <a:effectLst/>
                        </a:rPr>
                        <a:t>PoolQC</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276062966"/>
                  </a:ext>
                </a:extLst>
              </a:tr>
              <a:tr h="248428">
                <a:tc>
                  <a:txBody>
                    <a:bodyPr/>
                    <a:lstStyle/>
                    <a:p>
                      <a:pPr algn="l" fontAlgn="b"/>
                      <a:r>
                        <a:rPr lang="en-US" sz="1100" u="none" strike="noStrike">
                          <a:effectLst/>
                        </a:rPr>
                        <a:t>MiscFeature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1406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920938786"/>
                  </a:ext>
                </a:extLst>
              </a:tr>
              <a:tr h="248428">
                <a:tc>
                  <a:txBody>
                    <a:bodyPr/>
                    <a:lstStyle/>
                    <a:p>
                      <a:pPr algn="l" fontAlgn="b"/>
                      <a:r>
                        <a:rPr lang="en-US" sz="1100" u="none" strike="noStrike">
                          <a:effectLst/>
                        </a:rPr>
                        <a:t>Alley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1369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045851911"/>
                  </a:ext>
                </a:extLst>
              </a:tr>
              <a:tr h="248428">
                <a:tc>
                  <a:txBody>
                    <a:bodyPr/>
                    <a:lstStyle/>
                    <a:p>
                      <a:pPr algn="l" fontAlgn="b"/>
                      <a:r>
                        <a:rPr lang="en-US" sz="1100" u="none" strike="noStrike">
                          <a:effectLst/>
                        </a:rPr>
                        <a:t>Fence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1179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739765717"/>
                  </a:ext>
                </a:extLst>
              </a:tr>
              <a:tr h="248428">
                <a:tc>
                  <a:txBody>
                    <a:bodyPr/>
                    <a:lstStyle/>
                    <a:p>
                      <a:pPr algn="l" fontAlgn="b"/>
                      <a:r>
                        <a:rPr lang="en-US" sz="1100" u="none" strike="noStrike">
                          <a:effectLst/>
                        </a:rPr>
                        <a:t>FireplaceQu</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1179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682230653"/>
                  </a:ext>
                </a:extLst>
              </a:tr>
              <a:tr h="248428">
                <a:tc>
                  <a:txBody>
                    <a:bodyPr/>
                    <a:lstStyle/>
                    <a:p>
                      <a:pPr algn="l" fontAlgn="b"/>
                      <a:r>
                        <a:rPr lang="en-US" sz="1100" u="none" strike="noStrike">
                          <a:effectLst/>
                        </a:rPr>
                        <a:t>LotFrontage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259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731108153"/>
                  </a:ext>
                </a:extLst>
              </a:tr>
              <a:tr h="248428">
                <a:tc>
                  <a:txBody>
                    <a:bodyPr/>
                    <a:lstStyle/>
                    <a:p>
                      <a:pPr algn="l" fontAlgn="b"/>
                      <a:r>
                        <a:rPr lang="en-US" sz="1100" u="none" strike="noStrike">
                          <a:effectLst/>
                        </a:rPr>
                        <a:t>GargeType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81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452638788"/>
                  </a:ext>
                </a:extLst>
              </a:tr>
            </a:tbl>
          </a:graphicData>
        </a:graphic>
      </p:graphicFrame>
    </p:spTree>
    <p:extLst>
      <p:ext uri="{BB962C8B-B14F-4D97-AF65-F5344CB8AC3E}">
        <p14:creationId xmlns:p14="http://schemas.microsoft.com/office/powerpoint/2010/main" val="340449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78A683-798F-42EA-B43A-89EB3462EF45}"/>
              </a:ext>
            </a:extLst>
          </p:cNvPr>
          <p:cNvSpPr>
            <a:spLocks noGrp="1"/>
          </p:cNvSpPr>
          <p:nvPr>
            <p:ph type="title"/>
          </p:nvPr>
        </p:nvSpPr>
        <p:spPr>
          <a:xfrm>
            <a:off x="839788" y="365125"/>
            <a:ext cx="11250612" cy="606425"/>
          </a:xfrm>
          <a:solidFill>
            <a:schemeClr val="bg1">
              <a:lumMod val="95000"/>
            </a:schemeClr>
          </a:solidFill>
        </p:spPr>
        <p:txBody>
          <a:bodyPr>
            <a:normAutofit/>
          </a:bodyPr>
          <a:lstStyle/>
          <a:p>
            <a:r>
              <a:rPr lang="en-US" sz="2800" b="1" dirty="0">
                <a:solidFill>
                  <a:srgbClr val="0070C0"/>
                </a:solidFill>
              </a:rPr>
              <a:t>Missing Values</a:t>
            </a:r>
          </a:p>
        </p:txBody>
      </p:sp>
      <p:sp>
        <p:nvSpPr>
          <p:cNvPr id="3" name="Text Placeholder 2">
            <a:extLst>
              <a:ext uri="{FF2B5EF4-FFF2-40B4-BE49-F238E27FC236}">
                <a16:creationId xmlns="" xmlns:a16="http://schemas.microsoft.com/office/drawing/2014/main" id="{8B281D6B-49B4-4844-BE3F-BEAB4D279AFB}"/>
              </a:ext>
            </a:extLst>
          </p:cNvPr>
          <p:cNvSpPr>
            <a:spLocks noGrp="1"/>
          </p:cNvSpPr>
          <p:nvPr>
            <p:ph type="body" idx="1"/>
          </p:nvPr>
        </p:nvSpPr>
        <p:spPr>
          <a:xfrm>
            <a:off x="839788" y="1678782"/>
            <a:ext cx="5157787" cy="414337"/>
          </a:xfrm>
          <a:solidFill>
            <a:schemeClr val="bg1">
              <a:lumMod val="95000"/>
            </a:schemeClr>
          </a:solidFill>
        </p:spPr>
        <p:txBody>
          <a:bodyPr>
            <a:normAutofit lnSpcReduction="10000"/>
          </a:bodyPr>
          <a:lstStyle/>
          <a:p>
            <a:pPr algn="ctr"/>
            <a:r>
              <a:rPr lang="en-US" dirty="0">
                <a:solidFill>
                  <a:srgbClr val="0070C0"/>
                </a:solidFill>
              </a:rPr>
              <a:t>Before</a:t>
            </a:r>
          </a:p>
        </p:txBody>
      </p:sp>
      <p:sp>
        <p:nvSpPr>
          <p:cNvPr id="5" name="Text Placeholder 4">
            <a:extLst>
              <a:ext uri="{FF2B5EF4-FFF2-40B4-BE49-F238E27FC236}">
                <a16:creationId xmlns="" xmlns:a16="http://schemas.microsoft.com/office/drawing/2014/main" id="{F16C53F2-C53D-4DCD-BB4C-BA65D4B784E2}"/>
              </a:ext>
            </a:extLst>
          </p:cNvPr>
          <p:cNvSpPr>
            <a:spLocks noGrp="1"/>
          </p:cNvSpPr>
          <p:nvPr>
            <p:ph type="body" sz="quarter" idx="3"/>
          </p:nvPr>
        </p:nvSpPr>
        <p:spPr>
          <a:xfrm>
            <a:off x="6172200" y="1681163"/>
            <a:ext cx="5183188" cy="411956"/>
          </a:xfrm>
          <a:solidFill>
            <a:schemeClr val="bg1">
              <a:lumMod val="95000"/>
            </a:schemeClr>
          </a:solidFill>
        </p:spPr>
        <p:txBody>
          <a:bodyPr>
            <a:normAutofit lnSpcReduction="10000"/>
          </a:bodyPr>
          <a:lstStyle/>
          <a:p>
            <a:pPr algn="ctr"/>
            <a:r>
              <a:rPr lang="en-US" dirty="0">
                <a:solidFill>
                  <a:srgbClr val="0070C0"/>
                </a:solidFill>
              </a:rPr>
              <a:t>After</a:t>
            </a:r>
          </a:p>
        </p:txBody>
      </p:sp>
      <p:pic>
        <p:nvPicPr>
          <p:cNvPr id="8" name="Content Placeholder 5">
            <a:extLst>
              <a:ext uri="{FF2B5EF4-FFF2-40B4-BE49-F238E27FC236}">
                <a16:creationId xmlns="" xmlns:a16="http://schemas.microsoft.com/office/drawing/2014/main" id="{ABA6BD62-2713-4BED-8588-5A5018EA8BA7}"/>
              </a:ext>
            </a:extLst>
          </p:cNvPr>
          <p:cNvPicPr>
            <a:picLocks noGrp="1" noChangeAspect="1"/>
          </p:cNvPicPr>
          <p:nvPr>
            <p:ph sz="half" idx="2"/>
          </p:nvPr>
        </p:nvPicPr>
        <p:blipFill>
          <a:blip r:embed="rId2"/>
          <a:stretch>
            <a:fillRect/>
          </a:stretch>
        </p:blipFill>
        <p:spPr>
          <a:xfrm>
            <a:off x="839788" y="2362200"/>
            <a:ext cx="5157787" cy="3892550"/>
          </a:xfrm>
          <a:prstGeom prst="rect">
            <a:avLst/>
          </a:prstGeom>
        </p:spPr>
      </p:pic>
      <p:sp>
        <p:nvSpPr>
          <p:cNvPr id="6" name="Content Placeholder 5">
            <a:extLst>
              <a:ext uri="{FF2B5EF4-FFF2-40B4-BE49-F238E27FC236}">
                <a16:creationId xmlns="" xmlns:a16="http://schemas.microsoft.com/office/drawing/2014/main" id="{105D9244-2480-4081-A63A-05EE107068A0}"/>
              </a:ext>
            </a:extLst>
          </p:cNvPr>
          <p:cNvSpPr>
            <a:spLocks noGrp="1"/>
          </p:cNvSpPr>
          <p:nvPr>
            <p:ph sz="quarter" idx="4"/>
          </p:nvPr>
        </p:nvSpPr>
        <p:spPr/>
        <p:txBody>
          <a:bodyPr/>
          <a:lstStyle/>
          <a:p>
            <a:endParaRPr lang="en-US"/>
          </a:p>
        </p:txBody>
      </p:sp>
      <p:pic>
        <p:nvPicPr>
          <p:cNvPr id="10" name="Picture 9">
            <a:extLst>
              <a:ext uri="{FF2B5EF4-FFF2-40B4-BE49-F238E27FC236}">
                <a16:creationId xmlns="" xmlns:a16="http://schemas.microsoft.com/office/drawing/2014/main" id="{274335FC-E5A9-467C-A907-5096E7D5A685}"/>
              </a:ext>
            </a:extLst>
          </p:cNvPr>
          <p:cNvPicPr>
            <a:picLocks noChangeAspect="1"/>
          </p:cNvPicPr>
          <p:nvPr/>
        </p:nvPicPr>
        <p:blipFill>
          <a:blip r:embed="rId3"/>
          <a:stretch>
            <a:fillRect/>
          </a:stretch>
        </p:blipFill>
        <p:spPr>
          <a:xfrm>
            <a:off x="6194427" y="2362200"/>
            <a:ext cx="5654272" cy="4000099"/>
          </a:xfrm>
          <a:prstGeom prst="rect">
            <a:avLst/>
          </a:prstGeom>
        </p:spPr>
      </p:pic>
    </p:spTree>
    <p:extLst>
      <p:ext uri="{BB962C8B-B14F-4D97-AF65-F5344CB8AC3E}">
        <p14:creationId xmlns:p14="http://schemas.microsoft.com/office/powerpoint/2010/main" val="18147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00270B-B8E8-43F5-873B-012CA55CB05F}"/>
              </a:ext>
            </a:extLst>
          </p:cNvPr>
          <p:cNvSpPr>
            <a:spLocks noGrp="1"/>
          </p:cNvSpPr>
          <p:nvPr>
            <p:ph type="title"/>
          </p:nvPr>
        </p:nvSpPr>
        <p:spPr>
          <a:xfrm>
            <a:off x="838200" y="365125"/>
            <a:ext cx="10515600" cy="619125"/>
          </a:xfrm>
          <a:solidFill>
            <a:schemeClr val="bg1">
              <a:lumMod val="95000"/>
            </a:schemeClr>
          </a:solidFill>
        </p:spPr>
        <p:txBody>
          <a:bodyPr>
            <a:normAutofit/>
          </a:bodyPr>
          <a:lstStyle/>
          <a:p>
            <a:r>
              <a:rPr lang="en-US" sz="2800" b="1" dirty="0">
                <a:solidFill>
                  <a:srgbClr val="0070C0"/>
                </a:solidFill>
              </a:rPr>
              <a:t>Mice Imputations</a:t>
            </a:r>
          </a:p>
        </p:txBody>
      </p:sp>
      <p:pic>
        <p:nvPicPr>
          <p:cNvPr id="7" name="Picture 6">
            <a:extLst>
              <a:ext uri="{FF2B5EF4-FFF2-40B4-BE49-F238E27FC236}">
                <a16:creationId xmlns="" xmlns:a16="http://schemas.microsoft.com/office/drawing/2014/main" id="{CE9A7683-F99B-4BB9-9D5B-35E7978E378E}"/>
              </a:ext>
            </a:extLst>
          </p:cNvPr>
          <p:cNvPicPr>
            <a:picLocks noChangeAspect="1"/>
          </p:cNvPicPr>
          <p:nvPr/>
        </p:nvPicPr>
        <p:blipFill>
          <a:blip r:embed="rId2"/>
          <a:stretch>
            <a:fillRect/>
          </a:stretch>
        </p:blipFill>
        <p:spPr>
          <a:xfrm>
            <a:off x="6705819" y="1981201"/>
            <a:ext cx="5425137" cy="3849756"/>
          </a:xfrm>
          <a:prstGeom prst="rect">
            <a:avLst/>
          </a:prstGeom>
        </p:spPr>
      </p:pic>
      <p:pic>
        <p:nvPicPr>
          <p:cNvPr id="8" name="Picture 7">
            <a:extLst>
              <a:ext uri="{FF2B5EF4-FFF2-40B4-BE49-F238E27FC236}">
                <a16:creationId xmlns="" xmlns:a16="http://schemas.microsoft.com/office/drawing/2014/main" id="{AF727EA7-E212-44DB-9F3D-B2D87E3B9E1C}"/>
              </a:ext>
            </a:extLst>
          </p:cNvPr>
          <p:cNvPicPr>
            <a:picLocks noChangeAspect="1"/>
          </p:cNvPicPr>
          <p:nvPr/>
        </p:nvPicPr>
        <p:blipFill>
          <a:blip r:embed="rId3"/>
          <a:stretch>
            <a:fillRect/>
          </a:stretch>
        </p:blipFill>
        <p:spPr>
          <a:xfrm>
            <a:off x="712690" y="1122609"/>
            <a:ext cx="5810912" cy="5147054"/>
          </a:xfrm>
          <a:prstGeom prst="rect">
            <a:avLst/>
          </a:prstGeom>
        </p:spPr>
      </p:pic>
    </p:spTree>
    <p:extLst>
      <p:ext uri="{BB962C8B-B14F-4D97-AF65-F5344CB8AC3E}">
        <p14:creationId xmlns:p14="http://schemas.microsoft.com/office/powerpoint/2010/main" val="242142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79591C-C7CF-465A-8B80-4916BF201AB3}"/>
              </a:ext>
            </a:extLst>
          </p:cNvPr>
          <p:cNvSpPr>
            <a:spLocks noGrp="1"/>
          </p:cNvSpPr>
          <p:nvPr>
            <p:ph type="title"/>
          </p:nvPr>
        </p:nvSpPr>
        <p:spPr>
          <a:xfrm>
            <a:off x="838200" y="365126"/>
            <a:ext cx="10515600" cy="509518"/>
          </a:xfrm>
          <a:solidFill>
            <a:schemeClr val="bg1">
              <a:lumMod val="95000"/>
            </a:schemeClr>
          </a:solidFill>
        </p:spPr>
        <p:txBody>
          <a:bodyPr>
            <a:normAutofit/>
          </a:bodyPr>
          <a:lstStyle/>
          <a:p>
            <a:r>
              <a:rPr lang="en-US" sz="2800" b="1" dirty="0">
                <a:solidFill>
                  <a:srgbClr val="0070C0"/>
                </a:solidFill>
              </a:rPr>
              <a:t>Normalizing data</a:t>
            </a:r>
          </a:p>
        </p:txBody>
      </p:sp>
      <p:sp>
        <p:nvSpPr>
          <p:cNvPr id="3" name="Content Placeholder 2">
            <a:extLst>
              <a:ext uri="{FF2B5EF4-FFF2-40B4-BE49-F238E27FC236}">
                <a16:creationId xmlns="" xmlns:a16="http://schemas.microsoft.com/office/drawing/2014/main" id="{17EB445F-F04E-451B-ABD1-6479155518B6}"/>
              </a:ext>
            </a:extLst>
          </p:cNvPr>
          <p:cNvSpPr>
            <a:spLocks noGrp="1"/>
          </p:cNvSpPr>
          <p:nvPr>
            <p:ph sz="half" idx="1"/>
          </p:nvPr>
        </p:nvSpPr>
        <p:spPr>
          <a:xfrm>
            <a:off x="838201" y="1253331"/>
            <a:ext cx="5181600" cy="4351338"/>
          </a:xfrm>
        </p:spPr>
        <p:txBody>
          <a:bodyPr/>
          <a:lstStyle/>
          <a:p>
            <a:endParaRPr lang="en-US" dirty="0"/>
          </a:p>
        </p:txBody>
      </p:sp>
      <p:sp>
        <p:nvSpPr>
          <p:cNvPr id="4" name="Content Placeholder 3">
            <a:extLst>
              <a:ext uri="{FF2B5EF4-FFF2-40B4-BE49-F238E27FC236}">
                <a16:creationId xmlns="" xmlns:a16="http://schemas.microsoft.com/office/drawing/2014/main" id="{1F42EE73-685A-4DD2-9931-1D1B821AF3BD}"/>
              </a:ext>
            </a:extLst>
          </p:cNvPr>
          <p:cNvSpPr>
            <a:spLocks noGrp="1"/>
          </p:cNvSpPr>
          <p:nvPr>
            <p:ph sz="half" idx="2"/>
          </p:nvPr>
        </p:nvSpPr>
        <p:spPr>
          <a:xfrm>
            <a:off x="6172201" y="1263408"/>
            <a:ext cx="5181600" cy="4351338"/>
          </a:xfrm>
        </p:spPr>
        <p:txBody>
          <a:bodyPr/>
          <a:lstStyle/>
          <a:p>
            <a:endParaRPr lang="en-US"/>
          </a:p>
        </p:txBody>
      </p:sp>
    </p:spTree>
    <p:extLst>
      <p:ext uri="{BB962C8B-B14F-4D97-AF65-F5344CB8AC3E}">
        <p14:creationId xmlns:p14="http://schemas.microsoft.com/office/powerpoint/2010/main" val="883383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F52D5-F627-47E7-8DA6-4AEC5AEF2181}"/>
              </a:ext>
            </a:extLst>
          </p:cNvPr>
          <p:cNvSpPr>
            <a:spLocks noGrp="1"/>
          </p:cNvSpPr>
          <p:nvPr>
            <p:ph type="title"/>
          </p:nvPr>
        </p:nvSpPr>
        <p:spPr>
          <a:xfrm>
            <a:off x="838200" y="365125"/>
            <a:ext cx="10515600" cy="657225"/>
          </a:xfrm>
        </p:spPr>
        <p:txBody>
          <a:bodyPr>
            <a:normAutofit/>
          </a:bodyPr>
          <a:lstStyle/>
          <a:p>
            <a:r>
              <a:rPr lang="en-US" sz="2800" b="1" dirty="0">
                <a:solidFill>
                  <a:srgbClr val="0070C0"/>
                </a:solidFill>
              </a:rPr>
              <a:t>Pre-Processing</a:t>
            </a:r>
          </a:p>
        </p:txBody>
      </p:sp>
      <p:sp>
        <p:nvSpPr>
          <p:cNvPr id="3" name="Content Placeholder 2">
            <a:extLst>
              <a:ext uri="{FF2B5EF4-FFF2-40B4-BE49-F238E27FC236}">
                <a16:creationId xmlns="" xmlns:a16="http://schemas.microsoft.com/office/drawing/2014/main" id="{9A167EDC-842F-4B0A-AC6A-351F61630CAB}"/>
              </a:ext>
            </a:extLst>
          </p:cNvPr>
          <p:cNvSpPr>
            <a:spLocks noGrp="1"/>
          </p:cNvSpPr>
          <p:nvPr>
            <p:ph idx="1"/>
          </p:nvPr>
        </p:nvSpPr>
        <p:spPr>
          <a:xfrm>
            <a:off x="838200" y="1454150"/>
            <a:ext cx="10515600" cy="4722813"/>
          </a:xfrm>
        </p:spPr>
        <p:txBody>
          <a:bodyPr/>
          <a:lstStyle/>
          <a:p>
            <a:r>
              <a:rPr lang="en-US" dirty="0"/>
              <a:t>Abnormal sale condition</a:t>
            </a:r>
          </a:p>
          <a:p>
            <a:r>
              <a:rPr lang="en-US" dirty="0"/>
              <a:t>SalePrice normalization</a:t>
            </a:r>
          </a:p>
          <a:p>
            <a:r>
              <a:rPr lang="en-US" dirty="0"/>
              <a:t>New features</a:t>
            </a:r>
          </a:p>
          <a:p>
            <a:pPr lvl="1"/>
            <a:r>
              <a:rPr lang="en-US" dirty="0" err="1"/>
              <a:t>IsRemodeled</a:t>
            </a:r>
            <a:endParaRPr lang="en-US" dirty="0"/>
          </a:p>
          <a:p>
            <a:pPr lvl="1"/>
            <a:r>
              <a:rPr lang="en-US" dirty="0" err="1"/>
              <a:t>QtrSold</a:t>
            </a:r>
            <a:endParaRPr lang="en-US" dirty="0"/>
          </a:p>
          <a:p>
            <a:pPr lvl="1"/>
            <a:r>
              <a:rPr lang="en-US" dirty="0" err="1"/>
              <a:t>TotalSF</a:t>
            </a:r>
            <a:endParaRPr lang="en-US" dirty="0"/>
          </a:p>
          <a:p>
            <a:r>
              <a:rPr lang="en-US" dirty="0"/>
              <a:t>Data correction</a:t>
            </a:r>
          </a:p>
          <a:p>
            <a:pPr lvl="1"/>
            <a:r>
              <a:rPr lang="en-US" dirty="0" err="1"/>
              <a:t>GarageYrBlt</a:t>
            </a:r>
            <a:r>
              <a:rPr lang="en-US" dirty="0"/>
              <a:t>  in Test Data</a:t>
            </a:r>
          </a:p>
        </p:txBody>
      </p:sp>
    </p:spTree>
    <p:extLst>
      <p:ext uri="{BB962C8B-B14F-4D97-AF65-F5344CB8AC3E}">
        <p14:creationId xmlns:p14="http://schemas.microsoft.com/office/powerpoint/2010/main" val="164906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 xmlns:a16="http://schemas.microsoft.com/office/drawing/2014/main" id="{D2C4BFA1-2075-4901-9E24-E41D1FDD51FD}"/>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 xmlns:a16="http://schemas.microsoft.com/office/drawing/2014/main" id="{985A7375-E3AF-4F5C-85AE-17E8832952CA}"/>
                </a:ext>
              </a:extLst>
            </p:cNvPr>
            <p:cNvSpPr>
              <a:spLocks noChangeArrowheads="1"/>
            </p:cNvSpPr>
            <p:nvPr>
              <p:extLst>
                <p:ext uri="{386F3935-93C4-4BCD-93E2-E3B085C9AB24}">
                  <p16:designElem xmlns=""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 xmlns:a16="http://schemas.microsoft.com/office/drawing/2014/main" id="{F0307F65-8304-4FA8-A841-D4D7625411BE}"/>
                </a:ext>
              </a:extLst>
            </p:cNvPr>
            <p:cNvSpPr>
              <a:spLocks noChangeArrowheads="1"/>
            </p:cNvSpPr>
            <p:nvPr>
              <p:extLst>
                <p:ext uri="{386F3935-93C4-4BCD-93E2-E3B085C9AB24}">
                  <p16:designElem xmlns=""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 xmlns:a16="http://schemas.microsoft.com/office/drawing/2014/main" id="{C8B8394C-136F-4E05-A002-D93A5E79CD50}"/>
                </a:ext>
              </a:extLst>
            </p:cNvPr>
            <p:cNvSpPr>
              <a:spLocks noChangeArrowheads="1"/>
            </p:cNvSpPr>
            <p:nvPr>
              <p:extLst>
                <p:ext uri="{386F3935-93C4-4BCD-93E2-E3B085C9AB24}">
                  <p16:designElem xmlns=""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D73EACD4-11B0-4C61-B08E-80EA74CE041B}"/>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a:solidFill>
                  <a:schemeClr val="bg2"/>
                </a:solidFill>
                <a:latin typeface="+mj-lt"/>
                <a:ea typeface="+mj-ea"/>
                <a:cs typeface="+mj-cs"/>
              </a:rPr>
              <a:t>Features Engineering</a:t>
            </a:r>
          </a:p>
        </p:txBody>
      </p:sp>
    </p:spTree>
    <p:extLst>
      <p:ext uri="{BB962C8B-B14F-4D97-AF65-F5344CB8AC3E}">
        <p14:creationId xmlns:p14="http://schemas.microsoft.com/office/powerpoint/2010/main" val="265235968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57359D-8E42-4E82-8425-9D60AB480CEB}"/>
              </a:ext>
            </a:extLst>
          </p:cNvPr>
          <p:cNvSpPr>
            <a:spLocks noGrp="1"/>
          </p:cNvSpPr>
          <p:nvPr>
            <p:ph type="title"/>
          </p:nvPr>
        </p:nvSpPr>
        <p:spPr>
          <a:xfrm>
            <a:off x="838200" y="57150"/>
            <a:ext cx="10515600" cy="623888"/>
          </a:xfrm>
        </p:spPr>
        <p:txBody>
          <a:bodyPr>
            <a:normAutofit/>
          </a:bodyPr>
          <a:lstStyle/>
          <a:p>
            <a:r>
              <a:rPr lang="en-US" sz="2800" b="1" dirty="0">
                <a:solidFill>
                  <a:srgbClr val="0070C0"/>
                </a:solidFill>
              </a:rPr>
              <a:t>Ames, IA Neighborhood</a:t>
            </a:r>
          </a:p>
        </p:txBody>
      </p:sp>
      <p:pic>
        <p:nvPicPr>
          <p:cNvPr id="5" name="Content Placeholder 4" descr="A picture containing text, map&#10;&#10;Description generated with very high confidence">
            <a:extLst>
              <a:ext uri="{FF2B5EF4-FFF2-40B4-BE49-F238E27FC236}">
                <a16:creationId xmlns="" xmlns:a16="http://schemas.microsoft.com/office/drawing/2014/main" id="{3F79C98B-27F5-4E14-88F3-CB814C72F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558" y="749300"/>
            <a:ext cx="7236884" cy="5427663"/>
          </a:xfrm>
        </p:spPr>
      </p:pic>
    </p:spTree>
    <p:extLst>
      <p:ext uri="{BB962C8B-B14F-4D97-AF65-F5344CB8AC3E}">
        <p14:creationId xmlns:p14="http://schemas.microsoft.com/office/powerpoint/2010/main" val="339499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143400-17C2-46C3-B542-3A5E93B82BAF}"/>
              </a:ext>
            </a:extLst>
          </p:cNvPr>
          <p:cNvSpPr>
            <a:spLocks noGrp="1"/>
          </p:cNvSpPr>
          <p:nvPr>
            <p:ph type="title"/>
          </p:nvPr>
        </p:nvSpPr>
        <p:spPr>
          <a:xfrm>
            <a:off x="838200" y="365125"/>
            <a:ext cx="10515600" cy="721553"/>
          </a:xfrm>
        </p:spPr>
        <p:txBody>
          <a:bodyPr/>
          <a:lstStyle/>
          <a:p>
            <a:endParaRPr lang="en-US"/>
          </a:p>
        </p:txBody>
      </p:sp>
      <p:sp>
        <p:nvSpPr>
          <p:cNvPr id="3" name="Content Placeholder 2">
            <a:extLst>
              <a:ext uri="{FF2B5EF4-FFF2-40B4-BE49-F238E27FC236}">
                <a16:creationId xmlns="" xmlns:a16="http://schemas.microsoft.com/office/drawing/2014/main" id="{86B482C9-595C-4996-BC26-73FABEB73EBA}"/>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 xmlns:a16="http://schemas.microsoft.com/office/drawing/2014/main" id="{1FB9EF3B-5739-449C-8F2F-689564A71AA6}"/>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98755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C2549D-3C9C-4E70-97DB-F3E7F6878DD1}"/>
              </a:ext>
            </a:extLst>
          </p:cNvPr>
          <p:cNvSpPr>
            <a:spLocks noGrp="1"/>
          </p:cNvSpPr>
          <p:nvPr>
            <p:ph type="title"/>
          </p:nvPr>
        </p:nvSpPr>
        <p:spPr>
          <a:xfrm>
            <a:off x="393700" y="365125"/>
            <a:ext cx="10960100" cy="631825"/>
          </a:xfrm>
        </p:spPr>
        <p:txBody>
          <a:bodyPr>
            <a:normAutofit fontScale="90000"/>
          </a:bodyPr>
          <a:lstStyle/>
          <a:p>
            <a:r>
              <a:rPr lang="en-US" b="1" dirty="0">
                <a:solidFill>
                  <a:srgbClr val="0070C0"/>
                </a:solidFill>
              </a:rPr>
              <a:t>Agenda</a:t>
            </a:r>
          </a:p>
        </p:txBody>
      </p:sp>
      <p:sp>
        <p:nvSpPr>
          <p:cNvPr id="3" name="Content Placeholder 2">
            <a:extLst>
              <a:ext uri="{FF2B5EF4-FFF2-40B4-BE49-F238E27FC236}">
                <a16:creationId xmlns="" xmlns:a16="http://schemas.microsoft.com/office/drawing/2014/main" id="{9AD5DA06-32C0-4BB6-B574-482ECFA38830}"/>
              </a:ext>
            </a:extLst>
          </p:cNvPr>
          <p:cNvSpPr>
            <a:spLocks noGrp="1"/>
          </p:cNvSpPr>
          <p:nvPr>
            <p:ph idx="1"/>
          </p:nvPr>
        </p:nvSpPr>
        <p:spPr>
          <a:xfrm>
            <a:off x="838200" y="1212850"/>
            <a:ext cx="10515600" cy="4964113"/>
          </a:xfrm>
        </p:spPr>
        <p:txBody>
          <a:bodyPr/>
          <a:lstStyle/>
          <a:p>
            <a:pPr marL="0" indent="0">
              <a:buNone/>
            </a:pPr>
            <a:r>
              <a:rPr lang="en-US" dirty="0"/>
              <a:t>Project aims at predicting house prices (residential) in Ames, Iowa, USA based on data set provided by Kaggle between 2006 and 2010.</a:t>
            </a:r>
          </a:p>
          <a:p>
            <a:endParaRPr lang="en-US" dirty="0"/>
          </a:p>
          <a:p>
            <a:pPr lvl="1"/>
            <a:r>
              <a:rPr lang="en-US" dirty="0"/>
              <a:t>Data Exploration</a:t>
            </a:r>
          </a:p>
          <a:p>
            <a:pPr lvl="1"/>
            <a:r>
              <a:rPr lang="en-US" dirty="0"/>
              <a:t>Data Cleaning</a:t>
            </a:r>
          </a:p>
          <a:p>
            <a:pPr lvl="1"/>
            <a:r>
              <a:rPr lang="en-US" dirty="0"/>
              <a:t>Feature Engineering </a:t>
            </a:r>
          </a:p>
          <a:p>
            <a:pPr lvl="1"/>
            <a:r>
              <a:rPr lang="en-US" dirty="0"/>
              <a:t>Model Training</a:t>
            </a:r>
          </a:p>
          <a:p>
            <a:pPr lvl="1"/>
            <a:r>
              <a:rPr lang="en-US" dirty="0"/>
              <a:t>Model Evaluation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1562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1A250B-903B-4C2F-BBB0-E0E0E9895EAE}"/>
              </a:ext>
            </a:extLst>
          </p:cNvPr>
          <p:cNvSpPr>
            <a:spLocks noGrp="1"/>
          </p:cNvSpPr>
          <p:nvPr>
            <p:ph type="title"/>
          </p:nvPr>
        </p:nvSpPr>
        <p:spPr>
          <a:xfrm>
            <a:off x="838200" y="365125"/>
            <a:ext cx="10515600" cy="555901"/>
          </a:xfrm>
        </p:spPr>
        <p:txBody>
          <a:bodyPr>
            <a:normAutofit/>
          </a:bodyPr>
          <a:lstStyle/>
          <a:p>
            <a:r>
              <a:rPr lang="en-US" sz="2800" b="1" dirty="0">
                <a:solidFill>
                  <a:srgbClr val="0070C0"/>
                </a:solidFill>
              </a:rPr>
              <a:t>PCA – Component Analysis</a:t>
            </a:r>
          </a:p>
        </p:txBody>
      </p:sp>
      <p:pic>
        <p:nvPicPr>
          <p:cNvPr id="4" name="Content Placeholder 3">
            <a:extLst>
              <a:ext uri="{FF2B5EF4-FFF2-40B4-BE49-F238E27FC236}">
                <a16:creationId xmlns="" xmlns:a16="http://schemas.microsoft.com/office/drawing/2014/main" id="{1A2CE107-84F2-49D3-8FEA-2C66BF7024A5}"/>
              </a:ext>
            </a:extLst>
          </p:cNvPr>
          <p:cNvPicPr>
            <a:picLocks noGrp="1" noChangeAspect="1"/>
          </p:cNvPicPr>
          <p:nvPr>
            <p:ph idx="1"/>
          </p:nvPr>
        </p:nvPicPr>
        <p:blipFill>
          <a:blip r:embed="rId2"/>
          <a:stretch>
            <a:fillRect/>
          </a:stretch>
        </p:blipFill>
        <p:spPr>
          <a:xfrm>
            <a:off x="838200" y="742121"/>
            <a:ext cx="5653711" cy="5259876"/>
          </a:xfrm>
          <a:prstGeom prst="rect">
            <a:avLst/>
          </a:prstGeom>
        </p:spPr>
      </p:pic>
      <p:pic>
        <p:nvPicPr>
          <p:cNvPr id="6" name="Picture 5">
            <a:extLst>
              <a:ext uri="{FF2B5EF4-FFF2-40B4-BE49-F238E27FC236}">
                <a16:creationId xmlns="" xmlns:a16="http://schemas.microsoft.com/office/drawing/2014/main" id="{630FABA8-E3EA-433B-B06B-D1AEEC2D1AE9}"/>
              </a:ext>
            </a:extLst>
          </p:cNvPr>
          <p:cNvPicPr>
            <a:picLocks noChangeAspect="1"/>
          </p:cNvPicPr>
          <p:nvPr/>
        </p:nvPicPr>
        <p:blipFill rotWithShape="1">
          <a:blip r:embed="rId3"/>
          <a:srcRect l="23977" t="14106" r="36409" b="5324"/>
          <a:stretch/>
        </p:blipFill>
        <p:spPr>
          <a:xfrm>
            <a:off x="7177351" y="496958"/>
            <a:ext cx="4075044" cy="5949536"/>
          </a:xfrm>
          <a:prstGeom prst="rect">
            <a:avLst/>
          </a:prstGeom>
        </p:spPr>
      </p:pic>
      <p:sp>
        <p:nvSpPr>
          <p:cNvPr id="15" name="TextBox 14">
            <a:extLst>
              <a:ext uri="{FF2B5EF4-FFF2-40B4-BE49-F238E27FC236}">
                <a16:creationId xmlns="" xmlns:a16="http://schemas.microsoft.com/office/drawing/2014/main" id="{32761442-04F3-4CB3-BA2C-C8547148D556}"/>
              </a:ext>
            </a:extLst>
          </p:cNvPr>
          <p:cNvSpPr txBox="1"/>
          <p:nvPr/>
        </p:nvSpPr>
        <p:spPr>
          <a:xfrm>
            <a:off x="1451112" y="6001997"/>
            <a:ext cx="3988905" cy="523220"/>
          </a:xfrm>
          <a:prstGeom prst="rect">
            <a:avLst/>
          </a:prstGeom>
          <a:noFill/>
          <a:ln>
            <a:solidFill>
              <a:schemeClr val="tx2"/>
            </a:solidFill>
          </a:ln>
        </p:spPr>
        <p:txBody>
          <a:bodyPr wrap="square" rtlCol="0">
            <a:spAutoFit/>
          </a:bodyPr>
          <a:lstStyle/>
          <a:p>
            <a:r>
              <a:rPr lang="pt-BR" sz="1400" dirty="0"/>
              <a:t> sp$finalModel$xNames</a:t>
            </a:r>
          </a:p>
          <a:p>
            <a:r>
              <a:rPr lang="pt-BR" sz="1400" dirty="0"/>
              <a:t>[1] "PC1" "PC2" "PC3"</a:t>
            </a:r>
            <a:endParaRPr lang="en-US" sz="1400" dirty="0"/>
          </a:p>
        </p:txBody>
      </p:sp>
    </p:spTree>
    <p:extLst>
      <p:ext uri="{BB962C8B-B14F-4D97-AF65-F5344CB8AC3E}">
        <p14:creationId xmlns:p14="http://schemas.microsoft.com/office/powerpoint/2010/main" val="2190404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C2F345-E0E0-48D5-A931-9DDAA72683B2}"/>
              </a:ext>
            </a:extLst>
          </p:cNvPr>
          <p:cNvSpPr>
            <a:spLocks noGrp="1"/>
          </p:cNvSpPr>
          <p:nvPr>
            <p:ph type="title"/>
          </p:nvPr>
        </p:nvSpPr>
        <p:spPr>
          <a:xfrm>
            <a:off x="838200" y="365125"/>
            <a:ext cx="10515600" cy="1127125"/>
          </a:xfrm>
        </p:spPr>
        <p:txBody>
          <a:bodyPr>
            <a:normAutofit/>
          </a:bodyPr>
          <a:lstStyle/>
          <a:p>
            <a:r>
              <a:rPr lang="en-US" sz="2800" b="1" dirty="0">
                <a:solidFill>
                  <a:srgbClr val="0070C0"/>
                </a:solidFill>
              </a:rPr>
              <a:t>Case-Shiller Housing Index</a:t>
            </a:r>
          </a:p>
        </p:txBody>
      </p:sp>
      <p:sp>
        <p:nvSpPr>
          <p:cNvPr id="3" name="Rectangle 2">
            <a:extLst>
              <a:ext uri="{FF2B5EF4-FFF2-40B4-BE49-F238E27FC236}">
                <a16:creationId xmlns="" xmlns:a16="http://schemas.microsoft.com/office/drawing/2014/main" id="{F011FC70-54BD-468D-8091-43615AB87158}"/>
              </a:ext>
            </a:extLst>
          </p:cNvPr>
          <p:cNvSpPr/>
          <p:nvPr/>
        </p:nvSpPr>
        <p:spPr>
          <a:xfrm>
            <a:off x="7361583" y="2736574"/>
            <a:ext cx="1172817" cy="881269"/>
          </a:xfrm>
          <a:prstGeom prst="rect">
            <a:avLst/>
          </a:prstGeom>
          <a:solidFill>
            <a:srgbClr val="FFF2CC">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p>
        </p:txBody>
      </p:sp>
      <p:pic>
        <p:nvPicPr>
          <p:cNvPr id="4" name="Content Placeholder 3">
            <a:extLst>
              <a:ext uri="{FF2B5EF4-FFF2-40B4-BE49-F238E27FC236}">
                <a16:creationId xmlns="" xmlns:a16="http://schemas.microsoft.com/office/drawing/2014/main" id="{8B692D5B-5E47-45E3-8323-449AC468B800}"/>
              </a:ext>
            </a:extLst>
          </p:cNvPr>
          <p:cNvPicPr>
            <a:picLocks noGrp="1" noChangeAspect="1"/>
          </p:cNvPicPr>
          <p:nvPr>
            <p:ph idx="1"/>
          </p:nvPr>
        </p:nvPicPr>
        <p:blipFill>
          <a:blip r:embed="rId2"/>
          <a:stretch>
            <a:fillRect/>
          </a:stretch>
        </p:blipFill>
        <p:spPr>
          <a:xfrm>
            <a:off x="1447799" y="1677194"/>
            <a:ext cx="9355667" cy="4419600"/>
          </a:xfrm>
          <a:prstGeom prst="rect">
            <a:avLst/>
          </a:prstGeom>
        </p:spPr>
      </p:pic>
      <p:sp>
        <p:nvSpPr>
          <p:cNvPr id="6" name="Rectangle 5">
            <a:extLst>
              <a:ext uri="{FF2B5EF4-FFF2-40B4-BE49-F238E27FC236}">
                <a16:creationId xmlns="" xmlns:a16="http://schemas.microsoft.com/office/drawing/2014/main" id="{AA8C6DB7-4967-4826-96C6-F1FD38E38E53}"/>
              </a:ext>
            </a:extLst>
          </p:cNvPr>
          <p:cNvSpPr/>
          <p:nvPr/>
        </p:nvSpPr>
        <p:spPr>
          <a:xfrm>
            <a:off x="7189304" y="2630557"/>
            <a:ext cx="1292087" cy="1073426"/>
          </a:xfrm>
          <a:prstGeom prst="rect">
            <a:avLst/>
          </a:prstGeom>
          <a:solidFill>
            <a:srgbClr val="4472C4">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66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BC1230-2632-4DEC-8F68-1A3083145C23}"/>
              </a:ext>
            </a:extLst>
          </p:cNvPr>
          <p:cNvSpPr>
            <a:spLocks noGrp="1"/>
          </p:cNvSpPr>
          <p:nvPr>
            <p:ph type="title"/>
          </p:nvPr>
        </p:nvSpPr>
        <p:spPr>
          <a:xfrm>
            <a:off x="394635" y="365126"/>
            <a:ext cx="10959165" cy="616651"/>
          </a:xfrm>
        </p:spPr>
        <p:txBody>
          <a:bodyPr>
            <a:normAutofit/>
          </a:bodyPr>
          <a:lstStyle/>
          <a:p>
            <a:r>
              <a:rPr lang="en-US" sz="2800" b="1" dirty="0">
                <a:solidFill>
                  <a:srgbClr val="0070C0"/>
                </a:solidFill>
              </a:rPr>
              <a:t>Decision Tree for Variable Selection</a:t>
            </a:r>
          </a:p>
        </p:txBody>
      </p:sp>
      <p:pic>
        <p:nvPicPr>
          <p:cNvPr id="5" name="Content Placeholder 4" descr="A screenshot of a computer&#10;&#10;Description generated with very high confidence">
            <a:extLst>
              <a:ext uri="{FF2B5EF4-FFF2-40B4-BE49-F238E27FC236}">
                <a16:creationId xmlns="" xmlns:a16="http://schemas.microsoft.com/office/drawing/2014/main" id="{176E34E8-482E-4865-9492-04C3D531F0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886" b="6769"/>
          <a:stretch/>
        </p:blipFill>
        <p:spPr>
          <a:xfrm>
            <a:off x="394635" y="866274"/>
            <a:ext cx="11579191" cy="6008069"/>
          </a:xfrm>
        </p:spPr>
      </p:pic>
    </p:spTree>
    <p:extLst>
      <p:ext uri="{BB962C8B-B14F-4D97-AF65-F5344CB8AC3E}">
        <p14:creationId xmlns:p14="http://schemas.microsoft.com/office/powerpoint/2010/main" val="3079662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4" name="Group 31" title="intersecting circles">
            <a:extLst>
              <a:ext uri="{FF2B5EF4-FFF2-40B4-BE49-F238E27FC236}">
                <a16:creationId xmlns="" xmlns:a16="http://schemas.microsoft.com/office/drawing/2014/main" id="{D2C4BFA1-2075-4901-9E24-E41D1FDD51FD}"/>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55481" y="498348"/>
            <a:ext cx="9902663" cy="5861304"/>
            <a:chOff x="1155481" y="498348"/>
            <a:chExt cx="9902663" cy="5861304"/>
          </a:xfrm>
        </p:grpSpPr>
        <p:sp>
          <p:nvSpPr>
            <p:cNvPr id="33" name="Oval 5">
              <a:extLst>
                <a:ext uri="{FF2B5EF4-FFF2-40B4-BE49-F238E27FC236}">
                  <a16:creationId xmlns="" xmlns:a16="http://schemas.microsoft.com/office/drawing/2014/main" id="{985A7375-E3AF-4F5C-85AE-17E8832952CA}"/>
                </a:ext>
              </a:extLst>
            </p:cNvPr>
            <p:cNvSpPr>
              <a:spLocks noChangeArrowheads="1"/>
            </p:cNvSpPr>
            <p:nvPr>
              <p:extLst>
                <p:ext uri="{386F3935-93C4-4BCD-93E2-E3B085C9AB24}">
                  <p16:designElem xmlns=""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45" name="Oval 33">
              <a:extLst>
                <a:ext uri="{FF2B5EF4-FFF2-40B4-BE49-F238E27FC236}">
                  <a16:creationId xmlns="" xmlns:a16="http://schemas.microsoft.com/office/drawing/2014/main" id="{F0307F65-8304-4FA8-A841-D4D7625411BE}"/>
                </a:ext>
              </a:extLst>
            </p:cNvPr>
            <p:cNvSpPr>
              <a:spLocks noChangeArrowheads="1"/>
            </p:cNvSpPr>
            <p:nvPr>
              <p:extLst>
                <p:ext uri="{386F3935-93C4-4BCD-93E2-E3B085C9AB24}">
                  <p16:designElem xmlns=""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35" name="Oval 5">
              <a:extLst>
                <a:ext uri="{FF2B5EF4-FFF2-40B4-BE49-F238E27FC236}">
                  <a16:creationId xmlns="" xmlns:a16="http://schemas.microsoft.com/office/drawing/2014/main" id="{C8B8394C-136F-4E05-A002-D93A5E79CD50}"/>
                </a:ext>
              </a:extLst>
            </p:cNvPr>
            <p:cNvSpPr>
              <a:spLocks noChangeArrowheads="1"/>
            </p:cNvSpPr>
            <p:nvPr>
              <p:extLst>
                <p:ext uri="{386F3935-93C4-4BCD-93E2-E3B085C9AB24}">
                  <p16:designElem xmlns=""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7" name="Rectangle 36" title="ribbon">
            <a:extLst>
              <a:ext uri="{FF2B5EF4-FFF2-40B4-BE49-F238E27FC236}">
                <a16:creationId xmlns=""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 xmlns:a16="http://schemas.microsoft.com/office/drawing/2014/main" id="{49610B88-E565-495E-83FB-685D64857340}"/>
              </a:ext>
            </a:extLst>
          </p:cNvPr>
          <p:cNvSpPr txBox="1"/>
          <p:nvPr/>
        </p:nvSpPr>
        <p:spPr>
          <a:xfrm>
            <a:off x="61877" y="2776538"/>
            <a:ext cx="11639693" cy="138118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200" kern="1200" dirty="0">
                <a:solidFill>
                  <a:schemeClr val="bg2"/>
                </a:solidFill>
                <a:ea typeface="+mj-ea"/>
                <a:cs typeface="+mj-cs"/>
              </a:rPr>
              <a:t>Model </a:t>
            </a:r>
            <a:r>
              <a:rPr lang="en-US" sz="5200" kern="1200" dirty="0" smtClean="0">
                <a:solidFill>
                  <a:schemeClr val="bg2"/>
                </a:solidFill>
                <a:ea typeface="+mj-ea"/>
                <a:cs typeface="+mj-cs"/>
              </a:rPr>
              <a:t>Training and Evaluation</a:t>
            </a:r>
            <a:endParaRPr lang="en-US" sz="5200" kern="1200" dirty="0">
              <a:solidFill>
                <a:schemeClr val="bg2"/>
              </a:solidFill>
              <a:ea typeface="+mj-ea"/>
              <a:cs typeface="+mj-cs"/>
            </a:endParaRPr>
          </a:p>
          <a:p>
            <a:pPr algn="ctr">
              <a:lnSpc>
                <a:spcPct val="90000"/>
              </a:lnSpc>
              <a:spcBef>
                <a:spcPct val="0"/>
              </a:spcBef>
              <a:spcAft>
                <a:spcPts val="600"/>
              </a:spcAft>
            </a:pPr>
            <a:endParaRPr lang="en-US" sz="2000" kern="1200" dirty="0">
              <a:solidFill>
                <a:schemeClr val="bg2"/>
              </a:solidFill>
              <a:latin typeface="+mj-lt"/>
              <a:ea typeface="+mj-ea"/>
              <a:cs typeface="+mj-cs"/>
            </a:endParaRPr>
          </a:p>
        </p:txBody>
      </p:sp>
    </p:spTree>
    <p:extLst>
      <p:ext uri="{BB962C8B-B14F-4D97-AF65-F5344CB8AC3E}">
        <p14:creationId xmlns:p14="http://schemas.microsoft.com/office/powerpoint/2010/main" val="275233993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982" y="2093844"/>
            <a:ext cx="10363200" cy="1470025"/>
          </a:xfrm>
        </p:spPr>
        <p:txBody>
          <a:bodyPr>
            <a:normAutofit/>
          </a:bodyPr>
          <a:lstStyle/>
          <a:p>
            <a:r>
              <a:rPr lang="en-US" sz="4400" b="1" dirty="0" smtClean="0">
                <a:solidFill>
                  <a:srgbClr val="0070C0"/>
                </a:solidFill>
              </a:rPr>
              <a:t>Multiple Linear Regression</a:t>
            </a:r>
            <a:endParaRPr lang="en-US" sz="2800" b="1" dirty="0"/>
          </a:p>
        </p:txBody>
      </p:sp>
    </p:spTree>
    <p:extLst>
      <p:ext uri="{BB962C8B-B14F-4D97-AF65-F5344CB8AC3E}">
        <p14:creationId xmlns:p14="http://schemas.microsoft.com/office/powerpoint/2010/main" val="28686573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352800" cy="457200"/>
          </a:xfrm>
        </p:spPr>
        <p:txBody>
          <a:bodyPr>
            <a:noAutofit/>
          </a:bodyPr>
          <a:lstStyle/>
          <a:p>
            <a:r>
              <a:rPr lang="en-US" sz="2800" b="1" dirty="0" smtClean="0">
                <a:solidFill>
                  <a:srgbClr val="0070C0"/>
                </a:solidFill>
              </a:rPr>
              <a:t>Summary Statistics</a:t>
            </a:r>
            <a:endParaRPr lang="en-US" sz="2800" dirty="0"/>
          </a:p>
        </p:txBody>
      </p:sp>
      <p:graphicFrame>
        <p:nvGraphicFramePr>
          <p:cNvPr id="19" name="Table 18"/>
          <p:cNvGraphicFramePr>
            <a:graphicFrameLocks noGrp="1"/>
          </p:cNvGraphicFramePr>
          <p:nvPr>
            <p:extLst>
              <p:ext uri="{D42A27DB-BD31-4B8C-83A1-F6EECF244321}">
                <p14:modId xmlns:p14="http://schemas.microsoft.com/office/powerpoint/2010/main" val="365240754"/>
              </p:ext>
            </p:extLst>
          </p:nvPr>
        </p:nvGraphicFramePr>
        <p:xfrm>
          <a:off x="4165573" y="6"/>
          <a:ext cx="5772759" cy="6850004"/>
        </p:xfrm>
        <a:graphic>
          <a:graphicData uri="http://schemas.openxmlformats.org/drawingml/2006/table">
            <a:tbl>
              <a:tblPr/>
              <a:tblGrid>
                <a:gridCol w="5772759"/>
              </a:tblGrid>
              <a:tr h="92259">
                <a:tc>
                  <a:txBody>
                    <a:bodyPr/>
                    <a:lstStyle/>
                    <a:p>
                      <a:pPr algn="l" fontAlgn="ctr"/>
                      <a:r>
                        <a:rPr lang="en-US" sz="900" b="0" i="0" u="none" strike="noStrike" dirty="0">
                          <a:solidFill>
                            <a:srgbClr val="000000"/>
                          </a:solidFill>
                          <a:effectLst/>
                          <a:latin typeface="Lucida Console"/>
                        </a:rPr>
                        <a:t>Coefficients:</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92259">
                <a:tc>
                  <a:txBody>
                    <a:bodyPr/>
                    <a:lstStyle/>
                    <a:p>
                      <a:pPr algn="l" fontAlgn="ctr"/>
                      <a:r>
                        <a:rPr lang="en-US" sz="900" b="0" i="0" u="none" strike="noStrike" dirty="0">
                          <a:solidFill>
                            <a:srgbClr val="000000"/>
                          </a:solidFill>
                          <a:effectLst/>
                          <a:latin typeface="Lucida Console"/>
                        </a:rPr>
                        <a:t>                     Estimate Std. Error t value Pr(&gt;|t|)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pt-BR" sz="900" b="0" i="0" u="none" strike="noStrike">
                          <a:solidFill>
                            <a:srgbClr val="000000"/>
                          </a:solidFill>
                          <a:effectLst/>
                          <a:latin typeface="Lucida Console"/>
                        </a:rPr>
                        <a:t>(Intercept)          1.12e+01   6.23e-02  179.81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NeighborhoodBlueste -1.53e-01   9.97e-02   -1.53  0.12562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it-IT" sz="900" b="0" i="0" u="none" strike="noStrike">
                          <a:solidFill>
                            <a:srgbClr val="000000"/>
                          </a:solidFill>
                          <a:effectLst/>
                          <a:latin typeface="Lucida Console"/>
                        </a:rPr>
                        <a:t>NeighborhoodBrDale  -2.44e-01   6.58e-02   -3.70  0.00023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NeighborhoodBrkSide -2.11e-01   4.88e-02   -4.33  1.7e-05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NeighborhoodClearCr -5.13e-02   5.42e-02   -0.95  0.34431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NeighborhoodCollgCr -4.21e-02   4.45e-02   -0.95  0.34405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NeighborhoodCrawfor -3.49e-02   4.92e-02   -0.71  0.47829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NeighborhoodEdwards -2.24e-01   4.68e-02   -4.79  1.9e-06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NeighborhoodGilbert  3.32e-02   4.74e-02    0.70  0.48435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it-IT" sz="900" b="0" i="0" u="none" strike="noStrike">
                          <a:solidFill>
                            <a:srgbClr val="000000"/>
                          </a:solidFill>
                          <a:effectLst/>
                          <a:latin typeface="Lucida Console"/>
                        </a:rPr>
                        <a:t>NeighborhoodIDOTRR  -3.58e-01   5.35e-02   -6.69  3.8e-11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NeighborhoodMeadowV -3.45e-01   5.96e-02   -5.79  9.7e-09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NeighborhoodMitchel -1.36e-01   4.88e-02   -2.78  0.00561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NeighborhoodNAmes   -1.69e-01   4.52e-02   -3.74  0.00020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NeighborhoodNoRidge  1.13e-02   5.01e-02    0.23  0.82087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NeighborhoodNPkVill -1.24e-01   6.51e-02   -1.90  0.05725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NeighborhoodNridgHt  2.72e-02   4.88e-02    0.56  0.57705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92259">
                <a:tc>
                  <a:txBody>
                    <a:bodyPr/>
                    <a:lstStyle/>
                    <a:p>
                      <a:pPr algn="l" fontAlgn="ctr"/>
                      <a:r>
                        <a:rPr lang="en-US" sz="900" b="0" i="0" u="none" strike="noStrike" dirty="0">
                          <a:solidFill>
                            <a:srgbClr val="000000"/>
                          </a:solidFill>
                          <a:effectLst/>
                          <a:latin typeface="Lucida Console"/>
                        </a:rPr>
                        <a:t>NeighborhoodNWAmes  -1.09e-01   4.71e-02   -2.30  0.02152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2259">
                <a:tc>
                  <a:txBody>
                    <a:bodyPr/>
                    <a:lstStyle/>
                    <a:p>
                      <a:pPr algn="l" fontAlgn="ctr"/>
                      <a:r>
                        <a:rPr lang="it-IT" sz="900" b="0" i="0" u="none" strike="noStrike" dirty="0">
                          <a:solidFill>
                            <a:srgbClr val="000000"/>
                          </a:solidFill>
                          <a:effectLst/>
                          <a:latin typeface="Lucida Console"/>
                        </a:rPr>
                        <a:t>NeighborhoodOldTown -3.35e-01   4.70e-02   -7.12  2.2e-12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92259">
                <a:tc>
                  <a:txBody>
                    <a:bodyPr/>
                    <a:lstStyle/>
                    <a:p>
                      <a:pPr algn="l" fontAlgn="ctr"/>
                      <a:r>
                        <a:rPr lang="en-US" sz="900" b="0" i="0" u="none" strike="noStrike" dirty="0">
                          <a:solidFill>
                            <a:srgbClr val="000000"/>
                          </a:solidFill>
                          <a:effectLst/>
                          <a:latin typeface="Lucida Console"/>
                        </a:rPr>
                        <a:t>NeighborhoodSawyer  -1.74e-01   4.72e-02   -3.68  0.00025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NeighborhoodSawyerW -1.02e-01   4.75e-02   -2.16  0.03115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NeighborhoodSomerst  3.97e-02   4.74e-02    0.84  0.40226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NeighborhoodStoneBr  4.00e-02   5.76e-02    0.69  0.48735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it-IT" sz="900" b="0" i="0" u="none" strike="noStrike">
                          <a:solidFill>
                            <a:srgbClr val="000000"/>
                          </a:solidFill>
                          <a:effectLst/>
                          <a:latin typeface="Lucida Console"/>
                        </a:rPr>
                        <a:t>NeighborhoodSWISU   -2.51e-01   5.27e-02   -4.77  2.1e-06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NeighborhoodTimber  -3.97e-02   5.44e-02   -0.73  0.46590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NeighborhoodVeenker  2.16e-02   6.08e-02    0.36  0.72266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TotalBsmtSF          1.93e-04   2.43e-05    7.94  6.1e-15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it-IT" sz="900" b="0" i="0" u="none" strike="noStrike" dirty="0">
                          <a:solidFill>
                            <a:srgbClr val="000000"/>
                          </a:solidFill>
                          <a:effectLst/>
                          <a:latin typeface="Lucida Console"/>
                        </a:rPr>
                        <a:t>GrLivArea            3.08e-04   1.20e-05   25.64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KitchenQualFa       -2.98e-01   3.53e-02   -8.46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KitchenQualGd       -1.34e-01   2.20e-02   -6.09  1.6e-09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KitchenQualTA       -2.11e-01   2.38e-02   -8.88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GarageArea           3.02e-04   2.73e-05   11.04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pt-BR" sz="900" b="0" i="0" u="none" strike="noStrike" dirty="0">
                          <a:solidFill>
                            <a:srgbClr val="000000"/>
                          </a:solidFill>
                          <a:effectLst/>
                          <a:latin typeface="Lucida Console"/>
                        </a:rPr>
                        <a:t>BsmtFinSF1           5.58e-05   1.70e-05    3.28  0.00108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BsmtFinType1BLQ     -2.83e-03   1.64e-02   -0.17  0.86338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BsmtFinType1GLQ      4.30e-02   1.47e-02    2.94  0.00341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BsmtFinType1LwQ     -2.49e-02   2.13e-02   -1.17  0.24250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BsmtFinType1NB      -1.38e-02   3.79e-02   -0.37  0.71505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BsmtFinType1Rec     -2.76e-02   1.71e-02   -1.61  0.10823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it-IT" sz="900" b="0" i="0" u="none" strike="noStrike">
                          <a:solidFill>
                            <a:srgbClr val="000000"/>
                          </a:solidFill>
                          <a:effectLst/>
                          <a:latin typeface="Lucida Console"/>
                        </a:rPr>
                        <a:t>BsmtFinType1Unf     -2.14e-02   1.75e-02   -1.23  0.21997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it-IT" sz="900" b="0" i="0" u="none" strike="noStrike">
                          <a:solidFill>
                            <a:srgbClr val="000000"/>
                          </a:solidFill>
                          <a:effectLst/>
                          <a:latin typeface="Lucida Console"/>
                        </a:rPr>
                        <a:t>OverallCond          5.47e-02   4.22e-03   12.96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LotArea              1.79e-06   4.12e-07    4.34  1.6e-05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X1stFlrSF           -3.97e-05   2.59e-05   -1.53  0.12561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fr-FR" sz="900" b="0" i="0" u="none" strike="noStrike" dirty="0">
                          <a:solidFill>
                            <a:srgbClr val="000000"/>
                          </a:solidFill>
                          <a:effectLst/>
                          <a:latin typeface="Lucida Console"/>
                        </a:rPr>
                        <a:t>Signif. codes:  0 ‘***’ 0.001 ‘**’ 0.01 ‘*’ 0.05 ‘.’ 0.1 ‘ ’ 1</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7531">
                <a:tc>
                  <a:txBody>
                    <a:bodyPr/>
                    <a:lstStyle/>
                    <a:p>
                      <a:pPr algn="l" fontAlgn="ctr"/>
                      <a:r>
                        <a:rPr lang="en-US" sz="900" b="0" i="0" u="none" strike="noStrike" dirty="0">
                          <a:solidFill>
                            <a:srgbClr val="000000"/>
                          </a:solidFill>
                          <a:effectLst/>
                          <a:latin typeface="Calibri"/>
                        </a:rPr>
                        <a:t>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Residual standard error: 0.125 on 916 degrees of freedom</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Multiple R-squared:  0.887,     Adjusted R-squared:  0.882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F-statistic:  180 on 40 and 916 DF,  p-value: &lt;2e-16</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1354585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04887" y="2431774"/>
            <a:ext cx="6400800" cy="825500"/>
          </a:xfrm>
        </p:spPr>
        <p:txBody>
          <a:bodyPr>
            <a:normAutofit/>
          </a:bodyPr>
          <a:lstStyle/>
          <a:p>
            <a:pPr algn="ctr"/>
            <a:r>
              <a:rPr lang="en-US" sz="4000" b="1" dirty="0" smtClean="0">
                <a:solidFill>
                  <a:srgbClr val="0070C0"/>
                </a:solidFill>
              </a:rPr>
              <a:t>Assumptions</a:t>
            </a:r>
            <a:endParaRPr lang="en-US" sz="4000" b="1" dirty="0">
              <a:solidFill>
                <a:schemeClr val="tx1"/>
              </a:solidFill>
            </a:endParaRPr>
          </a:p>
        </p:txBody>
      </p:sp>
      <p:sp>
        <p:nvSpPr>
          <p:cNvPr id="4" name="TextBox 3"/>
          <p:cNvSpPr txBox="1"/>
          <p:nvPr/>
        </p:nvSpPr>
        <p:spPr>
          <a:xfrm>
            <a:off x="1320800" y="1447800"/>
            <a:ext cx="9753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9552323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486400" cy="838200"/>
          </a:xfrm>
        </p:spPr>
        <p:txBody>
          <a:bodyPr>
            <a:normAutofit/>
          </a:bodyPr>
          <a:lstStyle/>
          <a:p>
            <a:r>
              <a:rPr lang="en-US" sz="2800" b="1" dirty="0" smtClean="0">
                <a:solidFill>
                  <a:srgbClr val="0070C0"/>
                </a:solidFill>
              </a:rPr>
              <a:t>Constant Variance</a:t>
            </a:r>
            <a:endParaRPr lang="en-US" sz="2800" dirty="0"/>
          </a:p>
        </p:txBody>
      </p:sp>
      <p:pic>
        <p:nvPicPr>
          <p:cNvPr id="4" name="Content Placeholder 3"/>
          <p:cNvPicPr>
            <a:picLocks noGrp="1"/>
          </p:cNvPicPr>
          <p:nvPr>
            <p:ph idx="1"/>
          </p:nvPr>
        </p:nvPicPr>
        <p:blipFill>
          <a:blip r:embed="rId2"/>
          <a:stretch>
            <a:fillRect/>
          </a:stretch>
        </p:blipFill>
        <p:spPr>
          <a:xfrm>
            <a:off x="508000" y="762000"/>
            <a:ext cx="10972800" cy="5029200"/>
          </a:xfrm>
          <a:prstGeom prst="rect">
            <a:avLst/>
          </a:prstGeom>
        </p:spPr>
      </p:pic>
    </p:spTree>
    <p:extLst>
      <p:ext uri="{BB962C8B-B14F-4D97-AF65-F5344CB8AC3E}">
        <p14:creationId xmlns:p14="http://schemas.microsoft.com/office/powerpoint/2010/main" val="35458558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80000" cy="685800"/>
          </a:xfrm>
        </p:spPr>
        <p:txBody>
          <a:bodyPr>
            <a:normAutofit/>
          </a:bodyPr>
          <a:lstStyle/>
          <a:p>
            <a:r>
              <a:rPr lang="en-US" sz="2400" b="1" dirty="0" smtClean="0">
                <a:solidFill>
                  <a:srgbClr val="0070C0"/>
                </a:solidFill>
              </a:rPr>
              <a:t>Normality</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43807"/>
            <a:ext cx="9956800" cy="5133974"/>
          </a:xfrm>
        </p:spPr>
      </p:pic>
    </p:spTree>
    <p:extLst>
      <p:ext uri="{BB962C8B-B14F-4D97-AF65-F5344CB8AC3E}">
        <p14:creationId xmlns:p14="http://schemas.microsoft.com/office/powerpoint/2010/main" val="134672973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267200" cy="914400"/>
          </a:xfrm>
        </p:spPr>
        <p:txBody>
          <a:bodyPr>
            <a:normAutofit/>
          </a:bodyPr>
          <a:lstStyle/>
          <a:p>
            <a:r>
              <a:rPr lang="en-US" sz="2400" b="1" dirty="0" smtClean="0">
                <a:solidFill>
                  <a:srgbClr val="0070C0"/>
                </a:solidFill>
              </a:rPr>
              <a:t>Independent Error</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0" y="1066800"/>
            <a:ext cx="9956800" cy="5133974"/>
          </a:xfrm>
        </p:spPr>
      </p:pic>
    </p:spTree>
    <p:extLst>
      <p:ext uri="{BB962C8B-B14F-4D97-AF65-F5344CB8AC3E}">
        <p14:creationId xmlns:p14="http://schemas.microsoft.com/office/powerpoint/2010/main" val="15094389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person, text, newspaper, outdoor&#10;&#10;Description generated with very high confidence">
            <a:extLst>
              <a:ext uri="{FF2B5EF4-FFF2-40B4-BE49-F238E27FC236}">
                <a16:creationId xmlns="" xmlns:a16="http://schemas.microsoft.com/office/drawing/2014/main" id="{15B056D5-F188-43AA-B66A-95B40BD85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068" y="435362"/>
            <a:ext cx="6380175" cy="6380175"/>
          </a:xfrm>
        </p:spPr>
      </p:pic>
    </p:spTree>
    <p:extLst>
      <p:ext uri="{BB962C8B-B14F-4D97-AF65-F5344CB8AC3E}">
        <p14:creationId xmlns:p14="http://schemas.microsoft.com/office/powerpoint/2010/main" val="918493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673600" cy="715962"/>
          </a:xfrm>
        </p:spPr>
        <p:txBody>
          <a:bodyPr>
            <a:normAutofit/>
          </a:bodyPr>
          <a:lstStyle/>
          <a:p>
            <a:r>
              <a:rPr lang="en-US" sz="2800" b="1" dirty="0" smtClean="0">
                <a:solidFill>
                  <a:srgbClr val="0070C0"/>
                </a:solidFill>
              </a:rPr>
              <a:t>Residuals and Leverage</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962820"/>
            <a:ext cx="10261599" cy="5291136"/>
          </a:xfrm>
        </p:spPr>
      </p:pic>
    </p:spTree>
    <p:extLst>
      <p:ext uri="{BB962C8B-B14F-4D97-AF65-F5344CB8AC3E}">
        <p14:creationId xmlns:p14="http://schemas.microsoft.com/office/powerpoint/2010/main" val="8608354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707" y="2854960"/>
            <a:ext cx="5384800" cy="868362"/>
          </a:xfrm>
        </p:spPr>
        <p:txBody>
          <a:bodyPr>
            <a:normAutofit fontScale="90000"/>
          </a:bodyPr>
          <a:lstStyle/>
          <a:p>
            <a:r>
              <a:rPr lang="en-US" sz="3200" b="1" dirty="0" smtClean="0">
                <a:solidFill>
                  <a:srgbClr val="0070C0"/>
                </a:solidFill>
              </a:rPr>
              <a:t>Model </a:t>
            </a:r>
            <a:r>
              <a:rPr lang="en-US" sz="3100" b="1" dirty="0" smtClean="0">
                <a:solidFill>
                  <a:srgbClr val="0070C0"/>
                </a:solidFill>
              </a:rPr>
              <a:t>Evaluation</a:t>
            </a:r>
            <a:r>
              <a:rPr lang="en-US" sz="3200" b="1" dirty="0" smtClean="0">
                <a:solidFill>
                  <a:srgbClr val="0070C0"/>
                </a:solidFill>
              </a:rPr>
              <a:t> (Cross Validation)</a:t>
            </a:r>
            <a:endParaRPr lang="en-US" sz="3200" dirty="0"/>
          </a:p>
        </p:txBody>
      </p:sp>
    </p:spTree>
    <p:extLst>
      <p:ext uri="{BB962C8B-B14F-4D97-AF65-F5344CB8AC3E}">
        <p14:creationId xmlns:p14="http://schemas.microsoft.com/office/powerpoint/2010/main" val="14882906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1"/>
            <a:ext cx="10972800" cy="5821363"/>
          </a:xfrm>
        </p:spPr>
        <p:txBody>
          <a:bodyPr/>
          <a:lstStyle/>
          <a:p>
            <a:pPr marL="0" indent="0">
              <a:buNone/>
            </a:pPr>
            <a:r>
              <a:rPr lang="en-US" sz="2000" b="1" dirty="0" smtClean="0">
                <a:solidFill>
                  <a:srgbClr val="0070C0"/>
                </a:solidFill>
              </a:rPr>
              <a:t>Predicted vs Actuals</a:t>
            </a:r>
            <a:endParaRPr lang="en-US" sz="20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1290636"/>
            <a:ext cx="10797312" cy="5567364"/>
          </a:xfrm>
          <a:prstGeom prst="rect">
            <a:avLst/>
          </a:prstGeom>
        </p:spPr>
      </p:pic>
    </p:spTree>
    <p:extLst>
      <p:ext uri="{BB962C8B-B14F-4D97-AF65-F5344CB8AC3E}">
        <p14:creationId xmlns:p14="http://schemas.microsoft.com/office/powerpoint/2010/main" val="252422042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0696" y="287498"/>
            <a:ext cx="11277600" cy="1165382"/>
          </a:xfrm>
        </p:spPr>
        <p:txBody>
          <a:bodyPr>
            <a:noAutofit/>
          </a:bodyPr>
          <a:lstStyle/>
          <a:p>
            <a:r>
              <a:rPr lang="en-US" sz="4400" dirty="0">
                <a:solidFill>
                  <a:srgbClr val="0070C0"/>
                </a:solidFill>
              </a:rPr>
              <a:t>Extracting Additional Value from the Models</a:t>
            </a:r>
          </a:p>
        </p:txBody>
      </p:sp>
      <p:sp>
        <p:nvSpPr>
          <p:cNvPr id="5" name="Subtitle 4"/>
          <p:cNvSpPr>
            <a:spLocks noGrp="1"/>
          </p:cNvSpPr>
          <p:nvPr>
            <p:ph type="subTitle" idx="1"/>
          </p:nvPr>
        </p:nvSpPr>
        <p:spPr>
          <a:xfrm>
            <a:off x="1788160" y="1988522"/>
            <a:ext cx="8696960" cy="3650279"/>
          </a:xfrm>
        </p:spPr>
        <p:txBody>
          <a:bodyPr>
            <a:normAutofit/>
          </a:bodyPr>
          <a:lstStyle/>
          <a:p>
            <a:pPr marL="342900" indent="-342900" algn="l">
              <a:buFont typeface="Arial"/>
              <a:buChar char="•"/>
            </a:pPr>
            <a:r>
              <a:rPr lang="en-US" sz="2000" dirty="0"/>
              <a:t>Key Stakeholders: individuals (home seekers, investors), real estate developers, asset managers, realtors, contractors, creditors/banks</a:t>
            </a:r>
          </a:p>
          <a:p>
            <a:pPr marL="342900" indent="-342900" algn="l">
              <a:buFont typeface="Arial"/>
              <a:buChar char="•"/>
            </a:pPr>
            <a:r>
              <a:rPr lang="en-US" sz="2000" dirty="0"/>
              <a:t>Discovering investment opportunities by comparing fixed features    vs changeable features</a:t>
            </a:r>
          </a:p>
          <a:p>
            <a:pPr marL="342900" indent="-342900" algn="l">
              <a:buFont typeface="Arial"/>
              <a:buChar char="•"/>
            </a:pPr>
            <a:r>
              <a:rPr lang="en-US" sz="2000" dirty="0"/>
              <a:t>Considering macro/micro economic factors </a:t>
            </a:r>
          </a:p>
          <a:p>
            <a:pPr marL="342900" indent="-342900" algn="l">
              <a:buFont typeface="Arial"/>
              <a:buChar char="•"/>
            </a:pPr>
            <a:r>
              <a:rPr lang="en-US" sz="2000" dirty="0"/>
              <a:t>Quantifying the opportunity and deriving actionable insights and conclusions</a:t>
            </a:r>
          </a:p>
          <a:p>
            <a:pPr marL="342900" indent="-342900" algn="l">
              <a:buFont typeface="Arial"/>
              <a:buChar char="•"/>
            </a:pPr>
            <a:endParaRPr lang="en-US" sz="2000" dirty="0"/>
          </a:p>
          <a:p>
            <a:pPr marL="342900" indent="-342900" algn="l">
              <a:buFont typeface="Arial"/>
              <a:buChar char="•"/>
            </a:pPr>
            <a:endParaRPr lang="en-US" sz="2000" dirty="0"/>
          </a:p>
          <a:p>
            <a:pPr marL="342900" indent="-342900" algn="l">
              <a:buFont typeface="Arial"/>
              <a:buChar char="•"/>
            </a:pPr>
            <a:endParaRPr lang="en-US" sz="2000" dirty="0"/>
          </a:p>
        </p:txBody>
      </p:sp>
    </p:spTree>
    <p:extLst>
      <p:ext uri="{BB962C8B-B14F-4D97-AF65-F5344CB8AC3E}">
        <p14:creationId xmlns:p14="http://schemas.microsoft.com/office/powerpoint/2010/main" val="1306191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07643"/>
          </a:xfrm>
        </p:spPr>
        <p:txBody>
          <a:bodyPr>
            <a:normAutofit/>
          </a:bodyPr>
          <a:lstStyle/>
          <a:p>
            <a:pPr algn="ctr"/>
            <a:r>
              <a:rPr lang="en-US" dirty="0" smtClean="0">
                <a:solidFill>
                  <a:schemeClr val="accent1"/>
                </a:solidFill>
              </a:rPr>
              <a:t>Conclusions</a:t>
            </a:r>
            <a:endParaRPr lang="en-US" dirty="0">
              <a:solidFill>
                <a:schemeClr val="accent1"/>
              </a:solidFill>
            </a:endParaRPr>
          </a:p>
        </p:txBody>
      </p:sp>
      <p:sp>
        <p:nvSpPr>
          <p:cNvPr id="3" name="Content Placeholder 2"/>
          <p:cNvSpPr>
            <a:spLocks noGrp="1"/>
          </p:cNvSpPr>
          <p:nvPr>
            <p:ph idx="1"/>
          </p:nvPr>
        </p:nvSpPr>
        <p:spPr>
          <a:xfrm>
            <a:off x="1981200" y="1149989"/>
            <a:ext cx="8229600" cy="5390567"/>
          </a:xfrm>
        </p:spPr>
        <p:txBody>
          <a:bodyPr>
            <a:normAutofit/>
          </a:bodyPr>
          <a:lstStyle/>
          <a:p>
            <a:pPr marL="514350" indent="-514350">
              <a:buAutoNum type="arabicPeriod"/>
            </a:pPr>
            <a:r>
              <a:rPr lang="en-US" b="1" u="sng" dirty="0"/>
              <a:t>Go Big or Go Home </a:t>
            </a:r>
            <a:r>
              <a:rPr lang="en-US" sz="1200" u="sng" dirty="0"/>
              <a:t>(pun intended)</a:t>
            </a:r>
          </a:p>
          <a:p>
            <a:pPr marL="0" indent="0">
              <a:buNone/>
            </a:pPr>
            <a:r>
              <a:rPr lang="en-US" sz="1200" dirty="0"/>
              <a:t>	</a:t>
            </a:r>
          </a:p>
          <a:p>
            <a:r>
              <a:rPr lang="en-US" sz="2200" dirty="0"/>
              <a:t>Total Square Footage(using basement + living + garage space) average (mean) of homes in Ames cost 68 </a:t>
            </a:r>
            <a:r>
              <a:rPr lang="en-US" sz="2200" dirty="0" err="1"/>
              <a:t>sq</a:t>
            </a:r>
            <a:r>
              <a:rPr lang="en-US" sz="2200" dirty="0"/>
              <a:t>/ft.</a:t>
            </a:r>
          </a:p>
          <a:p>
            <a:r>
              <a:rPr lang="en-US" sz="2200" dirty="0"/>
              <a:t>73% of sales price is implied by attributes related to size (R-</a:t>
            </a:r>
            <a:r>
              <a:rPr lang="en-US" sz="2200" dirty="0" err="1"/>
              <a:t>sq</a:t>
            </a:r>
            <a:r>
              <a:rPr lang="en-US" sz="2200" dirty="0"/>
              <a:t>)</a:t>
            </a:r>
          </a:p>
          <a:p>
            <a:r>
              <a:rPr lang="en-US" sz="2200" dirty="0"/>
              <a:t>Sorry Guys, Size Matters!</a:t>
            </a:r>
          </a:p>
          <a:p>
            <a:pPr marL="0" indent="0">
              <a:buNone/>
            </a:pPr>
            <a:r>
              <a:rPr lang="en-US" dirty="0"/>
              <a:t>2. </a:t>
            </a:r>
            <a:r>
              <a:rPr lang="en-US" b="1" u="sng" dirty="0"/>
              <a:t>Be Selective but not obsessive</a:t>
            </a:r>
          </a:p>
          <a:p>
            <a:r>
              <a:rPr lang="en-US" sz="2200" dirty="0"/>
              <a:t>6 variables including Size, Age (year built and year remodeled) , Location and Fireplaces account for 81% for price.</a:t>
            </a:r>
          </a:p>
          <a:p>
            <a:r>
              <a:rPr lang="en-US" sz="2200" dirty="0"/>
              <a:t>12 Variables that include  (Lot Area, Year Built, </a:t>
            </a:r>
            <a:r>
              <a:rPr lang="en-US" sz="2200" dirty="0" err="1"/>
              <a:t>YearRemodAdd</a:t>
            </a:r>
            <a:r>
              <a:rPr lang="en-US" sz="2200" dirty="0"/>
              <a:t>, </a:t>
            </a:r>
            <a:r>
              <a:rPr lang="en-US" sz="2200" dirty="0" err="1"/>
              <a:t>TotalBsmtSf</a:t>
            </a:r>
            <a:r>
              <a:rPr lang="en-US" sz="2200" dirty="0"/>
              <a:t>, </a:t>
            </a:r>
            <a:r>
              <a:rPr lang="en-US" sz="2200" dirty="0" err="1"/>
              <a:t>BsmtFinSFOne</a:t>
            </a:r>
            <a:r>
              <a:rPr lang="en-US" sz="2200" dirty="0"/>
              <a:t>, </a:t>
            </a:r>
            <a:r>
              <a:rPr lang="en-US" sz="2200" dirty="0" err="1"/>
              <a:t>GrLivArea</a:t>
            </a:r>
            <a:r>
              <a:rPr lang="en-US" sz="2200" dirty="0"/>
              <a:t>, </a:t>
            </a:r>
            <a:r>
              <a:rPr lang="en-US" sz="2200" dirty="0" err="1"/>
              <a:t>BedroomAbvGr</a:t>
            </a:r>
            <a:r>
              <a:rPr lang="en-US" sz="2200" dirty="0"/>
              <a:t>, </a:t>
            </a:r>
            <a:r>
              <a:rPr lang="en-US" sz="2200" dirty="0" err="1"/>
              <a:t>KitchenAbvGr</a:t>
            </a:r>
            <a:r>
              <a:rPr lang="en-US" sz="2200" dirty="0"/>
              <a:t>, Fireplaces, Garage Area, Good Neighborhood, Troubled Neighborhood) tells 88% of the story (based on R-</a:t>
            </a:r>
            <a:r>
              <a:rPr lang="en-US" sz="2200" dirty="0" err="1"/>
              <a:t>sq</a:t>
            </a:r>
            <a:r>
              <a:rPr lang="en-US" sz="2200" dirty="0"/>
              <a:t>).</a:t>
            </a:r>
          </a:p>
          <a:p>
            <a:pPr marL="0" indent="0">
              <a:buNone/>
            </a:pPr>
            <a:endParaRPr lang="en-US" sz="2200" dirty="0"/>
          </a:p>
          <a:p>
            <a:endParaRPr lang="en-US" b="1" u="sng" dirty="0"/>
          </a:p>
        </p:txBody>
      </p:sp>
    </p:spTree>
    <p:extLst>
      <p:ext uri="{BB962C8B-B14F-4D97-AF65-F5344CB8AC3E}">
        <p14:creationId xmlns:p14="http://schemas.microsoft.com/office/powerpoint/2010/main" val="133671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472C4"/>
                </a:solidFill>
              </a:rPr>
              <a:t>Flip or Flop </a:t>
            </a:r>
            <a:r>
              <a:rPr lang="mr-IN" dirty="0">
                <a:solidFill>
                  <a:srgbClr val="4472C4"/>
                </a:solidFill>
              </a:rPr>
              <a:t>–</a:t>
            </a:r>
            <a:r>
              <a:rPr lang="en-US" dirty="0">
                <a:solidFill>
                  <a:srgbClr val="4472C4"/>
                </a:solidFill>
              </a:rPr>
              <a:t> Investment opportunities by renovating?</a:t>
            </a:r>
          </a:p>
        </p:txBody>
      </p:sp>
      <p:sp>
        <p:nvSpPr>
          <p:cNvPr id="3" name="Content Placeholder 2"/>
          <p:cNvSpPr>
            <a:spLocks noGrp="1"/>
          </p:cNvSpPr>
          <p:nvPr>
            <p:ph idx="1"/>
          </p:nvPr>
        </p:nvSpPr>
        <p:spPr/>
        <p:txBody>
          <a:bodyPr>
            <a:noAutofit/>
          </a:bodyPr>
          <a:lstStyle/>
          <a:p>
            <a:r>
              <a:rPr lang="en-US" sz="2000" dirty="0"/>
              <a:t>If 88% of price is accounted for by fixed features, only 12% (or $19k of house value) remains to other features which limits upside potential to add value via renovation and repairs using “Quality” (</a:t>
            </a:r>
            <a:r>
              <a:rPr lang="en-US" sz="2000" dirty="0" err="1"/>
              <a:t>ie</a:t>
            </a:r>
            <a:r>
              <a:rPr lang="en-US" sz="2000" dirty="0"/>
              <a:t> kitchen quality) and “Condition” (</a:t>
            </a:r>
            <a:r>
              <a:rPr lang="en-US" sz="2000" dirty="0" err="1"/>
              <a:t>ie</a:t>
            </a:r>
            <a:r>
              <a:rPr lang="en-US" sz="2000" dirty="0"/>
              <a:t> garage condition) metrics, including roof, exterior features, heating, electric components, etc.</a:t>
            </a:r>
          </a:p>
          <a:p>
            <a:r>
              <a:rPr lang="en-US" sz="2000" dirty="0"/>
              <a:t>If the goal is to add value via renovation, the most promising upside will come from:</a:t>
            </a:r>
          </a:p>
          <a:p>
            <a:pPr marL="857250" lvl="1" indent="-457200">
              <a:buFont typeface="+mj-lt"/>
              <a:buAutoNum type="arabicPeriod"/>
            </a:pPr>
            <a:r>
              <a:rPr lang="en-US" sz="2000" dirty="0"/>
              <a:t>Adding a garage if land and zoning eligibility permits (worth approximately $6k per car)</a:t>
            </a:r>
          </a:p>
          <a:p>
            <a:pPr marL="857250" lvl="1" indent="-457200">
              <a:buFont typeface="+mj-lt"/>
              <a:buAutoNum type="arabicPeriod"/>
            </a:pPr>
            <a:r>
              <a:rPr lang="en-US" sz="2000" dirty="0"/>
              <a:t>Complete and unfinished basement (amounts to $35/sq. ft.)</a:t>
            </a:r>
          </a:p>
          <a:p>
            <a:pPr marL="857250" lvl="1" indent="-457200">
              <a:buFont typeface="+mj-lt"/>
              <a:buAutoNum type="arabicPeriod"/>
            </a:pPr>
            <a:r>
              <a:rPr lang="en-US" sz="2000" dirty="0"/>
              <a:t>Remodel/Upgrade the kitchen.</a:t>
            </a:r>
          </a:p>
          <a:p>
            <a:r>
              <a:rPr lang="en-US" sz="2000" dirty="0"/>
              <a:t>Profit model relies on ability to source low cost contractors.</a:t>
            </a:r>
          </a:p>
          <a:p>
            <a:r>
              <a:rPr lang="en-US" sz="2000" dirty="0"/>
              <a:t>Analysis suggests that the most prudent investment strategy would be investing in underpriced listings based on the criteria in the linear model vs “flipping” houses by renovating features and making improvements.</a:t>
            </a:r>
          </a:p>
        </p:txBody>
      </p:sp>
    </p:spTree>
    <p:extLst>
      <p:ext uri="{BB962C8B-B14F-4D97-AF65-F5344CB8AC3E}">
        <p14:creationId xmlns:p14="http://schemas.microsoft.com/office/powerpoint/2010/main" val="108116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 xmlns:a16="http://schemas.microsoft.com/office/drawing/2014/main" id="{D2C4BFA1-2075-4901-9E24-E41D1FDD51FD}"/>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 xmlns:a16="http://schemas.microsoft.com/office/drawing/2014/main" id="{985A7375-E3AF-4F5C-85AE-17E8832952CA}"/>
                </a:ext>
              </a:extLst>
            </p:cNvPr>
            <p:cNvSpPr>
              <a:spLocks noChangeArrowheads="1"/>
            </p:cNvSpPr>
            <p:nvPr>
              <p:extLst>
                <p:ext uri="{386F3935-93C4-4BCD-93E2-E3B085C9AB24}">
                  <p16:designElem xmlns=""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 xmlns:a16="http://schemas.microsoft.com/office/drawing/2014/main" id="{F0307F65-8304-4FA8-A841-D4D7625411BE}"/>
                </a:ext>
              </a:extLst>
            </p:cNvPr>
            <p:cNvSpPr>
              <a:spLocks noChangeArrowheads="1"/>
            </p:cNvSpPr>
            <p:nvPr>
              <p:extLst>
                <p:ext uri="{386F3935-93C4-4BCD-93E2-E3B085C9AB24}">
                  <p16:designElem xmlns=""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 xmlns:a16="http://schemas.microsoft.com/office/drawing/2014/main" id="{C8B8394C-136F-4E05-A002-D93A5E79CD50}"/>
                </a:ext>
              </a:extLst>
            </p:cNvPr>
            <p:cNvSpPr>
              <a:spLocks noChangeArrowheads="1"/>
            </p:cNvSpPr>
            <p:nvPr>
              <p:extLst>
                <p:ext uri="{386F3935-93C4-4BCD-93E2-E3B085C9AB24}">
                  <p16:designElem xmlns=""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32E0A578-CE27-410A-8933-52A270F02582}"/>
              </a:ext>
            </a:extLst>
          </p:cNvPr>
          <p:cNvSpPr>
            <a:spLocks noGrp="1"/>
          </p:cNvSpPr>
          <p:nvPr>
            <p:ph type="ctrTitle"/>
          </p:nvPr>
        </p:nvSpPr>
        <p:spPr>
          <a:xfrm>
            <a:off x="1524000" y="2776538"/>
            <a:ext cx="9144000" cy="1381188"/>
          </a:xfrm>
        </p:spPr>
        <p:txBody>
          <a:bodyPr anchor="ctr">
            <a:normAutofit/>
          </a:bodyPr>
          <a:lstStyle/>
          <a:p>
            <a:r>
              <a:rPr lang="en-US" sz="4000" b="1" dirty="0">
                <a:solidFill>
                  <a:srgbClr val="0070C0"/>
                </a:solidFill>
              </a:rPr>
              <a:t>Data Exploration</a:t>
            </a:r>
            <a:endParaRPr lang="en-US" sz="4000" dirty="0">
              <a:solidFill>
                <a:schemeClr val="bg2"/>
              </a:solidFill>
            </a:endParaRPr>
          </a:p>
        </p:txBody>
      </p:sp>
    </p:spTree>
    <p:extLst>
      <p:ext uri="{BB962C8B-B14F-4D97-AF65-F5344CB8AC3E}">
        <p14:creationId xmlns:p14="http://schemas.microsoft.com/office/powerpoint/2010/main" val="6614670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DCB73-8593-4074-886F-EDED4E788813}"/>
              </a:ext>
            </a:extLst>
          </p:cNvPr>
          <p:cNvSpPr>
            <a:spLocks noGrp="1"/>
          </p:cNvSpPr>
          <p:nvPr>
            <p:ph type="title"/>
          </p:nvPr>
        </p:nvSpPr>
        <p:spPr>
          <a:xfrm>
            <a:off x="234950" y="643467"/>
            <a:ext cx="10471150" cy="690033"/>
          </a:xfrm>
          <a:solidFill>
            <a:schemeClr val="bg1">
              <a:lumMod val="95000"/>
            </a:schemeClr>
          </a:solidFill>
        </p:spPr>
        <p:txBody>
          <a:bodyPr vert="horz" lIns="91440" tIns="45720" rIns="91440" bIns="45720" rtlCol="0" anchor="ctr">
            <a:normAutofit fontScale="90000"/>
          </a:bodyPr>
          <a:lstStyle/>
          <a:p>
            <a:r>
              <a:rPr lang="en-US" sz="3200" b="1" dirty="0">
                <a:solidFill>
                  <a:srgbClr val="0070C0"/>
                </a:solidFill>
              </a:rPr>
              <a:t/>
            </a:r>
            <a:br>
              <a:rPr lang="en-US" sz="3200" b="1" dirty="0">
                <a:solidFill>
                  <a:srgbClr val="0070C0"/>
                </a:solidFill>
              </a:rPr>
            </a:br>
            <a:r>
              <a:rPr lang="en-US" sz="3200" b="1" dirty="0">
                <a:solidFill>
                  <a:srgbClr val="0070C0"/>
                </a:solidFill>
              </a:rPr>
              <a:t>What factors do we believe to influence house prices?</a:t>
            </a:r>
            <a:br>
              <a:rPr lang="en-US" sz="3200" b="1" dirty="0">
                <a:solidFill>
                  <a:srgbClr val="0070C0"/>
                </a:solidFill>
              </a:rPr>
            </a:br>
            <a:endParaRPr lang="en-US" sz="3200" b="1" u="sng" dirty="0">
              <a:solidFill>
                <a:srgbClr val="0070C0"/>
              </a:solidFill>
            </a:endParaRPr>
          </a:p>
        </p:txBody>
      </p:sp>
      <p:sp>
        <p:nvSpPr>
          <p:cNvPr id="4" name="TextBox 3">
            <a:extLst>
              <a:ext uri="{FF2B5EF4-FFF2-40B4-BE49-F238E27FC236}">
                <a16:creationId xmlns="" xmlns:a16="http://schemas.microsoft.com/office/drawing/2014/main" id="{CC0F3D11-B31A-4DEE-BB5C-830CF453B203}"/>
              </a:ext>
            </a:extLst>
          </p:cNvPr>
          <p:cNvSpPr txBox="1"/>
          <p:nvPr/>
        </p:nvSpPr>
        <p:spPr>
          <a:xfrm>
            <a:off x="1295400" y="2633197"/>
            <a:ext cx="1017693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contains 1460 observations in the training set and 1459 observations in the test set. </a:t>
            </a:r>
          </a:p>
          <a:p>
            <a:pPr marL="285750" indent="-285750">
              <a:buFont typeface="Arial" panose="020B0604020202020204" pitchFamily="34" charset="0"/>
              <a:buChar char="•"/>
            </a:pPr>
            <a:r>
              <a:rPr lang="en-US" dirty="0"/>
              <a:t>There are 46 categorical variables including 23 nominal and 23 ordinal ones, and 33 numeric variables in the dataset. </a:t>
            </a:r>
          </a:p>
          <a:p>
            <a:pPr marL="285750" indent="-285750">
              <a:buFont typeface="Arial" panose="020B0604020202020204" pitchFamily="34" charset="0"/>
              <a:buChar char="•"/>
            </a:pPr>
            <a:r>
              <a:rPr lang="en-US" dirty="0"/>
              <a:t>The training set has the sale price as response while the test set doesn’t.</a:t>
            </a:r>
          </a:p>
          <a:p>
            <a:endParaRPr lang="en-US" dirty="0"/>
          </a:p>
        </p:txBody>
      </p:sp>
    </p:spTree>
    <p:extLst>
      <p:ext uri="{BB962C8B-B14F-4D97-AF65-F5344CB8AC3E}">
        <p14:creationId xmlns:p14="http://schemas.microsoft.com/office/powerpoint/2010/main" val="209290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D1C4B0-CD8D-4273-AE80-7755E21858BF}"/>
              </a:ext>
            </a:extLst>
          </p:cNvPr>
          <p:cNvSpPr>
            <a:spLocks noGrp="1"/>
          </p:cNvSpPr>
          <p:nvPr>
            <p:ph type="title"/>
          </p:nvPr>
        </p:nvSpPr>
        <p:spPr>
          <a:xfrm>
            <a:off x="139700" y="136525"/>
            <a:ext cx="11169650" cy="511175"/>
          </a:xfrm>
          <a:solidFill>
            <a:schemeClr val="bg1">
              <a:lumMod val="95000"/>
            </a:schemeClr>
          </a:solidFill>
        </p:spPr>
        <p:txBody>
          <a:bodyPr>
            <a:normAutofit/>
          </a:bodyPr>
          <a:lstStyle/>
          <a:p>
            <a:r>
              <a:rPr lang="en-US" sz="2800" b="1" dirty="0">
                <a:solidFill>
                  <a:srgbClr val="0070C0"/>
                </a:solidFill>
              </a:rPr>
              <a:t>Univariate Analysis</a:t>
            </a:r>
          </a:p>
        </p:txBody>
      </p:sp>
      <p:pic>
        <p:nvPicPr>
          <p:cNvPr id="5" name="Content Placeholder 4" descr="A train window with a large screen&#10;&#10;Description generated with high confidence">
            <a:extLst>
              <a:ext uri="{FF2B5EF4-FFF2-40B4-BE49-F238E27FC236}">
                <a16:creationId xmlns="" xmlns:a16="http://schemas.microsoft.com/office/drawing/2014/main" id="{EDBBBAFC-B99B-4564-924E-2545FB416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563" y="723900"/>
            <a:ext cx="7640773" cy="5619750"/>
          </a:xfrm>
        </p:spPr>
      </p:pic>
    </p:spTree>
    <p:extLst>
      <p:ext uri="{BB962C8B-B14F-4D97-AF65-F5344CB8AC3E}">
        <p14:creationId xmlns:p14="http://schemas.microsoft.com/office/powerpoint/2010/main" val="288278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8" name="Rectangle 83">
            <a:extLst>
              <a:ext uri="{FF2B5EF4-FFF2-40B4-BE49-F238E27FC236}">
                <a16:creationId xmlns="" xmlns:a16="http://schemas.microsoft.com/office/drawing/2014/main" id="{EC12C61A-9558-4DE5-AFDB-898358AFB4C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9" name="Content Placeholder 11">
            <a:extLst>
              <a:ext uri="{FF2B5EF4-FFF2-40B4-BE49-F238E27FC236}">
                <a16:creationId xmlns="" xmlns:a16="http://schemas.microsoft.com/office/drawing/2014/main" id="{80B08409-AFCA-4FBA-99D6-B1534164B40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3361" r="-9" b="-9"/>
          <a:stretch/>
        </p:blipFill>
        <p:spPr>
          <a:xfrm>
            <a:off x="7829551" y="2330867"/>
            <a:ext cx="4042410" cy="1863093"/>
          </a:xfrm>
          <a:prstGeom prst="rect">
            <a:avLst/>
          </a:prstGeom>
        </p:spPr>
      </p:pic>
      <p:pic>
        <p:nvPicPr>
          <p:cNvPr id="14" name="Picture 13" descr="A close up of text on a white background&#10;&#10;Description generated with high confidence">
            <a:extLst>
              <a:ext uri="{FF2B5EF4-FFF2-40B4-BE49-F238E27FC236}">
                <a16:creationId xmlns="" xmlns:a16="http://schemas.microsoft.com/office/drawing/2014/main" id="{1BB2A90C-877B-442D-A6FA-21612C4284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361" r="-9" b="-9"/>
          <a:stretch/>
        </p:blipFill>
        <p:spPr>
          <a:xfrm>
            <a:off x="7829551" y="306909"/>
            <a:ext cx="4042409" cy="1863093"/>
          </a:xfrm>
          <a:prstGeom prst="rect">
            <a:avLst/>
          </a:prstGeom>
        </p:spPr>
      </p:pic>
      <p:sp>
        <p:nvSpPr>
          <p:cNvPr id="2" name="Title 1">
            <a:extLst>
              <a:ext uri="{FF2B5EF4-FFF2-40B4-BE49-F238E27FC236}">
                <a16:creationId xmlns="" xmlns:a16="http://schemas.microsoft.com/office/drawing/2014/main" id="{BD38A6AD-BF75-4389-9A42-7300E6B473AD}"/>
              </a:ext>
            </a:extLst>
          </p:cNvPr>
          <p:cNvSpPr>
            <a:spLocks noGrp="1"/>
          </p:cNvSpPr>
          <p:nvPr>
            <p:ph type="title"/>
          </p:nvPr>
        </p:nvSpPr>
        <p:spPr>
          <a:xfrm>
            <a:off x="660400" y="419101"/>
            <a:ext cx="6714066" cy="457200"/>
          </a:xfrm>
          <a:solidFill>
            <a:schemeClr val="bg1"/>
          </a:solidFill>
        </p:spPr>
        <p:txBody>
          <a:bodyPr vert="horz" lIns="91440" tIns="45720" rIns="91440" bIns="45720" rtlCol="0" anchor="ctr">
            <a:normAutofit/>
          </a:bodyPr>
          <a:lstStyle/>
          <a:p>
            <a:r>
              <a:rPr lang="en-US" sz="2000" b="1" dirty="0"/>
              <a:t>Qualitative</a:t>
            </a:r>
            <a:r>
              <a:rPr lang="en-US" sz="2000" b="1" kern="1200" dirty="0">
                <a:solidFill>
                  <a:schemeClr val="tx1"/>
                </a:solidFill>
                <a:latin typeface="+mj-lt"/>
                <a:ea typeface="+mj-ea"/>
                <a:cs typeface="+mj-cs"/>
              </a:rPr>
              <a:t> vs Sale Price</a:t>
            </a:r>
          </a:p>
        </p:txBody>
      </p:sp>
      <p:pic>
        <p:nvPicPr>
          <p:cNvPr id="17" name="Content Placeholder 16">
            <a:extLst>
              <a:ext uri="{FF2B5EF4-FFF2-40B4-BE49-F238E27FC236}">
                <a16:creationId xmlns="" xmlns:a16="http://schemas.microsoft.com/office/drawing/2014/main" id="{5A4A2791-9B07-41F3-9C9C-0275AA503C23}"/>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64127" y="1438839"/>
            <a:ext cx="6910339" cy="4216541"/>
          </a:xfrm>
        </p:spPr>
      </p:pic>
      <p:pic>
        <p:nvPicPr>
          <p:cNvPr id="6" name="Picture 5">
            <a:extLst>
              <a:ext uri="{FF2B5EF4-FFF2-40B4-BE49-F238E27FC236}">
                <a16:creationId xmlns="" xmlns:a16="http://schemas.microsoft.com/office/drawing/2014/main" id="{08A2B321-BA8C-4A4B-91AA-BB56FF8988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9550" y="4298950"/>
            <a:ext cx="4042409" cy="2330867"/>
          </a:xfrm>
          <a:prstGeom prst="rect">
            <a:avLst/>
          </a:prstGeom>
        </p:spPr>
      </p:pic>
    </p:spTree>
    <p:extLst>
      <p:ext uri="{BB962C8B-B14F-4D97-AF65-F5344CB8AC3E}">
        <p14:creationId xmlns:p14="http://schemas.microsoft.com/office/powerpoint/2010/main" val="414301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 xmlns:a16="http://schemas.microsoft.com/office/drawing/2014/main"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45720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ounded Rectangle 26">
            <a:extLst>
              <a:ext uri="{FF2B5EF4-FFF2-40B4-BE49-F238E27FC236}">
                <a16:creationId xmlns="" xmlns:a16="http://schemas.microsoft.com/office/drawing/2014/main"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6">
            <a:extLst>
              <a:ext uri="{FF2B5EF4-FFF2-40B4-BE49-F238E27FC236}">
                <a16:creationId xmlns="" xmlns:a16="http://schemas.microsoft.com/office/drawing/2014/main"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boat&#10;&#10;Description generated with high confidence">
            <a:extLst>
              <a:ext uri="{FF2B5EF4-FFF2-40B4-BE49-F238E27FC236}">
                <a16:creationId xmlns="" xmlns:a16="http://schemas.microsoft.com/office/drawing/2014/main" id="{A68D326E-8170-405A-9B88-5BBAC92DB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4714" y="729457"/>
            <a:ext cx="3637392" cy="3291840"/>
          </a:xfrm>
          <a:prstGeom prst="rect">
            <a:avLst/>
          </a:prstGeom>
        </p:spPr>
      </p:pic>
      <p:pic>
        <p:nvPicPr>
          <p:cNvPr id="6" name="Content Placeholder 5" descr="A close up of a boat&#10;&#10;Description generated with high confidence">
            <a:extLst>
              <a:ext uri="{FF2B5EF4-FFF2-40B4-BE49-F238E27FC236}">
                <a16:creationId xmlns="" xmlns:a16="http://schemas.microsoft.com/office/drawing/2014/main" id="{763AEB43-6609-49BD-B79B-3A4E415997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195" y="675372"/>
            <a:ext cx="3805595" cy="3291840"/>
          </a:xfrm>
          <a:prstGeom prst="rect">
            <a:avLst/>
          </a:prstGeom>
        </p:spPr>
      </p:pic>
      <p:sp>
        <p:nvSpPr>
          <p:cNvPr id="8" name="Title 7">
            <a:extLst>
              <a:ext uri="{FF2B5EF4-FFF2-40B4-BE49-F238E27FC236}">
                <a16:creationId xmlns="" xmlns:a16="http://schemas.microsoft.com/office/drawing/2014/main" id="{DF1FCE55-8066-4631-A74C-815B5A94A09E}"/>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4000" b="1" dirty="0">
                <a:solidFill>
                  <a:srgbClr val="0070C0"/>
                </a:solidFill>
              </a:rPr>
              <a:t>Log(Sale Price)</a:t>
            </a:r>
          </a:p>
        </p:txBody>
      </p:sp>
    </p:spTree>
    <p:extLst>
      <p:ext uri="{BB962C8B-B14F-4D97-AF65-F5344CB8AC3E}">
        <p14:creationId xmlns:p14="http://schemas.microsoft.com/office/powerpoint/2010/main" val="129418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A screen shot of a cage&#10;&#10;Description generated with high confidence">
            <a:extLst>
              <a:ext uri="{FF2B5EF4-FFF2-40B4-BE49-F238E27FC236}">
                <a16:creationId xmlns="" xmlns:a16="http://schemas.microsoft.com/office/drawing/2014/main" id="{122A07F5-8B0B-4A99-9EF9-43F47FBB23F5}"/>
              </a:ext>
            </a:extLst>
          </p:cNvPr>
          <p:cNvPicPr>
            <a:picLocks noChangeAspect="1"/>
          </p:cNvPicPr>
          <p:nvPr/>
        </p:nvPicPr>
        <p:blipFill rotWithShape="1">
          <a:blip r:embed="rId2">
            <a:extLst>
              <a:ext uri="{28A0092B-C50C-407E-A947-70E740481C1C}">
                <a14:useLocalDpi xmlns:a14="http://schemas.microsoft.com/office/drawing/2010/main" val="0"/>
              </a:ext>
            </a:extLst>
          </a:blip>
          <a:srcRect r="-3" b="3708"/>
          <a:stretch/>
        </p:blipFill>
        <p:spPr>
          <a:xfrm>
            <a:off x="4639056" y="0"/>
            <a:ext cx="7552944" cy="6756400"/>
          </a:xfrm>
          <a:prstGeom prst="rect">
            <a:avLst/>
          </a:prstGeom>
          <a:effectLst/>
        </p:spPr>
      </p:pic>
      <p:sp>
        <p:nvSpPr>
          <p:cNvPr id="2" name="Title 1">
            <a:extLst>
              <a:ext uri="{FF2B5EF4-FFF2-40B4-BE49-F238E27FC236}">
                <a16:creationId xmlns="" xmlns:a16="http://schemas.microsoft.com/office/drawing/2014/main" id="{BE0ADD0F-3210-44C1-B44C-277EEC38C81B}"/>
              </a:ext>
            </a:extLst>
          </p:cNvPr>
          <p:cNvSpPr>
            <a:spLocks noGrp="1"/>
          </p:cNvSpPr>
          <p:nvPr>
            <p:ph type="title"/>
          </p:nvPr>
        </p:nvSpPr>
        <p:spPr>
          <a:xfrm>
            <a:off x="942083" y="260351"/>
            <a:ext cx="3651467" cy="685799"/>
          </a:xfrm>
        </p:spPr>
        <p:txBody>
          <a:bodyPr>
            <a:normAutofit/>
          </a:bodyPr>
          <a:lstStyle/>
          <a:p>
            <a:r>
              <a:rPr lang="en-US" sz="3600" dirty="0">
                <a:solidFill>
                  <a:srgbClr val="0070C0"/>
                </a:solidFill>
              </a:rPr>
              <a:t>Correlation</a:t>
            </a:r>
          </a:p>
        </p:txBody>
      </p:sp>
      <p:graphicFrame>
        <p:nvGraphicFramePr>
          <p:cNvPr id="3" name="Content Placeholder 2">
            <a:extLst>
              <a:ext uri="{FF2B5EF4-FFF2-40B4-BE49-F238E27FC236}">
                <a16:creationId xmlns="" xmlns:a16="http://schemas.microsoft.com/office/drawing/2014/main" id="{57E1E8DC-3345-4ED5-B81D-74F303DC0B8D}"/>
              </a:ext>
            </a:extLst>
          </p:cNvPr>
          <p:cNvGraphicFramePr>
            <a:graphicFrameLocks noGrp="1"/>
          </p:cNvGraphicFramePr>
          <p:nvPr>
            <p:ph idx="1"/>
            <p:extLst>
              <p:ext uri="{D42A27DB-BD31-4B8C-83A1-F6EECF244321}">
                <p14:modId xmlns:p14="http://schemas.microsoft.com/office/powerpoint/2010/main" val="2849038750"/>
              </p:ext>
            </p:extLst>
          </p:nvPr>
        </p:nvGraphicFramePr>
        <p:xfrm>
          <a:off x="896938" y="1073150"/>
          <a:ext cx="3741738" cy="2595880"/>
        </p:xfrm>
        <a:graphic>
          <a:graphicData uri="http://schemas.openxmlformats.org/drawingml/2006/table">
            <a:tbl>
              <a:tblPr firstRow="1" bandRow="1">
                <a:tableStyleId>{5C22544A-7EE6-4342-B048-85BDC9FD1C3A}</a:tableStyleId>
              </a:tblPr>
              <a:tblGrid>
                <a:gridCol w="1870869">
                  <a:extLst>
                    <a:ext uri="{9D8B030D-6E8A-4147-A177-3AD203B41FA5}">
                      <a16:colId xmlns="" xmlns:a16="http://schemas.microsoft.com/office/drawing/2014/main" val="1721883757"/>
                    </a:ext>
                  </a:extLst>
                </a:gridCol>
                <a:gridCol w="1870869">
                  <a:extLst>
                    <a:ext uri="{9D8B030D-6E8A-4147-A177-3AD203B41FA5}">
                      <a16:colId xmlns="" xmlns:a16="http://schemas.microsoft.com/office/drawing/2014/main" val="1868845708"/>
                    </a:ext>
                  </a:extLst>
                </a:gridCol>
              </a:tblGrid>
              <a:tr h="370840">
                <a:tc>
                  <a:txBody>
                    <a:bodyPr/>
                    <a:lstStyle/>
                    <a:p>
                      <a:pPr algn="ctr"/>
                      <a:r>
                        <a:rPr lang="en-US" dirty="0">
                          <a:solidFill>
                            <a:sysClr val="windowText" lastClr="000000"/>
                          </a:solidFill>
                        </a:rPr>
                        <a:t>Variables</a:t>
                      </a:r>
                    </a:p>
                  </a:txBody>
                  <a:tcPr>
                    <a:noFill/>
                  </a:tcPr>
                </a:tc>
                <a:tc>
                  <a:txBody>
                    <a:bodyPr/>
                    <a:lstStyle/>
                    <a:p>
                      <a:pPr algn="ctr"/>
                      <a:r>
                        <a:rPr lang="en-US" dirty="0">
                          <a:solidFill>
                            <a:sysClr val="windowText" lastClr="000000"/>
                          </a:solidFill>
                        </a:rPr>
                        <a:t>Variance</a:t>
                      </a:r>
                    </a:p>
                  </a:txBody>
                  <a:tcPr>
                    <a:noFill/>
                  </a:tcPr>
                </a:tc>
                <a:extLst>
                  <a:ext uri="{0D108BD9-81ED-4DB2-BD59-A6C34878D82A}">
                    <a16:rowId xmlns="" xmlns:a16="http://schemas.microsoft.com/office/drawing/2014/main" val="3172977175"/>
                  </a:ext>
                </a:extLst>
              </a:tr>
              <a:tr h="370840">
                <a:tc>
                  <a:txBody>
                    <a:bodyPr/>
                    <a:lstStyle/>
                    <a:p>
                      <a:r>
                        <a:rPr lang="en-US" dirty="0"/>
                        <a:t>overallqual</a:t>
                      </a:r>
                    </a:p>
                  </a:txBody>
                  <a:tcPr>
                    <a:noFill/>
                  </a:tcPr>
                </a:tc>
                <a:tc>
                  <a:txBody>
                    <a:bodyPr/>
                    <a:lstStyle/>
                    <a:p>
                      <a:pPr algn="ctr"/>
                      <a:r>
                        <a:rPr lang="en-US" dirty="0"/>
                        <a:t>0.79</a:t>
                      </a:r>
                    </a:p>
                  </a:txBody>
                  <a:tcPr>
                    <a:noFill/>
                  </a:tcPr>
                </a:tc>
                <a:extLst>
                  <a:ext uri="{0D108BD9-81ED-4DB2-BD59-A6C34878D82A}">
                    <a16:rowId xmlns="" xmlns:a16="http://schemas.microsoft.com/office/drawing/2014/main" val="3261912333"/>
                  </a:ext>
                </a:extLst>
              </a:tr>
              <a:tr h="370840">
                <a:tc>
                  <a:txBody>
                    <a:bodyPr/>
                    <a:lstStyle/>
                    <a:p>
                      <a:r>
                        <a:rPr lang="en-US" dirty="0" err="1"/>
                        <a:t>Totalbsmtsf</a:t>
                      </a:r>
                      <a:endParaRPr lang="en-US" dirty="0"/>
                    </a:p>
                  </a:txBody>
                  <a:tcPr>
                    <a:noFill/>
                  </a:tcPr>
                </a:tc>
                <a:tc>
                  <a:txBody>
                    <a:bodyPr/>
                    <a:lstStyle/>
                    <a:p>
                      <a:pPr algn="ctr"/>
                      <a:r>
                        <a:rPr lang="en-US" dirty="0"/>
                        <a:t>0.61 </a:t>
                      </a:r>
                    </a:p>
                  </a:txBody>
                  <a:tcPr>
                    <a:noFill/>
                  </a:tcPr>
                </a:tc>
                <a:extLst>
                  <a:ext uri="{0D108BD9-81ED-4DB2-BD59-A6C34878D82A}">
                    <a16:rowId xmlns="" xmlns:a16="http://schemas.microsoft.com/office/drawing/2014/main" val="414415115"/>
                  </a:ext>
                </a:extLst>
              </a:tr>
              <a:tr h="370840">
                <a:tc>
                  <a:txBody>
                    <a:bodyPr/>
                    <a:lstStyle/>
                    <a:p>
                      <a:r>
                        <a:rPr lang="en-US" dirty="0"/>
                        <a:t>1stflrsf</a:t>
                      </a:r>
                    </a:p>
                  </a:txBody>
                  <a:tcPr>
                    <a:noFill/>
                  </a:tcPr>
                </a:tc>
                <a:tc>
                  <a:txBody>
                    <a:bodyPr/>
                    <a:lstStyle/>
                    <a:p>
                      <a:pPr algn="ctr"/>
                      <a:r>
                        <a:rPr lang="en-US" dirty="0"/>
                        <a:t>0.61</a:t>
                      </a:r>
                    </a:p>
                  </a:txBody>
                  <a:tcPr>
                    <a:noFill/>
                  </a:tcPr>
                </a:tc>
                <a:extLst>
                  <a:ext uri="{0D108BD9-81ED-4DB2-BD59-A6C34878D82A}">
                    <a16:rowId xmlns="" xmlns:a16="http://schemas.microsoft.com/office/drawing/2014/main" val="4134338204"/>
                  </a:ext>
                </a:extLst>
              </a:tr>
              <a:tr h="370840">
                <a:tc>
                  <a:txBody>
                    <a:bodyPr/>
                    <a:lstStyle/>
                    <a:p>
                      <a:r>
                        <a:rPr lang="en-US" dirty="0"/>
                        <a:t>Grlivearea</a:t>
                      </a:r>
                    </a:p>
                  </a:txBody>
                  <a:tcPr>
                    <a:noFill/>
                  </a:tcPr>
                </a:tc>
                <a:tc>
                  <a:txBody>
                    <a:bodyPr/>
                    <a:lstStyle/>
                    <a:p>
                      <a:pPr algn="ctr"/>
                      <a:r>
                        <a:rPr lang="en-US" dirty="0"/>
                        <a:t>0.71</a:t>
                      </a:r>
                    </a:p>
                  </a:txBody>
                  <a:tcPr>
                    <a:noFill/>
                  </a:tcPr>
                </a:tc>
                <a:extLst>
                  <a:ext uri="{0D108BD9-81ED-4DB2-BD59-A6C34878D82A}">
                    <a16:rowId xmlns="" xmlns:a16="http://schemas.microsoft.com/office/drawing/2014/main" val="854385796"/>
                  </a:ext>
                </a:extLst>
              </a:tr>
              <a:tr h="370840">
                <a:tc>
                  <a:txBody>
                    <a:bodyPr/>
                    <a:lstStyle/>
                    <a:p>
                      <a:r>
                        <a:rPr lang="en-US" dirty="0"/>
                        <a:t>Garagecars</a:t>
                      </a:r>
                    </a:p>
                  </a:txBody>
                  <a:tcPr>
                    <a:noFill/>
                  </a:tcPr>
                </a:tc>
                <a:tc>
                  <a:txBody>
                    <a:bodyPr/>
                    <a:lstStyle/>
                    <a:p>
                      <a:pPr algn="ctr"/>
                      <a:r>
                        <a:rPr lang="en-US" dirty="0"/>
                        <a:t>0.64</a:t>
                      </a:r>
                    </a:p>
                  </a:txBody>
                  <a:tcPr>
                    <a:noFill/>
                  </a:tcPr>
                </a:tc>
                <a:extLst>
                  <a:ext uri="{0D108BD9-81ED-4DB2-BD59-A6C34878D82A}">
                    <a16:rowId xmlns="" xmlns:a16="http://schemas.microsoft.com/office/drawing/2014/main" val="804910758"/>
                  </a:ext>
                </a:extLst>
              </a:tr>
              <a:tr h="370840">
                <a:tc>
                  <a:txBody>
                    <a:bodyPr/>
                    <a:lstStyle/>
                    <a:p>
                      <a:r>
                        <a:rPr lang="en-US" dirty="0" err="1"/>
                        <a:t>Garagearea</a:t>
                      </a:r>
                      <a:endParaRPr lang="en-US" dirty="0"/>
                    </a:p>
                  </a:txBody>
                  <a:tcPr>
                    <a:noFill/>
                  </a:tcPr>
                </a:tc>
                <a:tc>
                  <a:txBody>
                    <a:bodyPr/>
                    <a:lstStyle/>
                    <a:p>
                      <a:pPr algn="ctr"/>
                      <a:r>
                        <a:rPr lang="en-US" dirty="0"/>
                        <a:t>0.62</a:t>
                      </a:r>
                    </a:p>
                  </a:txBody>
                  <a:tcPr>
                    <a:noFill/>
                  </a:tcPr>
                </a:tc>
                <a:extLst>
                  <a:ext uri="{0D108BD9-81ED-4DB2-BD59-A6C34878D82A}">
                    <a16:rowId xmlns="" xmlns:a16="http://schemas.microsoft.com/office/drawing/2014/main" val="1363502775"/>
                  </a:ext>
                </a:extLst>
              </a:tr>
            </a:tbl>
          </a:graphicData>
        </a:graphic>
      </p:graphicFrame>
      <p:cxnSp>
        <p:nvCxnSpPr>
          <p:cNvPr id="5" name="Straight Connector 4">
            <a:extLst>
              <a:ext uri="{FF2B5EF4-FFF2-40B4-BE49-F238E27FC236}">
                <a16:creationId xmlns="" xmlns:a16="http://schemas.microsoft.com/office/drawing/2014/main" id="{2F3373BF-7048-4BC6-8B3E-7D995529052B}"/>
              </a:ext>
            </a:extLst>
          </p:cNvPr>
          <p:cNvCxnSpPr>
            <a:endCxn id="3" idx="2"/>
          </p:cNvCxnSpPr>
          <p:nvPr/>
        </p:nvCxnSpPr>
        <p:spPr>
          <a:xfrm>
            <a:off x="2743200" y="1127531"/>
            <a:ext cx="24607" cy="25414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id="{DD090640-AA4C-4FED-A91F-7BB656A52406}"/>
              </a:ext>
            </a:extLst>
          </p:cNvPr>
          <p:cNvCxnSpPr/>
          <p:nvPr/>
        </p:nvCxnSpPr>
        <p:spPr>
          <a:xfrm>
            <a:off x="942083" y="1471290"/>
            <a:ext cx="32380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979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TotalTime>
  <Words>1084</Words>
  <Application>Microsoft Macintosh PowerPoint</Application>
  <PresentationFormat>Custom</PresentationFormat>
  <Paragraphs>158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Hou$e Price$</vt:lpstr>
      <vt:lpstr>Agenda</vt:lpstr>
      <vt:lpstr>PowerPoint Presentation</vt:lpstr>
      <vt:lpstr>Data Exploration</vt:lpstr>
      <vt:lpstr> What factors do we believe to influence house prices? </vt:lpstr>
      <vt:lpstr>Univariate Analysis</vt:lpstr>
      <vt:lpstr>Qualitative vs Sale Price</vt:lpstr>
      <vt:lpstr>Log(Sale Price)</vt:lpstr>
      <vt:lpstr>Correlation</vt:lpstr>
      <vt:lpstr>Overall Quality &amp; Garage</vt:lpstr>
      <vt:lpstr>Data Pre-processing I thought I told you to clean the basement!</vt:lpstr>
      <vt:lpstr>Missing Values</vt:lpstr>
      <vt:lpstr>Missing Values</vt:lpstr>
      <vt:lpstr>Mice Imputations</vt:lpstr>
      <vt:lpstr>Normalizing data</vt:lpstr>
      <vt:lpstr>Pre-Processing</vt:lpstr>
      <vt:lpstr>Features Engineering</vt:lpstr>
      <vt:lpstr>Ames, IA Neighborhood</vt:lpstr>
      <vt:lpstr>PowerPoint Presentation</vt:lpstr>
      <vt:lpstr>PCA – Component Analysis</vt:lpstr>
      <vt:lpstr>Case-Shiller Housing Index</vt:lpstr>
      <vt:lpstr>Decision Tree for Variable Selection</vt:lpstr>
      <vt:lpstr>PowerPoint Presentation</vt:lpstr>
      <vt:lpstr>Multiple Linear Regression</vt:lpstr>
      <vt:lpstr>Summary Statistics</vt:lpstr>
      <vt:lpstr>PowerPoint Presentation</vt:lpstr>
      <vt:lpstr>Constant Variance</vt:lpstr>
      <vt:lpstr>Normality</vt:lpstr>
      <vt:lpstr>Independent Error</vt:lpstr>
      <vt:lpstr>Residuals and Leverage</vt:lpstr>
      <vt:lpstr>Model Evaluation (Cross Validation)</vt:lpstr>
      <vt:lpstr>PowerPoint Presentation</vt:lpstr>
      <vt:lpstr>Extracting Additional Value from the Models</vt:lpstr>
      <vt:lpstr>Conclusions</vt:lpstr>
      <vt:lpstr>Flip or Flop – Investment opportunities by renovating?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dc:creator>Lalith S</dc:creator>
  <cp:lastModifiedBy>Michael William</cp:lastModifiedBy>
  <cp:revision>149</cp:revision>
  <dcterms:created xsi:type="dcterms:W3CDTF">2017-11-10T02:19:48Z</dcterms:created>
  <dcterms:modified xsi:type="dcterms:W3CDTF">2017-11-13T03:05:31Z</dcterms:modified>
</cp:coreProperties>
</file>