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0">
    <p:bg>
      <p:bgPr>
        <a:solidFill>
          <a:srgbClr val="414141"/>
        </a:solidFill>
      </p:bgPr>
    </p:bg>
    <p:spTree>
      <p:nvGrpSpPr>
        <p:cNvPr id="1" name=""/>
        <p:cNvGrpSpPr/>
        <p:nvPr/>
      </p:nvGrpSpPr>
      <p:grpSpPr>
        <a:xfrm>
          <a:off x="0" y="0"/>
          <a:ext cx="0" cy="0"/>
          <a:chOff x="0" y="0"/>
          <a:chExt cx="0" cy="0"/>
        </a:xfrm>
      </p:grpSpPr>
      <p:sp>
        <p:nvSpPr>
          <p:cNvPr id="9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10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07"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08"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1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17"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118"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35" name="Title Text"/>
          <p:cNvSpPr txBox="1"/>
          <p:nvPr>
            <p:ph type="title"/>
          </p:nvPr>
        </p:nvSpPr>
        <p:spPr>
          <a:xfrm>
            <a:off x="8724900" y="365125"/>
            <a:ext cx="2628900" cy="5811838"/>
          </a:xfrm>
          <a:prstGeom prst="rect">
            <a:avLst/>
          </a:prstGeom>
        </p:spPr>
        <p:txBody>
          <a:bodyPr/>
          <a:lstStyle/>
          <a:p>
            <a:pPr/>
            <a:r>
              <a:t>Title Text</a:t>
            </a:r>
          </a:p>
        </p:txBody>
      </p:sp>
      <p:sp>
        <p:nvSpPr>
          <p:cNvPr id="136"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0">
    <p:bg>
      <p:bgPr>
        <a:solidFill>
          <a:srgbClr val="414141"/>
        </a:solidFill>
      </p:bgPr>
    </p:bg>
    <p:spTree>
      <p:nvGrpSpPr>
        <p:cNvPr id="1" name=""/>
        <p:cNvGrpSpPr/>
        <p:nvPr/>
      </p:nvGrpSpPr>
      <p:grpSpPr>
        <a:xfrm>
          <a:off x="0" y="0"/>
          <a:ext cx="0" cy="0"/>
          <a:chOff x="0" y="0"/>
          <a:chExt cx="0" cy="0"/>
        </a:xfrm>
      </p:grpSpPr>
      <p:sp>
        <p:nvSpPr>
          <p:cNvPr id="20" name="Title Text"/>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Title Text</a:t>
            </a:r>
          </a:p>
        </p:txBody>
      </p:sp>
      <p:sp>
        <p:nvSpPr>
          <p:cNvPr id="21"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8"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9"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0">
    <p:bg>
      <p:bgPr>
        <a:solidFill>
          <a:srgbClr val="414141"/>
        </a:solidFill>
      </p:bgPr>
    </p:bg>
    <p:spTree>
      <p:nvGrpSpPr>
        <p:cNvPr id="1" name=""/>
        <p:cNvGrpSpPr/>
        <p:nvPr/>
      </p:nvGrpSpPr>
      <p:grpSpPr>
        <a:xfrm>
          <a:off x="0" y="0"/>
          <a:ext cx="0" cy="0"/>
          <a:chOff x="0" y="0"/>
          <a:chExt cx="0" cy="0"/>
        </a:xfrm>
      </p:grpSpPr>
      <p:sp>
        <p:nvSpPr>
          <p:cNvPr id="47" name="Title Text"/>
          <p:cNvSpPr txBox="1"/>
          <p:nvPr>
            <p:ph type="title"/>
          </p:nvPr>
        </p:nvSpPr>
        <p:spPr>
          <a:xfrm>
            <a:off x="831850" y="1709738"/>
            <a:ext cx="10515600" cy="2852737"/>
          </a:xfrm>
          <a:prstGeom prst="rect">
            <a:avLst/>
          </a:prstGeom>
        </p:spPr>
        <p:txBody>
          <a:bodyPr anchor="b"/>
          <a:lstStyle>
            <a:lvl1pPr>
              <a:defRPr sz="6000">
                <a:solidFill>
                  <a:srgbClr val="FFFFFF"/>
                </a:solidFill>
              </a:defRPr>
            </a:lvl1pPr>
          </a:lstStyle>
          <a:p>
            <a:pPr/>
            <a:r>
              <a:t>Title Text</a:t>
            </a:r>
          </a:p>
        </p:txBody>
      </p:sp>
      <p:sp>
        <p:nvSpPr>
          <p:cNvPr id="48"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FFFFFF"/>
                </a:solidFill>
              </a:defRPr>
            </a:lvl1pPr>
            <a:lvl2pPr marL="0" indent="457200">
              <a:buSzTx/>
              <a:buFontTx/>
              <a:buNone/>
              <a:defRPr sz="2400">
                <a:solidFill>
                  <a:srgbClr val="FFFFFF"/>
                </a:solidFill>
              </a:defRPr>
            </a:lvl2pPr>
            <a:lvl3pPr marL="0" indent="914400">
              <a:buSzTx/>
              <a:buFontTx/>
              <a:buNone/>
              <a:defRPr sz="2400">
                <a:solidFill>
                  <a:srgbClr val="FFFFFF"/>
                </a:solidFill>
              </a:defRPr>
            </a:lvl3pPr>
            <a:lvl4pPr marL="0" indent="1371600">
              <a:buSzTx/>
              <a:buFontTx/>
              <a:buNone/>
              <a:defRPr sz="2400">
                <a:solidFill>
                  <a:srgbClr val="FFFFFF"/>
                </a:solidFill>
              </a:defRPr>
            </a:lvl4pPr>
            <a:lvl5pPr marL="0" indent="1828800">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wo Content 0">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74" name="Title Text"/>
          <p:cNvSpPr txBox="1"/>
          <p:nvPr>
            <p:ph type="title"/>
          </p:nvPr>
        </p:nvSpPr>
        <p:spPr>
          <a:xfrm>
            <a:off x="839787" y="365125"/>
            <a:ext cx="10515601" cy="1325563"/>
          </a:xfrm>
          <a:prstGeom prst="rect">
            <a:avLst/>
          </a:prstGeom>
        </p:spPr>
        <p:txBody>
          <a:bodyPr/>
          <a:lstStyle/>
          <a:p>
            <a:pPr/>
            <a:r>
              <a:t>Title Text</a:t>
            </a:r>
          </a:p>
        </p:txBody>
      </p:sp>
      <p:sp>
        <p:nvSpPr>
          <p:cNvPr id="75"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76"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84" name="Title Text"/>
          <p:cNvSpPr txBox="1"/>
          <p:nvPr>
            <p:ph type="title"/>
          </p:nvPr>
        </p:nvSpPr>
        <p:spPr>
          <a:prstGeom prst="rect">
            <a:avLst/>
          </a:prstGeom>
        </p:spPr>
        <p:txBody>
          <a:bodyPr/>
          <a:lstStyle/>
          <a:p>
            <a:pPr/>
            <a:r>
              <a:t>Title Text</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Picture 7" descr="Picture 7"/>
          <p:cNvPicPr>
            <a:picLocks noChangeAspect="1"/>
          </p:cNvPicPr>
          <p:nvPr/>
        </p:nvPicPr>
        <p:blipFill>
          <a:blip r:embed="rId2">
            <a:extLst/>
          </a:blip>
          <a:srcRect l="15420" t="0" r="2179" b="0"/>
          <a:stretch>
            <a:fillRect/>
          </a:stretch>
        </p:blipFill>
        <p:spPr>
          <a:xfrm>
            <a:off x="20" y="9"/>
            <a:ext cx="7534637" cy="6857991"/>
          </a:xfrm>
          <a:prstGeom prst="rect">
            <a:avLst/>
          </a:prstGeom>
          <a:ln w="12700">
            <a:miter lim="400000"/>
          </a:ln>
        </p:spPr>
      </p:pic>
      <p:sp>
        <p:nvSpPr>
          <p:cNvPr id="147" name="Title 1"/>
          <p:cNvSpPr txBox="1"/>
          <p:nvPr>
            <p:ph type="ctrTitle"/>
          </p:nvPr>
        </p:nvSpPr>
        <p:spPr>
          <a:xfrm>
            <a:off x="7450665" y="1954531"/>
            <a:ext cx="4101251" cy="1035052"/>
          </a:xfrm>
          <a:prstGeom prst="rect">
            <a:avLst/>
          </a:prstGeom>
        </p:spPr>
        <p:txBody>
          <a:bodyPr/>
          <a:lstStyle>
            <a:lvl1pPr algn="l">
              <a:defRPr b="1" sz="4400">
                <a:solidFill>
                  <a:srgbClr val="0070C0"/>
                </a:solidFill>
                <a:latin typeface="Georgia"/>
                <a:ea typeface="Georgia"/>
                <a:cs typeface="Georgia"/>
                <a:sym typeface="Georgia"/>
              </a:defRPr>
            </a:lvl1pPr>
          </a:lstStyle>
          <a:p>
            <a:pPr/>
            <a:r>
              <a:t>Hou$e Price$</a:t>
            </a:r>
          </a:p>
        </p:txBody>
      </p:sp>
      <p:sp>
        <p:nvSpPr>
          <p:cNvPr id="148" name="Subtitle 2"/>
          <p:cNvSpPr txBox="1"/>
          <p:nvPr>
            <p:ph type="subTitle" sz="quarter" idx="1"/>
          </p:nvPr>
        </p:nvSpPr>
        <p:spPr>
          <a:xfrm>
            <a:off x="7492659" y="3384548"/>
            <a:ext cx="4017264" cy="1035052"/>
          </a:xfrm>
          <a:prstGeom prst="rect">
            <a:avLst/>
          </a:prstGeom>
        </p:spPr>
        <p:txBody>
          <a:bodyPr/>
          <a:lstStyle/>
          <a:p>
            <a:pPr algn="l">
              <a:defRPr b="1" sz="2000"/>
            </a:pPr>
            <a:r>
              <a:t>A MACHINE LEARNING PROJECT</a:t>
            </a:r>
          </a:p>
          <a:p>
            <a:pPr>
              <a:defRPr sz="2000">
                <a:solidFill>
                  <a:srgbClr val="0070C0"/>
                </a:solidFill>
              </a:defRPr>
            </a:pPr>
            <a:r>
              <a:t>Gradient De$cendant$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279400" y="365124"/>
            <a:ext cx="11074400" cy="432399"/>
          </a:xfrm>
          <a:prstGeom prst="rect">
            <a:avLst/>
          </a:prstGeom>
          <a:solidFill>
            <a:srgbClr val="F2F2F2"/>
          </a:solidFill>
        </p:spPr>
        <p:txBody>
          <a:bodyPr/>
          <a:lstStyle>
            <a:lvl1pPr defTabSz="740663">
              <a:defRPr sz="2268">
                <a:solidFill>
                  <a:srgbClr val="0070C0"/>
                </a:solidFill>
              </a:defRPr>
            </a:lvl1pPr>
          </a:lstStyle>
          <a:p>
            <a:pPr/>
            <a:r>
              <a:t>Overall Quality &amp; Garage</a:t>
            </a:r>
          </a:p>
        </p:txBody>
      </p:sp>
      <p:pic>
        <p:nvPicPr>
          <p:cNvPr id="188" name="Content Placeholder 5" descr="Content Placeholder 5"/>
          <p:cNvPicPr>
            <a:picLocks noChangeAspect="1"/>
          </p:cNvPicPr>
          <p:nvPr/>
        </p:nvPicPr>
        <p:blipFill>
          <a:blip r:embed="rId2">
            <a:extLst/>
          </a:blip>
          <a:stretch>
            <a:fillRect/>
          </a:stretch>
        </p:blipFill>
        <p:spPr>
          <a:xfrm>
            <a:off x="335757" y="1382750"/>
            <a:ext cx="5684043" cy="4995747"/>
          </a:xfrm>
          <a:prstGeom prst="rect">
            <a:avLst/>
          </a:prstGeom>
          <a:ln w="12700">
            <a:miter lim="400000"/>
          </a:ln>
        </p:spPr>
      </p:pic>
      <p:pic>
        <p:nvPicPr>
          <p:cNvPr id="189" name="Content Placeholder 7" descr="Content Placeholder 7"/>
          <p:cNvPicPr>
            <a:picLocks noChangeAspect="1"/>
          </p:cNvPicPr>
          <p:nvPr/>
        </p:nvPicPr>
        <p:blipFill>
          <a:blip r:embed="rId3">
            <a:extLst/>
          </a:blip>
          <a:stretch>
            <a:fillRect/>
          </a:stretch>
        </p:blipFill>
        <p:spPr>
          <a:xfrm>
            <a:off x="5905500" y="1278053"/>
            <a:ext cx="5448300" cy="499574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4" name="intersecting circlesGroup 6"/>
          <p:cNvGrpSpPr/>
          <p:nvPr/>
        </p:nvGrpSpPr>
        <p:grpSpPr>
          <a:xfrm>
            <a:off x="1155480" y="498347"/>
            <a:ext cx="9902665" cy="5861305"/>
            <a:chOff x="0" y="0"/>
            <a:chExt cx="9902663" cy="5861304"/>
          </a:xfrm>
        </p:grpSpPr>
        <p:sp>
          <p:nvSpPr>
            <p:cNvPr id="191" name="Oval 5"/>
            <p:cNvSpPr/>
            <p:nvPr/>
          </p:nvSpPr>
          <p:spPr>
            <a:xfrm>
              <a:off x="-1" y="-1"/>
              <a:ext cx="5861305"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2" name="Oval 8"/>
            <p:cNvSpPr/>
            <p:nvPr/>
          </p:nvSpPr>
          <p:spPr>
            <a:xfrm>
              <a:off x="4041358" y="-1"/>
              <a:ext cx="5861306"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3" name="Oval 5"/>
            <p:cNvSpPr/>
            <p:nvPr/>
          </p:nvSpPr>
          <p:spPr>
            <a:xfrm>
              <a:off x="2009866" y="-1"/>
              <a:ext cx="5861305" cy="5861305"/>
            </a:xfrm>
            <a:prstGeom prst="ellipse">
              <a:avLst/>
            </a:prstGeom>
            <a:solidFill>
              <a:schemeClr val="accent1">
                <a:alpha val="70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95" name="ribbonRectangle 11"/>
          <p:cNvSpPr/>
          <p:nvPr/>
        </p:nvSpPr>
        <p:spPr>
          <a:xfrm>
            <a:off x="0" y="2514600"/>
            <a:ext cx="12192000" cy="1828800"/>
          </a:xfrm>
          <a:prstGeom prst="rect">
            <a:avLst/>
          </a:prstGeom>
          <a:solidFill>
            <a:srgbClr val="E7E6E6"/>
          </a:solidFill>
          <a:ln w="12700">
            <a:miter lim="400000"/>
          </a:ln>
        </p:spPr>
        <p:txBody>
          <a:bodyPr lIns="45719" rIns="45719"/>
          <a:lstStyle/>
          <a:p>
            <a:pPr>
              <a:defRPr>
                <a:solidFill>
                  <a:srgbClr val="FFFFFF"/>
                </a:solidFill>
              </a:defRPr>
            </a:pPr>
          </a:p>
        </p:txBody>
      </p:sp>
      <p:sp>
        <p:nvSpPr>
          <p:cNvPr id="196" name="Title 1"/>
          <p:cNvSpPr txBox="1"/>
          <p:nvPr>
            <p:ph type="title"/>
          </p:nvPr>
        </p:nvSpPr>
        <p:spPr>
          <a:xfrm>
            <a:off x="1524000" y="2776538"/>
            <a:ext cx="9144000" cy="1381189"/>
          </a:xfrm>
          <a:prstGeom prst="rect">
            <a:avLst/>
          </a:prstGeom>
        </p:spPr>
        <p:txBody>
          <a:bodyPr anchor="ctr"/>
          <a:lstStyle/>
          <a:p>
            <a:pPr algn="ctr">
              <a:defRPr sz="4000">
                <a:solidFill>
                  <a:srgbClr val="44546A"/>
                </a:solidFill>
              </a:defRPr>
            </a:pPr>
            <a:r>
              <a:t>Data Pre-processing</a:t>
            </a:r>
            <a:br/>
            <a:r>
              <a:rPr sz="1800">
                <a:latin typeface="MV Boli"/>
                <a:ea typeface="MV Boli"/>
                <a:cs typeface="MV Boli"/>
                <a:sym typeface="MV Boli"/>
              </a:rPr>
              <a:t>I thought I told you to clean the basement!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839787" y="365125"/>
            <a:ext cx="11250614" cy="511175"/>
          </a:xfrm>
          <a:prstGeom prst="rect">
            <a:avLst/>
          </a:prstGeom>
          <a:solidFill>
            <a:srgbClr val="F2F2F2"/>
          </a:solidFill>
        </p:spPr>
        <p:txBody>
          <a:bodyPr/>
          <a:lstStyle>
            <a:lvl1pPr defTabSz="905255">
              <a:defRPr sz="2772">
                <a:solidFill>
                  <a:srgbClr val="0070C0"/>
                </a:solidFill>
              </a:defRPr>
            </a:lvl1pPr>
          </a:lstStyle>
          <a:p>
            <a:pPr/>
            <a:r>
              <a:t>Missing Values</a:t>
            </a:r>
          </a:p>
        </p:txBody>
      </p:sp>
      <p:pic>
        <p:nvPicPr>
          <p:cNvPr id="199" name="Content Placeholder 5" descr="Content Placeholder 5"/>
          <p:cNvPicPr>
            <a:picLocks noChangeAspect="1"/>
          </p:cNvPicPr>
          <p:nvPr/>
        </p:nvPicPr>
        <p:blipFill>
          <a:blip r:embed="rId2">
            <a:extLst/>
          </a:blip>
          <a:stretch>
            <a:fillRect/>
          </a:stretch>
        </p:blipFill>
        <p:spPr>
          <a:xfrm>
            <a:off x="1011237" y="1318570"/>
            <a:ext cx="7154863" cy="5399731"/>
          </a:xfrm>
          <a:prstGeom prst="rect">
            <a:avLst/>
          </a:prstGeom>
          <a:ln w="12700">
            <a:miter lim="400000"/>
          </a:ln>
        </p:spPr>
      </p:pic>
      <p:sp>
        <p:nvSpPr>
          <p:cNvPr id="200" name="TextBox 14"/>
          <p:cNvSpPr txBox="1"/>
          <p:nvPr/>
        </p:nvSpPr>
        <p:spPr>
          <a:xfrm>
            <a:off x="8013700" y="4170681"/>
            <a:ext cx="3371850"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pPr>
            <a:r>
              <a:t>Categorical values to “None”</a:t>
            </a:r>
          </a:p>
          <a:p>
            <a:pPr marL="342900" indent="-342900">
              <a:buSzPct val="100000"/>
              <a:buAutoNum type="arabicPeriod" startAt="1"/>
            </a:pPr>
            <a:r>
              <a:t>Quantitative values to 0</a:t>
            </a:r>
          </a:p>
        </p:txBody>
      </p:sp>
      <p:graphicFrame>
        <p:nvGraphicFramePr>
          <p:cNvPr id="201" name="Table 15"/>
          <p:cNvGraphicFramePr/>
          <p:nvPr/>
        </p:nvGraphicFramePr>
        <p:xfrm>
          <a:off x="8302487" y="1455284"/>
          <a:ext cx="2637184" cy="19737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56156"/>
                <a:gridCol w="1181027"/>
              </a:tblGrid>
              <a:tr h="248428">
                <a:tc>
                  <a:txBody>
                    <a:bodyPr/>
                    <a:lstStyle/>
                    <a:p>
                      <a:pPr algn="l">
                        <a:defRPr sz="1800"/>
                      </a:pPr>
                      <a:r>
                        <a:rPr b="1" sz="1100"/>
                        <a:t>Variable</a:t>
                      </a:r>
                    </a:p>
                  </a:txBody>
                  <a:tcPr marL="6350" marR="6350" marT="6350" marB="6350" anchor="b" anchorCtr="0" horzOverflow="overflow">
                    <a:solidFill>
                      <a:srgbClr val="8FAADC"/>
                    </a:solidFill>
                  </a:tcPr>
                </a:tc>
                <a:tc>
                  <a:txBody>
                    <a:bodyPr/>
                    <a:lstStyle/>
                    <a:p>
                      <a:pPr algn="l">
                        <a:defRPr sz="1800"/>
                      </a:pPr>
                      <a:r>
                        <a:rPr b="1" sz="1100"/>
                        <a:t>Missing</a:t>
                      </a:r>
                    </a:p>
                  </a:txBody>
                  <a:tcPr marL="6350" marR="6350" marT="6350" marB="6350" anchor="b" anchorCtr="0" horzOverflow="overflow">
                    <a:solidFill>
                      <a:srgbClr val="8FAADC"/>
                    </a:solidFill>
                  </a:tcPr>
                </a:tc>
              </a:tr>
              <a:tr h="234721">
                <a:tc>
                  <a:txBody>
                    <a:bodyPr/>
                    <a:lstStyle/>
                    <a:p>
                      <a:pPr algn="l">
                        <a:defRPr sz="1800"/>
                      </a:pPr>
                      <a:r>
                        <a:rPr sz="1100"/>
                        <a:t>PoolQC</a:t>
                      </a:r>
                    </a:p>
                  </a:txBody>
                  <a:tcPr marL="6350" marR="6350" marT="6350" marB="6350" anchor="b" anchorCtr="0" horzOverflow="overflow">
                    <a:solidFill>
                      <a:srgbClr val="E8EBF5"/>
                    </a:solidFill>
                  </a:tcPr>
                </a:tc>
                <a:tc>
                  <a:txBody>
                    <a:bodyPr/>
                    <a:lstStyle/>
                    <a:p>
                      <a:pPr>
                        <a:defRPr sz="1800"/>
                      </a:pPr>
                      <a:r>
                        <a:rPr sz="1100"/>
                        <a:t>1453</a:t>
                      </a:r>
                    </a:p>
                  </a:txBody>
                  <a:tcPr marL="6350" marR="6350" marT="6350" marB="6350" anchor="b" anchorCtr="0" horzOverflow="overflow">
                    <a:solidFill>
                      <a:srgbClr val="E8EBF5"/>
                    </a:solidFill>
                  </a:tcPr>
                </a:tc>
              </a:tr>
              <a:tr h="248428">
                <a:tc>
                  <a:txBody>
                    <a:bodyPr/>
                    <a:lstStyle/>
                    <a:p>
                      <a:pPr algn="l">
                        <a:defRPr sz="1800"/>
                      </a:pPr>
                      <a:r>
                        <a:rPr sz="1100"/>
                        <a:t>MiscFeature</a:t>
                      </a:r>
                    </a:p>
                  </a:txBody>
                  <a:tcPr marL="6350" marR="6350" marT="6350" marB="6350" anchor="b" anchorCtr="0" horzOverflow="overflow">
                    <a:solidFill>
                      <a:srgbClr val="B4C7E7"/>
                    </a:solidFill>
                  </a:tcPr>
                </a:tc>
                <a:tc>
                  <a:txBody>
                    <a:bodyPr/>
                    <a:lstStyle/>
                    <a:p>
                      <a:pPr>
                        <a:defRPr sz="1800"/>
                      </a:pPr>
                      <a:r>
                        <a:rPr sz="1100"/>
                        <a:t>1406</a:t>
                      </a:r>
                    </a:p>
                  </a:txBody>
                  <a:tcPr marL="6350" marR="6350" marT="6350" marB="6350" anchor="b" anchorCtr="0" horzOverflow="overflow">
                    <a:solidFill>
                      <a:srgbClr val="B4C7E7"/>
                    </a:solidFill>
                  </a:tcPr>
                </a:tc>
              </a:tr>
              <a:tr h="248428">
                <a:tc>
                  <a:txBody>
                    <a:bodyPr/>
                    <a:lstStyle/>
                    <a:p>
                      <a:pPr algn="l">
                        <a:defRPr sz="1800"/>
                      </a:pPr>
                      <a:r>
                        <a:rPr sz="1100"/>
                        <a:t>Alley</a:t>
                      </a:r>
                    </a:p>
                  </a:txBody>
                  <a:tcPr marL="6350" marR="6350" marT="6350" marB="6350" anchor="b" anchorCtr="0" horzOverflow="overflow">
                    <a:solidFill>
                      <a:srgbClr val="E8EBF5"/>
                    </a:solidFill>
                  </a:tcPr>
                </a:tc>
                <a:tc>
                  <a:txBody>
                    <a:bodyPr/>
                    <a:lstStyle/>
                    <a:p>
                      <a:pPr>
                        <a:defRPr sz="1800"/>
                      </a:pPr>
                      <a:r>
                        <a:rPr sz="1100"/>
                        <a:t>1369</a:t>
                      </a:r>
                    </a:p>
                  </a:txBody>
                  <a:tcPr marL="6350" marR="6350" marT="6350" marB="6350" anchor="b" anchorCtr="0" horzOverflow="overflow">
                    <a:solidFill>
                      <a:srgbClr val="E8EBF5"/>
                    </a:solidFill>
                  </a:tcPr>
                </a:tc>
              </a:tr>
              <a:tr h="248428">
                <a:tc>
                  <a:txBody>
                    <a:bodyPr/>
                    <a:lstStyle/>
                    <a:p>
                      <a:pPr algn="l">
                        <a:defRPr sz="1800"/>
                      </a:pPr>
                      <a:r>
                        <a:rPr sz="1100"/>
                        <a:t>Fence</a:t>
                      </a:r>
                    </a:p>
                  </a:txBody>
                  <a:tcPr marL="6350" marR="6350" marT="6350" marB="6350" anchor="b" anchorCtr="0" horzOverflow="overflow">
                    <a:solidFill>
                      <a:srgbClr val="B4C7E7"/>
                    </a:solidFill>
                  </a:tcPr>
                </a:tc>
                <a:tc>
                  <a:txBody>
                    <a:bodyPr/>
                    <a:lstStyle/>
                    <a:p>
                      <a:pPr>
                        <a:defRPr sz="1800"/>
                      </a:pPr>
                      <a:r>
                        <a:rPr sz="1100"/>
                        <a:t>1179</a:t>
                      </a:r>
                    </a:p>
                  </a:txBody>
                  <a:tcPr marL="6350" marR="6350" marT="6350" marB="6350" anchor="b" anchorCtr="0" horzOverflow="overflow">
                    <a:solidFill>
                      <a:srgbClr val="B4C7E7"/>
                    </a:solidFill>
                  </a:tcPr>
                </a:tc>
              </a:tr>
              <a:tr h="248428">
                <a:tc>
                  <a:txBody>
                    <a:bodyPr/>
                    <a:lstStyle/>
                    <a:p>
                      <a:pPr algn="l">
                        <a:defRPr sz="1800"/>
                      </a:pPr>
                      <a:r>
                        <a:rPr sz="1100"/>
                        <a:t>FireplaceQu</a:t>
                      </a:r>
                    </a:p>
                  </a:txBody>
                  <a:tcPr marL="6350" marR="6350" marT="6350" marB="6350" anchor="b" anchorCtr="0" horzOverflow="overflow">
                    <a:solidFill>
                      <a:srgbClr val="E8EBF5"/>
                    </a:solidFill>
                  </a:tcPr>
                </a:tc>
                <a:tc>
                  <a:txBody>
                    <a:bodyPr/>
                    <a:lstStyle/>
                    <a:p>
                      <a:pPr>
                        <a:defRPr sz="1800"/>
                      </a:pPr>
                      <a:r>
                        <a:rPr sz="1100"/>
                        <a:t>1179</a:t>
                      </a:r>
                    </a:p>
                  </a:txBody>
                  <a:tcPr marL="6350" marR="6350" marT="6350" marB="6350" anchor="b" anchorCtr="0" horzOverflow="overflow">
                    <a:solidFill>
                      <a:srgbClr val="E8EBF5"/>
                    </a:solidFill>
                  </a:tcPr>
                </a:tc>
              </a:tr>
              <a:tr h="248428">
                <a:tc>
                  <a:txBody>
                    <a:bodyPr/>
                    <a:lstStyle/>
                    <a:p>
                      <a:pPr algn="l">
                        <a:defRPr sz="1800"/>
                      </a:pPr>
                      <a:r>
                        <a:rPr sz="1100"/>
                        <a:t>LotFrontage</a:t>
                      </a:r>
                    </a:p>
                  </a:txBody>
                  <a:tcPr marL="6350" marR="6350" marT="6350" marB="6350" anchor="b" anchorCtr="0" horzOverflow="overflow">
                    <a:solidFill>
                      <a:srgbClr val="B4C7E7"/>
                    </a:solidFill>
                  </a:tcPr>
                </a:tc>
                <a:tc>
                  <a:txBody>
                    <a:bodyPr/>
                    <a:lstStyle/>
                    <a:p>
                      <a:pPr>
                        <a:defRPr sz="1800"/>
                      </a:pPr>
                      <a:r>
                        <a:rPr sz="1100"/>
                        <a:t>259</a:t>
                      </a:r>
                    </a:p>
                  </a:txBody>
                  <a:tcPr marL="6350" marR="6350" marT="6350" marB="6350" anchor="b" anchorCtr="0" horzOverflow="overflow">
                    <a:solidFill>
                      <a:srgbClr val="B4C7E7"/>
                    </a:solidFill>
                  </a:tcPr>
                </a:tc>
              </a:tr>
              <a:tr h="248428">
                <a:tc>
                  <a:txBody>
                    <a:bodyPr/>
                    <a:lstStyle/>
                    <a:p>
                      <a:pPr algn="l">
                        <a:defRPr sz="1800"/>
                      </a:pPr>
                      <a:r>
                        <a:rPr sz="1100"/>
                        <a:t>GargeType</a:t>
                      </a:r>
                    </a:p>
                  </a:txBody>
                  <a:tcPr marL="6350" marR="6350" marT="6350" marB="6350" anchor="b" anchorCtr="0" horzOverflow="overflow">
                    <a:solidFill>
                      <a:srgbClr val="E8EBF5"/>
                    </a:solidFill>
                  </a:tcPr>
                </a:tc>
                <a:tc>
                  <a:txBody>
                    <a:bodyPr/>
                    <a:lstStyle/>
                    <a:p>
                      <a:pPr>
                        <a:defRPr sz="1800"/>
                      </a:pPr>
                      <a:r>
                        <a:rPr sz="1100"/>
                        <a:t>81</a:t>
                      </a:r>
                    </a:p>
                  </a:txBody>
                  <a:tcPr marL="6350" marR="6350" marT="6350" marB="6350" anchor="b" anchorCtr="0" horzOverflow="overflow">
                    <a:solidFill>
                      <a:srgbClr val="E8EBF5"/>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839787" y="365125"/>
            <a:ext cx="11250614" cy="606425"/>
          </a:xfrm>
          <a:prstGeom prst="rect">
            <a:avLst/>
          </a:prstGeom>
          <a:solidFill>
            <a:srgbClr val="F2F2F2"/>
          </a:solidFill>
        </p:spPr>
        <p:txBody>
          <a:bodyPr/>
          <a:lstStyle>
            <a:lvl1pPr>
              <a:defRPr sz="2800">
                <a:solidFill>
                  <a:srgbClr val="0070C0"/>
                </a:solidFill>
              </a:defRPr>
            </a:lvl1pPr>
          </a:lstStyle>
          <a:p>
            <a:pPr/>
            <a:r>
              <a:t>Missing Values</a:t>
            </a:r>
          </a:p>
        </p:txBody>
      </p:sp>
      <p:sp>
        <p:nvSpPr>
          <p:cNvPr id="204" name="Text Placeholder 2"/>
          <p:cNvSpPr txBox="1"/>
          <p:nvPr>
            <p:ph type="body" sz="quarter" idx="1"/>
          </p:nvPr>
        </p:nvSpPr>
        <p:spPr>
          <a:xfrm>
            <a:off x="839787" y="1678782"/>
            <a:ext cx="5157789" cy="414338"/>
          </a:xfrm>
          <a:prstGeom prst="rect">
            <a:avLst/>
          </a:prstGeom>
          <a:solidFill>
            <a:srgbClr val="F2F2F2"/>
          </a:solidFill>
        </p:spPr>
        <p:txBody>
          <a:bodyPr/>
          <a:lstStyle>
            <a:lvl1pPr algn="ctr" defTabSz="868680">
              <a:lnSpc>
                <a:spcPct val="81000"/>
              </a:lnSpc>
              <a:spcBef>
                <a:spcPts val="900"/>
              </a:spcBef>
              <a:defRPr sz="2280">
                <a:solidFill>
                  <a:srgbClr val="0070C0"/>
                </a:solidFill>
              </a:defRPr>
            </a:lvl1pPr>
          </a:lstStyle>
          <a:p>
            <a:pPr/>
            <a:r>
              <a:t>Before</a:t>
            </a:r>
          </a:p>
        </p:txBody>
      </p:sp>
      <p:sp>
        <p:nvSpPr>
          <p:cNvPr id="205" name="Text Placeholder 4"/>
          <p:cNvSpPr/>
          <p:nvPr>
            <p:ph type="body" idx="13"/>
          </p:nvPr>
        </p:nvSpPr>
        <p:spPr>
          <a:xfrm>
            <a:off x="6172200" y="1681163"/>
            <a:ext cx="5183188" cy="411957"/>
          </a:xfrm>
          <a:prstGeom prst="rect">
            <a:avLst/>
          </a:prstGeom>
          <a:solidFill>
            <a:srgbClr val="F2F2F2"/>
          </a:solidFill>
          <a:extLst>
            <a:ext uri="{C572A759-6A51-4108-AA02-DFA0A04FC94B}">
              <ma14:wrappingTextBoxFlag xmlns:ma14="http://schemas.microsoft.com/office/mac/drawingml/2011/main" val="1"/>
            </a:ext>
          </a:extLst>
        </p:spPr>
        <p:txBody>
          <a:bodyPr/>
          <a:lstStyle>
            <a:lvl1pPr marL="0" indent="0" algn="ctr" defTabSz="822959">
              <a:lnSpc>
                <a:spcPct val="81000"/>
              </a:lnSpc>
              <a:spcBef>
                <a:spcPts val="900"/>
              </a:spcBef>
              <a:buSzTx/>
              <a:buFontTx/>
              <a:buNone/>
              <a:defRPr b="1" sz="2159">
                <a:solidFill>
                  <a:srgbClr val="0070C0"/>
                </a:solidFill>
              </a:defRPr>
            </a:lvl1pPr>
          </a:lstStyle>
          <a:p>
            <a:pPr/>
            <a:r>
              <a:t>After</a:t>
            </a:r>
          </a:p>
        </p:txBody>
      </p:sp>
      <p:pic>
        <p:nvPicPr>
          <p:cNvPr id="206" name="Content Placeholder 5" descr="Content Placeholder 5"/>
          <p:cNvPicPr>
            <a:picLocks noChangeAspect="1"/>
          </p:cNvPicPr>
          <p:nvPr/>
        </p:nvPicPr>
        <p:blipFill>
          <a:blip r:embed="rId2">
            <a:extLst/>
          </a:blip>
          <a:stretch>
            <a:fillRect/>
          </a:stretch>
        </p:blipFill>
        <p:spPr>
          <a:xfrm>
            <a:off x="839787" y="2362200"/>
            <a:ext cx="5157789" cy="3892550"/>
          </a:xfrm>
          <a:prstGeom prst="rect">
            <a:avLst/>
          </a:prstGeom>
          <a:ln w="12700">
            <a:miter lim="400000"/>
          </a:ln>
        </p:spPr>
      </p:pic>
      <p:pic>
        <p:nvPicPr>
          <p:cNvPr id="207" name="Picture 9" descr="Picture 9"/>
          <p:cNvPicPr>
            <a:picLocks noChangeAspect="1"/>
          </p:cNvPicPr>
          <p:nvPr/>
        </p:nvPicPr>
        <p:blipFill>
          <a:blip r:embed="rId3">
            <a:extLst/>
          </a:blip>
          <a:stretch>
            <a:fillRect/>
          </a:stretch>
        </p:blipFill>
        <p:spPr>
          <a:xfrm>
            <a:off x="6194426" y="2362200"/>
            <a:ext cx="5654273" cy="400009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838200" y="365125"/>
            <a:ext cx="10515600" cy="619125"/>
          </a:xfrm>
          <a:prstGeom prst="rect">
            <a:avLst/>
          </a:prstGeom>
          <a:solidFill>
            <a:srgbClr val="F2F2F2"/>
          </a:solidFill>
        </p:spPr>
        <p:txBody>
          <a:bodyPr/>
          <a:lstStyle>
            <a:lvl1pPr>
              <a:defRPr sz="2800">
                <a:solidFill>
                  <a:srgbClr val="0070C0"/>
                </a:solidFill>
              </a:defRPr>
            </a:lvl1pPr>
          </a:lstStyle>
          <a:p>
            <a:pPr/>
            <a:r>
              <a:t>Mice Imputations</a:t>
            </a:r>
          </a:p>
        </p:txBody>
      </p:sp>
      <p:pic>
        <p:nvPicPr>
          <p:cNvPr id="210" name="Picture 6" descr="Picture 6"/>
          <p:cNvPicPr>
            <a:picLocks noChangeAspect="1"/>
          </p:cNvPicPr>
          <p:nvPr/>
        </p:nvPicPr>
        <p:blipFill>
          <a:blip r:embed="rId2">
            <a:extLst/>
          </a:blip>
          <a:stretch>
            <a:fillRect/>
          </a:stretch>
        </p:blipFill>
        <p:spPr>
          <a:xfrm>
            <a:off x="6705819" y="1981200"/>
            <a:ext cx="5425138" cy="3849758"/>
          </a:xfrm>
          <a:prstGeom prst="rect">
            <a:avLst/>
          </a:prstGeom>
          <a:ln w="12700">
            <a:miter lim="400000"/>
          </a:ln>
        </p:spPr>
      </p:pic>
      <p:pic>
        <p:nvPicPr>
          <p:cNvPr id="211" name="Picture 7" descr="Picture 7"/>
          <p:cNvPicPr>
            <a:picLocks noChangeAspect="1"/>
          </p:cNvPicPr>
          <p:nvPr/>
        </p:nvPicPr>
        <p:blipFill>
          <a:blip r:embed="rId3">
            <a:extLst/>
          </a:blip>
          <a:stretch>
            <a:fillRect/>
          </a:stretch>
        </p:blipFill>
        <p:spPr>
          <a:xfrm>
            <a:off x="712689" y="1122608"/>
            <a:ext cx="5810913" cy="514705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838200" y="365125"/>
            <a:ext cx="10515600" cy="409574"/>
          </a:xfrm>
          <a:prstGeom prst="rect">
            <a:avLst/>
          </a:prstGeom>
          <a:solidFill>
            <a:srgbClr val="F2F2F2"/>
          </a:solidFill>
        </p:spPr>
        <p:txBody>
          <a:bodyPr/>
          <a:lstStyle>
            <a:lvl1pPr defTabSz="694944">
              <a:defRPr sz="2128">
                <a:solidFill>
                  <a:srgbClr val="0070C0"/>
                </a:solidFill>
              </a:defRPr>
            </a:lvl1pPr>
          </a:lstStyle>
          <a:p>
            <a:pPr/>
            <a:r>
              <a:t>Pre-preocessing</a:t>
            </a:r>
          </a:p>
        </p:txBody>
      </p:sp>
      <p:sp>
        <p:nvSpPr>
          <p:cNvPr id="214" name="Content Placeholder 2"/>
          <p:cNvSpPr txBox="1"/>
          <p:nvPr>
            <p:ph type="body" idx="1"/>
          </p:nvPr>
        </p:nvSpPr>
        <p:spPr>
          <a:xfrm>
            <a:off x="838200" y="1272208"/>
            <a:ext cx="10515600" cy="4904756"/>
          </a:xfrm>
          <a:prstGeom prst="rect">
            <a:avLst/>
          </a:prstGeom>
        </p:spPr>
        <p:txBody>
          <a:bodyPr/>
          <a:lstStyle/>
          <a:p>
            <a:pPr>
              <a:defRPr sz="2000"/>
            </a:pPr>
            <a:r>
              <a:t>Skewness</a:t>
            </a:r>
          </a:p>
          <a:p>
            <a:pPr>
              <a:defRPr sz="2000"/>
            </a:pPr>
            <a:r>
              <a:t>Anova</a:t>
            </a:r>
          </a:p>
          <a:p>
            <a:pPr>
              <a:defRPr sz="2000"/>
            </a:pPr>
            <a:r>
              <a:t>Chi-Square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838200" y="365125"/>
            <a:ext cx="10515600" cy="657225"/>
          </a:xfrm>
          <a:prstGeom prst="rect">
            <a:avLst/>
          </a:prstGeom>
          <a:solidFill>
            <a:srgbClr val="F2F2F2"/>
          </a:solidFill>
        </p:spPr>
        <p:txBody>
          <a:bodyPr/>
          <a:lstStyle>
            <a:lvl1pPr>
              <a:defRPr sz="2800">
                <a:solidFill>
                  <a:srgbClr val="0070C0"/>
                </a:solidFill>
              </a:defRPr>
            </a:lvl1pPr>
          </a:lstStyle>
          <a:p>
            <a:pPr/>
            <a:r>
              <a:t>Pre-Processing</a:t>
            </a:r>
          </a:p>
        </p:txBody>
      </p:sp>
      <p:sp>
        <p:nvSpPr>
          <p:cNvPr id="217" name="Content Placeholder 2"/>
          <p:cNvSpPr txBox="1"/>
          <p:nvPr>
            <p:ph type="body" idx="1"/>
          </p:nvPr>
        </p:nvSpPr>
        <p:spPr>
          <a:xfrm>
            <a:off x="838200" y="1454150"/>
            <a:ext cx="10515600" cy="4722813"/>
          </a:xfrm>
          <a:prstGeom prst="rect">
            <a:avLst/>
          </a:prstGeom>
        </p:spPr>
        <p:txBody>
          <a:bodyPr/>
          <a:lstStyle/>
          <a:p>
            <a:pPr>
              <a:defRPr sz="1800"/>
            </a:pPr>
            <a:r>
              <a:t>SalePrice transformation</a:t>
            </a:r>
          </a:p>
          <a:p>
            <a:pPr>
              <a:defRPr sz="1800"/>
            </a:pPr>
            <a:r>
              <a:t>New features</a:t>
            </a:r>
          </a:p>
          <a:p>
            <a:pPr lvl="1" marL="685800" indent="-228600">
              <a:spcBef>
                <a:spcPts val="500"/>
              </a:spcBef>
              <a:defRPr sz="1800"/>
            </a:pPr>
            <a:r>
              <a:t>IsRemodeled</a:t>
            </a:r>
            <a:endParaRPr sz="2400"/>
          </a:p>
          <a:p>
            <a:pPr lvl="1" marL="685800" indent="-228600">
              <a:spcBef>
                <a:spcPts val="500"/>
              </a:spcBef>
              <a:defRPr sz="1800"/>
            </a:pPr>
            <a:r>
              <a:t>QtrSold</a:t>
            </a:r>
            <a:endParaRPr sz="2400"/>
          </a:p>
          <a:p>
            <a:pPr lvl="1" marL="685800" indent="-228600">
              <a:spcBef>
                <a:spcPts val="500"/>
              </a:spcBef>
              <a:defRPr sz="1800"/>
            </a:pPr>
            <a:r>
              <a:t>TotalSF</a:t>
            </a:r>
            <a:endParaRPr sz="2400"/>
          </a:p>
          <a:p>
            <a:pPr>
              <a:defRPr sz="1800"/>
            </a:pPr>
            <a:r>
              <a:t>Abnormal sale condition</a:t>
            </a:r>
          </a:p>
          <a:p>
            <a:pPr>
              <a:defRPr sz="1800"/>
            </a:pPr>
            <a:r>
              <a:t>Data correction</a:t>
            </a:r>
          </a:p>
          <a:p>
            <a:pPr lvl="1" marL="685800" indent="-228600">
              <a:spcBef>
                <a:spcPts val="500"/>
              </a:spcBef>
              <a:defRPr sz="1800"/>
            </a:pPr>
            <a:r>
              <a:t>GarageYrBlt  in Test Data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2" name="intersecting circlesGroup 6"/>
          <p:cNvGrpSpPr/>
          <p:nvPr/>
        </p:nvGrpSpPr>
        <p:grpSpPr>
          <a:xfrm>
            <a:off x="1155480" y="498347"/>
            <a:ext cx="9902665" cy="5861305"/>
            <a:chOff x="0" y="0"/>
            <a:chExt cx="9902663" cy="5861304"/>
          </a:xfrm>
        </p:grpSpPr>
        <p:sp>
          <p:nvSpPr>
            <p:cNvPr id="219" name="Oval 5"/>
            <p:cNvSpPr/>
            <p:nvPr/>
          </p:nvSpPr>
          <p:spPr>
            <a:xfrm>
              <a:off x="-1" y="-1"/>
              <a:ext cx="5861305"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0" name="Oval 8"/>
            <p:cNvSpPr/>
            <p:nvPr/>
          </p:nvSpPr>
          <p:spPr>
            <a:xfrm>
              <a:off x="4041358" y="-1"/>
              <a:ext cx="5861306"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1" name="Oval 5"/>
            <p:cNvSpPr/>
            <p:nvPr/>
          </p:nvSpPr>
          <p:spPr>
            <a:xfrm>
              <a:off x="2009866" y="-1"/>
              <a:ext cx="5861305" cy="5861305"/>
            </a:xfrm>
            <a:prstGeom prst="ellipse">
              <a:avLst/>
            </a:prstGeom>
            <a:solidFill>
              <a:schemeClr val="accent1">
                <a:alpha val="70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223" name="ribbonRectangle 11"/>
          <p:cNvSpPr/>
          <p:nvPr/>
        </p:nvSpPr>
        <p:spPr>
          <a:xfrm>
            <a:off x="0" y="2514600"/>
            <a:ext cx="12192000" cy="1828800"/>
          </a:xfrm>
          <a:prstGeom prst="rect">
            <a:avLst/>
          </a:prstGeom>
          <a:solidFill>
            <a:srgbClr val="E7E6E6"/>
          </a:solidFill>
          <a:ln w="12700">
            <a:miter lim="400000"/>
          </a:ln>
        </p:spPr>
        <p:txBody>
          <a:bodyPr lIns="45719" rIns="45719"/>
          <a:lstStyle/>
          <a:p>
            <a:pPr>
              <a:defRPr>
                <a:solidFill>
                  <a:srgbClr val="FFFFFF"/>
                </a:solidFill>
              </a:defRPr>
            </a:pPr>
          </a:p>
        </p:txBody>
      </p:sp>
      <p:sp>
        <p:nvSpPr>
          <p:cNvPr id="224" name="Title 1"/>
          <p:cNvSpPr txBox="1"/>
          <p:nvPr>
            <p:ph type="title"/>
          </p:nvPr>
        </p:nvSpPr>
        <p:spPr>
          <a:xfrm>
            <a:off x="1524000" y="2776538"/>
            <a:ext cx="9144000" cy="1381189"/>
          </a:xfrm>
          <a:prstGeom prst="rect">
            <a:avLst/>
          </a:prstGeom>
        </p:spPr>
        <p:txBody>
          <a:bodyPr anchor="ctr"/>
          <a:lstStyle>
            <a:lvl1pPr algn="ctr">
              <a:defRPr sz="4000">
                <a:solidFill>
                  <a:srgbClr val="44546A"/>
                </a:solidFill>
              </a:defRPr>
            </a:lvl1pPr>
          </a:lstStyle>
          <a:p>
            <a:pPr/>
            <a:r>
              <a:t>Features Engineering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838200" y="57149"/>
            <a:ext cx="10515600" cy="623890"/>
          </a:xfrm>
          <a:prstGeom prst="rect">
            <a:avLst/>
          </a:prstGeom>
        </p:spPr>
        <p:txBody>
          <a:bodyPr/>
          <a:lstStyle>
            <a:lvl1pPr>
              <a:defRPr sz="2800">
                <a:solidFill>
                  <a:srgbClr val="0070C0"/>
                </a:solidFill>
              </a:defRPr>
            </a:lvl1pPr>
          </a:lstStyle>
          <a:p>
            <a:pPr/>
            <a:r>
              <a:t>Ames, IA Neighborhood</a:t>
            </a:r>
          </a:p>
        </p:txBody>
      </p:sp>
      <p:pic>
        <p:nvPicPr>
          <p:cNvPr id="227" name="Content Placeholder 4" descr="Content Placeholder 4"/>
          <p:cNvPicPr>
            <a:picLocks noChangeAspect="1"/>
          </p:cNvPicPr>
          <p:nvPr/>
        </p:nvPicPr>
        <p:blipFill>
          <a:blip r:embed="rId2">
            <a:extLst/>
          </a:blip>
          <a:stretch>
            <a:fillRect/>
          </a:stretch>
        </p:blipFill>
        <p:spPr>
          <a:xfrm>
            <a:off x="2477558" y="749300"/>
            <a:ext cx="7236884" cy="542766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lasso.png" descr="lasso.png"/>
          <p:cNvPicPr>
            <a:picLocks noChangeAspect="1"/>
          </p:cNvPicPr>
          <p:nvPr/>
        </p:nvPicPr>
        <p:blipFill>
          <a:blip r:embed="rId2">
            <a:extLst/>
          </a:blip>
          <a:stretch>
            <a:fillRect/>
          </a:stretch>
        </p:blipFill>
        <p:spPr>
          <a:xfrm>
            <a:off x="2542704" y="745495"/>
            <a:ext cx="7387479" cy="5832221"/>
          </a:xfrm>
          <a:prstGeom prst="rect">
            <a:avLst/>
          </a:prstGeom>
          <a:ln w="12700">
            <a:miter lim="400000"/>
          </a:ln>
        </p:spPr>
      </p:pic>
      <p:sp>
        <p:nvSpPr>
          <p:cNvPr id="230" name="Title 1"/>
          <p:cNvSpPr txBox="1"/>
          <p:nvPr/>
        </p:nvSpPr>
        <p:spPr>
          <a:xfrm>
            <a:off x="838200" y="365125"/>
            <a:ext cx="10515600" cy="657225"/>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sz="2800">
                <a:solidFill>
                  <a:srgbClr val="0070C0"/>
                </a:solidFill>
                <a:latin typeface="Calibri Light"/>
                <a:ea typeface="Calibri Light"/>
                <a:cs typeface="Calibri Light"/>
                <a:sym typeface="Calibri Light"/>
              </a:defRPr>
            </a:lvl1pPr>
          </a:lstStyle>
          <a:p>
            <a:pPr/>
            <a:r>
              <a:t>Lasso Regression Fore Reduction of Parameters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393700" y="365125"/>
            <a:ext cx="10960100" cy="631825"/>
          </a:xfrm>
          <a:prstGeom prst="rect">
            <a:avLst/>
          </a:prstGeom>
          <a:solidFill>
            <a:srgbClr val="F2F2F2"/>
          </a:solidFill>
        </p:spPr>
        <p:txBody>
          <a:bodyPr/>
          <a:lstStyle>
            <a:lvl1pPr defTabSz="859536">
              <a:defRPr sz="3666">
                <a:solidFill>
                  <a:srgbClr val="0070C0"/>
                </a:solidFill>
              </a:defRPr>
            </a:lvl1pPr>
          </a:lstStyle>
          <a:p>
            <a:pPr/>
            <a:r>
              <a:t>Agenda</a:t>
            </a:r>
          </a:p>
        </p:txBody>
      </p:sp>
      <p:sp>
        <p:nvSpPr>
          <p:cNvPr id="151" name="Content Placeholder 2"/>
          <p:cNvSpPr txBox="1"/>
          <p:nvPr>
            <p:ph type="body" idx="1"/>
          </p:nvPr>
        </p:nvSpPr>
        <p:spPr>
          <a:xfrm>
            <a:off x="838200" y="1212850"/>
            <a:ext cx="10515600" cy="4964113"/>
          </a:xfrm>
          <a:prstGeom prst="rect">
            <a:avLst/>
          </a:prstGeom>
        </p:spPr>
        <p:txBody>
          <a:bodyPr/>
          <a:lstStyle/>
          <a:p>
            <a:pPr marL="0" indent="0">
              <a:buSzTx/>
              <a:buNone/>
            </a:pPr>
            <a:r>
              <a:t>Project aims at predicting house prices (residential) in Ames, Iowa, USA based on data set provided by Kaggle between 2006 and 2010.</a:t>
            </a:r>
          </a:p>
          <a:p>
            <a:pPr/>
          </a:p>
          <a:p>
            <a:pPr lvl="1" marL="685800" indent="-228600">
              <a:spcBef>
                <a:spcPts val="500"/>
              </a:spcBef>
              <a:defRPr sz="2400"/>
            </a:pPr>
            <a:r>
              <a:t>Data Exploration</a:t>
            </a:r>
          </a:p>
          <a:p>
            <a:pPr lvl="1" marL="685800" indent="-228600">
              <a:spcBef>
                <a:spcPts val="500"/>
              </a:spcBef>
              <a:defRPr sz="2400"/>
            </a:pPr>
            <a:r>
              <a:t>Data Cleaning</a:t>
            </a:r>
          </a:p>
          <a:p>
            <a:pPr lvl="1" marL="685800" indent="-228600">
              <a:spcBef>
                <a:spcPts val="500"/>
              </a:spcBef>
              <a:defRPr sz="2400"/>
            </a:pPr>
            <a:r>
              <a:t>Feature Engineering </a:t>
            </a:r>
          </a:p>
          <a:p>
            <a:pPr lvl="1" marL="685800" indent="-228600">
              <a:spcBef>
                <a:spcPts val="500"/>
              </a:spcBef>
              <a:defRPr sz="2400"/>
            </a:pPr>
            <a:r>
              <a:t>Model Training</a:t>
            </a:r>
          </a:p>
          <a:p>
            <a:pPr lvl="1" marL="685800" indent="-228600">
              <a:spcBef>
                <a:spcPts val="500"/>
              </a:spcBef>
              <a:defRPr sz="2400"/>
            </a:pPr>
            <a:r>
              <a:t>Model Evaluation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VariableImpPlot.png" descr="VariableImpPlot.png"/>
          <p:cNvPicPr>
            <a:picLocks noChangeAspect="1"/>
          </p:cNvPicPr>
          <p:nvPr/>
        </p:nvPicPr>
        <p:blipFill>
          <a:blip r:embed="rId2">
            <a:extLst/>
          </a:blip>
          <a:stretch>
            <a:fillRect/>
          </a:stretch>
        </p:blipFill>
        <p:spPr>
          <a:xfrm>
            <a:off x="1906930" y="1093223"/>
            <a:ext cx="8378140" cy="5764777"/>
          </a:xfrm>
          <a:prstGeom prst="rect">
            <a:avLst/>
          </a:prstGeom>
          <a:ln w="12700">
            <a:miter lim="400000"/>
          </a:ln>
        </p:spPr>
      </p:pic>
      <p:sp>
        <p:nvSpPr>
          <p:cNvPr id="233" name="Title 1"/>
          <p:cNvSpPr txBox="1"/>
          <p:nvPr/>
        </p:nvSpPr>
        <p:spPr>
          <a:xfrm>
            <a:off x="838200" y="365125"/>
            <a:ext cx="10515600" cy="657225"/>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sz="2800">
                <a:solidFill>
                  <a:srgbClr val="0070C0"/>
                </a:solidFill>
                <a:latin typeface="Calibri Light"/>
                <a:ea typeface="Calibri Light"/>
                <a:cs typeface="Calibri Light"/>
                <a:sym typeface="Calibri Light"/>
              </a:defRPr>
            </a:lvl1pPr>
          </a:lstStyle>
          <a:p>
            <a:pPr/>
            <a:r>
              <a:t>Random Forest For Best Variables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xfrm>
            <a:off x="351184" y="365124"/>
            <a:ext cx="11151704" cy="555903"/>
          </a:xfrm>
          <a:prstGeom prst="rect">
            <a:avLst/>
          </a:prstGeom>
          <a:solidFill>
            <a:srgbClr val="F2F2F2"/>
          </a:solidFill>
        </p:spPr>
        <p:txBody>
          <a:bodyPr/>
          <a:lstStyle>
            <a:lvl1pPr>
              <a:defRPr sz="2800">
                <a:solidFill>
                  <a:srgbClr val="0070C0"/>
                </a:solidFill>
              </a:defRPr>
            </a:lvl1pPr>
          </a:lstStyle>
          <a:p>
            <a:pPr/>
            <a:r>
              <a:t>PCA – Components</a:t>
            </a:r>
          </a:p>
        </p:txBody>
      </p:sp>
      <p:pic>
        <p:nvPicPr>
          <p:cNvPr id="236" name="Content Placeholder 3" descr="Content Placeholder 3"/>
          <p:cNvPicPr>
            <a:picLocks noChangeAspect="1"/>
          </p:cNvPicPr>
          <p:nvPr/>
        </p:nvPicPr>
        <p:blipFill>
          <a:blip r:embed="rId2">
            <a:extLst/>
          </a:blip>
          <a:stretch>
            <a:fillRect/>
          </a:stretch>
        </p:blipFill>
        <p:spPr>
          <a:xfrm>
            <a:off x="838200" y="921025"/>
            <a:ext cx="5337313" cy="4965519"/>
          </a:xfrm>
          <a:prstGeom prst="rect">
            <a:avLst/>
          </a:prstGeom>
          <a:ln w="12700">
            <a:miter lim="400000"/>
          </a:ln>
        </p:spPr>
      </p:pic>
      <p:sp>
        <p:nvSpPr>
          <p:cNvPr id="237" name="TextBox 14"/>
          <p:cNvSpPr txBox="1"/>
          <p:nvPr/>
        </p:nvSpPr>
        <p:spPr>
          <a:xfrm>
            <a:off x="1451112" y="6001996"/>
            <a:ext cx="3988905" cy="507366"/>
          </a:xfrm>
          <a:prstGeom prst="rect">
            <a:avLst/>
          </a:prstGeom>
          <a:ln>
            <a:solidFill>
              <a:srgbClr val="44546A"/>
            </a:solidFill>
          </a:ln>
          <a:extLst>
            <a:ext uri="{C572A759-6A51-4108-AA02-DFA0A04FC94B}">
              <ma14:wrappingTextBoxFlag xmlns:ma14="http://schemas.microsoft.com/office/mac/drawingml/2011/main" val="1"/>
            </a:ext>
          </a:extLst>
        </p:spPr>
        <p:txBody>
          <a:bodyPr lIns="45719" rIns="45719">
            <a:spAutoFit/>
          </a:bodyPr>
          <a:lstStyle/>
          <a:p>
            <a:pPr>
              <a:defRPr sz="1400"/>
            </a:pPr>
            <a:r>
              <a:t> sp$finalModel$xNames</a:t>
            </a:r>
          </a:p>
          <a:p>
            <a:pPr>
              <a:defRPr sz="1400"/>
            </a:pPr>
            <a:r>
              <a:t>[1] "PC1" "PC2" "PC3"</a:t>
            </a:r>
          </a:p>
        </p:txBody>
      </p:sp>
      <p:pic>
        <p:nvPicPr>
          <p:cNvPr id="238" name="Picture 5" descr="Picture 5"/>
          <p:cNvPicPr>
            <a:picLocks noChangeAspect="1"/>
          </p:cNvPicPr>
          <p:nvPr/>
        </p:nvPicPr>
        <p:blipFill>
          <a:blip r:embed="rId3">
            <a:extLst/>
          </a:blip>
          <a:srcRect l="23578" t="18908" r="36808" b="5637"/>
          <a:stretch>
            <a:fillRect/>
          </a:stretch>
        </p:blipFill>
        <p:spPr>
          <a:xfrm>
            <a:off x="6520070" y="921025"/>
            <a:ext cx="4075045" cy="5571849"/>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Title 1"/>
          <p:cNvSpPr txBox="1"/>
          <p:nvPr>
            <p:ph type="title"/>
          </p:nvPr>
        </p:nvSpPr>
        <p:spPr>
          <a:xfrm>
            <a:off x="838200" y="365125"/>
            <a:ext cx="10515600" cy="1127125"/>
          </a:xfrm>
          <a:prstGeom prst="rect">
            <a:avLst/>
          </a:prstGeom>
        </p:spPr>
        <p:txBody>
          <a:bodyPr/>
          <a:lstStyle>
            <a:lvl1pPr>
              <a:defRPr sz="2800">
                <a:solidFill>
                  <a:srgbClr val="0070C0"/>
                </a:solidFill>
              </a:defRPr>
            </a:lvl1pPr>
          </a:lstStyle>
          <a:p>
            <a:pPr/>
            <a:r>
              <a:t>Case-Shiller Ames Housing Index</a:t>
            </a:r>
          </a:p>
        </p:txBody>
      </p:sp>
      <p:sp>
        <p:nvSpPr>
          <p:cNvPr id="241" name="Rectangle 2"/>
          <p:cNvSpPr/>
          <p:nvPr/>
        </p:nvSpPr>
        <p:spPr>
          <a:xfrm>
            <a:off x="7361583" y="2736574"/>
            <a:ext cx="1172818" cy="881270"/>
          </a:xfrm>
          <a:prstGeom prst="rect">
            <a:avLst/>
          </a:prstGeom>
          <a:solidFill>
            <a:srgbClr val="FFF2CC">
              <a:alpha val="98824"/>
            </a:srgbClr>
          </a:solidFill>
          <a:ln w="12700">
            <a:solidFill>
              <a:srgbClr val="32538F"/>
            </a:solidFill>
            <a:miter/>
          </a:ln>
        </p:spPr>
        <p:txBody>
          <a:bodyPr lIns="45719" rIns="45719" anchor="ctr"/>
          <a:lstStyle/>
          <a:p>
            <a:pPr>
              <a:defRPr sz="900">
                <a:solidFill>
                  <a:srgbClr val="FFFFFF"/>
                </a:solidFill>
              </a:defRPr>
            </a:pPr>
          </a:p>
        </p:txBody>
      </p:sp>
      <p:pic>
        <p:nvPicPr>
          <p:cNvPr id="242" name="Content Placeholder 3" descr="Content Placeholder 3"/>
          <p:cNvPicPr>
            <a:picLocks noChangeAspect="1"/>
          </p:cNvPicPr>
          <p:nvPr/>
        </p:nvPicPr>
        <p:blipFill>
          <a:blip r:embed="rId2">
            <a:extLst/>
          </a:blip>
          <a:stretch>
            <a:fillRect/>
          </a:stretch>
        </p:blipFill>
        <p:spPr>
          <a:xfrm>
            <a:off x="1447799" y="1677193"/>
            <a:ext cx="9355667" cy="4419601"/>
          </a:xfrm>
          <a:prstGeom prst="rect">
            <a:avLst/>
          </a:prstGeom>
          <a:ln w="12700">
            <a:miter lim="400000"/>
          </a:ln>
        </p:spPr>
      </p:pic>
      <p:sp>
        <p:nvSpPr>
          <p:cNvPr id="243" name="Rectangle 5"/>
          <p:cNvSpPr/>
          <p:nvPr/>
        </p:nvSpPr>
        <p:spPr>
          <a:xfrm>
            <a:off x="7189303" y="2630557"/>
            <a:ext cx="1292088" cy="1073427"/>
          </a:xfrm>
          <a:prstGeom prst="rect">
            <a:avLst/>
          </a:prstGeom>
          <a:solidFill>
            <a:schemeClr val="accent1">
              <a:alpha val="23922"/>
            </a:schemeClr>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394634" y="365125"/>
            <a:ext cx="10959167" cy="616653"/>
          </a:xfrm>
          <a:prstGeom prst="rect">
            <a:avLst/>
          </a:prstGeom>
        </p:spPr>
        <p:txBody>
          <a:bodyPr/>
          <a:lstStyle>
            <a:lvl1pPr>
              <a:defRPr sz="2800">
                <a:solidFill>
                  <a:srgbClr val="0070C0"/>
                </a:solidFill>
              </a:defRPr>
            </a:lvl1pPr>
          </a:lstStyle>
          <a:p>
            <a:pPr/>
            <a:r>
              <a:t>Decision Tree for Variable Selection</a:t>
            </a:r>
          </a:p>
        </p:txBody>
      </p:sp>
      <p:pic>
        <p:nvPicPr>
          <p:cNvPr id="246" name="Content Placeholder 4" descr="Content Placeholder 4"/>
          <p:cNvPicPr>
            <a:picLocks noChangeAspect="1"/>
          </p:cNvPicPr>
          <p:nvPr/>
        </p:nvPicPr>
        <p:blipFill>
          <a:blip r:embed="rId2">
            <a:extLst/>
          </a:blip>
          <a:srcRect l="0" t="13886" r="0" b="6769"/>
          <a:stretch>
            <a:fillRect/>
          </a:stretch>
        </p:blipFill>
        <p:spPr>
          <a:xfrm>
            <a:off x="394634" y="866273"/>
            <a:ext cx="11579192" cy="600807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1" name="intersecting circlesGroup 31"/>
          <p:cNvGrpSpPr/>
          <p:nvPr/>
        </p:nvGrpSpPr>
        <p:grpSpPr>
          <a:xfrm>
            <a:off x="1155480" y="498347"/>
            <a:ext cx="9902665" cy="5861305"/>
            <a:chOff x="0" y="0"/>
            <a:chExt cx="9902663" cy="5861304"/>
          </a:xfrm>
        </p:grpSpPr>
        <p:sp>
          <p:nvSpPr>
            <p:cNvPr id="248" name="Oval 5"/>
            <p:cNvSpPr/>
            <p:nvPr/>
          </p:nvSpPr>
          <p:spPr>
            <a:xfrm>
              <a:off x="-1" y="-1"/>
              <a:ext cx="5861305"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49" name="Oval 33"/>
            <p:cNvSpPr/>
            <p:nvPr/>
          </p:nvSpPr>
          <p:spPr>
            <a:xfrm>
              <a:off x="4041358" y="-1"/>
              <a:ext cx="5861306"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50" name="Oval 5"/>
            <p:cNvSpPr/>
            <p:nvPr/>
          </p:nvSpPr>
          <p:spPr>
            <a:xfrm>
              <a:off x="2009866" y="-1"/>
              <a:ext cx="5861305" cy="5861305"/>
            </a:xfrm>
            <a:prstGeom prst="ellipse">
              <a:avLst/>
            </a:prstGeom>
            <a:solidFill>
              <a:schemeClr val="accent1">
                <a:alpha val="70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252" name="ribbonRectangle 36"/>
          <p:cNvSpPr/>
          <p:nvPr/>
        </p:nvSpPr>
        <p:spPr>
          <a:xfrm>
            <a:off x="0" y="2514600"/>
            <a:ext cx="12192000" cy="1828800"/>
          </a:xfrm>
          <a:prstGeom prst="rect">
            <a:avLst/>
          </a:prstGeom>
          <a:solidFill>
            <a:srgbClr val="E7E6E6"/>
          </a:solidFill>
          <a:ln w="12700">
            <a:miter lim="400000"/>
          </a:ln>
        </p:spPr>
        <p:txBody>
          <a:bodyPr lIns="45719" rIns="45719"/>
          <a:lstStyle/>
          <a:p>
            <a:pPr>
              <a:defRPr>
                <a:solidFill>
                  <a:srgbClr val="FFFFFF"/>
                </a:solidFill>
              </a:defRPr>
            </a:pPr>
          </a:p>
        </p:txBody>
      </p:sp>
      <p:sp>
        <p:nvSpPr>
          <p:cNvPr id="253" name="TextBox 1"/>
          <p:cNvSpPr txBox="1"/>
          <p:nvPr/>
        </p:nvSpPr>
        <p:spPr>
          <a:xfrm>
            <a:off x="61877" y="2776538"/>
            <a:ext cx="11639693" cy="138118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lnSpc>
                <a:spcPct val="90000"/>
              </a:lnSpc>
              <a:spcBef>
                <a:spcPts val="600"/>
              </a:spcBef>
              <a:defRPr sz="5200">
                <a:solidFill>
                  <a:srgbClr val="44546A"/>
                </a:solidFill>
              </a:defRPr>
            </a:pPr>
            <a:r>
              <a:t>Model Training and Evaluation</a:t>
            </a:r>
          </a:p>
          <a:p>
            <a:pPr algn="ctr">
              <a:lnSpc>
                <a:spcPct val="90000"/>
              </a:lnSpc>
              <a:spcBef>
                <a:spcPts val="600"/>
              </a:spcBef>
              <a:defRPr sz="2000">
                <a:solidFill>
                  <a:srgbClr val="44546A"/>
                </a:solidFill>
                <a:latin typeface="Calibri Light"/>
                <a:ea typeface="Calibri Light"/>
                <a:cs typeface="Calibri Light"/>
                <a:sym typeface="Calibri Light"/>
              </a:defRPr>
            </a:pPr>
            <a:r>
              <a: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Title 1"/>
          <p:cNvSpPr txBox="1"/>
          <p:nvPr>
            <p:ph type="ctrTitle"/>
          </p:nvPr>
        </p:nvSpPr>
        <p:spPr>
          <a:xfrm>
            <a:off x="655980" y="2517912"/>
            <a:ext cx="11184837" cy="848140"/>
          </a:xfrm>
          <a:prstGeom prst="rect">
            <a:avLst/>
          </a:prstGeom>
          <a:solidFill>
            <a:srgbClr val="F2F2F2"/>
          </a:solidFill>
        </p:spPr>
        <p:txBody>
          <a:bodyPr/>
          <a:lstStyle>
            <a:lvl1pPr>
              <a:defRPr sz="4400">
                <a:solidFill>
                  <a:srgbClr val="0070C0"/>
                </a:solidFill>
              </a:defRPr>
            </a:lvl1pPr>
          </a:lstStyle>
          <a:p>
            <a:pPr/>
            <a:r>
              <a:t>Multiple Linear Regression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xfrm>
            <a:off x="0" y="0"/>
            <a:ext cx="3352800" cy="457200"/>
          </a:xfrm>
          <a:prstGeom prst="rect">
            <a:avLst/>
          </a:prstGeom>
        </p:spPr>
        <p:txBody>
          <a:bodyPr/>
          <a:lstStyle>
            <a:lvl1pPr defTabSz="777240">
              <a:defRPr sz="2380">
                <a:solidFill>
                  <a:srgbClr val="0070C0"/>
                </a:solidFill>
              </a:defRPr>
            </a:lvl1pPr>
          </a:lstStyle>
          <a:p>
            <a:pPr/>
            <a:r>
              <a:t>Summary Statistics</a:t>
            </a:r>
          </a:p>
        </p:txBody>
      </p:sp>
      <p:pic>
        <p:nvPicPr>
          <p:cNvPr id="258" name="Picture 2" descr="Picture 2"/>
          <p:cNvPicPr>
            <a:picLocks noChangeAspect="1"/>
          </p:cNvPicPr>
          <p:nvPr/>
        </p:nvPicPr>
        <p:blipFill>
          <a:blip r:embed="rId2">
            <a:extLst/>
          </a:blip>
          <a:stretch>
            <a:fillRect/>
          </a:stretch>
        </p:blipFill>
        <p:spPr>
          <a:xfrm>
            <a:off x="3851909" y="0"/>
            <a:ext cx="5067301" cy="680212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Text Placeholder 2"/>
          <p:cNvSpPr txBox="1"/>
          <p:nvPr>
            <p:ph type="body" sz="quarter" idx="1"/>
          </p:nvPr>
        </p:nvSpPr>
        <p:spPr>
          <a:xfrm>
            <a:off x="242954" y="2736574"/>
            <a:ext cx="11756889" cy="825501"/>
          </a:xfrm>
          <a:prstGeom prst="rect">
            <a:avLst/>
          </a:prstGeom>
          <a:solidFill>
            <a:srgbClr val="F2F2F2"/>
          </a:solidFill>
        </p:spPr>
        <p:txBody>
          <a:bodyPr/>
          <a:lstStyle>
            <a:lvl1pPr algn="ctr">
              <a:defRPr b="1" sz="4000">
                <a:solidFill>
                  <a:srgbClr val="0070C0"/>
                </a:solidFill>
              </a:defRPr>
            </a:lvl1pPr>
          </a:lstStyle>
          <a:p>
            <a:pPr/>
            <a:r>
              <a:t>Assumptions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Title 1"/>
          <p:cNvSpPr txBox="1"/>
          <p:nvPr>
            <p:ph type="title"/>
          </p:nvPr>
        </p:nvSpPr>
        <p:spPr>
          <a:xfrm>
            <a:off x="149087" y="79512"/>
            <a:ext cx="11893826" cy="682489"/>
          </a:xfrm>
          <a:prstGeom prst="rect">
            <a:avLst/>
          </a:prstGeom>
          <a:solidFill>
            <a:srgbClr val="F2F2F2"/>
          </a:solidFill>
        </p:spPr>
        <p:txBody>
          <a:bodyPr/>
          <a:lstStyle>
            <a:lvl1pPr>
              <a:defRPr sz="2800">
                <a:solidFill>
                  <a:srgbClr val="0070C0"/>
                </a:solidFill>
              </a:defRPr>
            </a:lvl1pPr>
          </a:lstStyle>
          <a:p>
            <a:pPr/>
            <a:r>
              <a:t>Constant Variance</a:t>
            </a:r>
          </a:p>
        </p:txBody>
      </p:sp>
      <p:pic>
        <p:nvPicPr>
          <p:cNvPr id="263" name="Content Placeholder 3" descr="Content Placeholder 3"/>
          <p:cNvPicPr>
            <a:picLocks noChangeAspect="1"/>
          </p:cNvPicPr>
          <p:nvPr/>
        </p:nvPicPr>
        <p:blipFill>
          <a:blip r:embed="rId2">
            <a:extLst/>
          </a:blip>
          <a:stretch>
            <a:fillRect/>
          </a:stretch>
        </p:blipFill>
        <p:spPr>
          <a:xfrm>
            <a:off x="508000" y="762000"/>
            <a:ext cx="10972800" cy="50292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Title 1"/>
          <p:cNvSpPr txBox="1"/>
          <p:nvPr>
            <p:ph type="title"/>
          </p:nvPr>
        </p:nvSpPr>
        <p:spPr>
          <a:xfrm>
            <a:off x="182217" y="137319"/>
            <a:ext cx="11827565" cy="685801"/>
          </a:xfrm>
          <a:prstGeom prst="rect">
            <a:avLst/>
          </a:prstGeom>
          <a:solidFill>
            <a:srgbClr val="F2F2F2"/>
          </a:solidFill>
        </p:spPr>
        <p:txBody>
          <a:bodyPr/>
          <a:lstStyle>
            <a:lvl1pPr>
              <a:defRPr sz="2400">
                <a:solidFill>
                  <a:srgbClr val="0070C0"/>
                </a:solidFill>
              </a:defRPr>
            </a:lvl1pPr>
          </a:lstStyle>
          <a:p>
            <a:pPr/>
            <a:r>
              <a:t>Normality</a:t>
            </a:r>
          </a:p>
        </p:txBody>
      </p:sp>
      <p:pic>
        <p:nvPicPr>
          <p:cNvPr id="266" name="Content Placeholder 3" descr="Content Placeholder 3"/>
          <p:cNvPicPr>
            <a:picLocks noChangeAspect="1"/>
          </p:cNvPicPr>
          <p:nvPr/>
        </p:nvPicPr>
        <p:blipFill>
          <a:blip r:embed="rId2">
            <a:extLst/>
          </a:blip>
          <a:stretch>
            <a:fillRect/>
          </a:stretch>
        </p:blipFill>
        <p:spPr>
          <a:xfrm>
            <a:off x="1219200" y="1243807"/>
            <a:ext cx="9956800" cy="513397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Content Placeholder 4" descr="Content Placeholder 4"/>
          <p:cNvPicPr>
            <a:picLocks noChangeAspect="1"/>
          </p:cNvPicPr>
          <p:nvPr/>
        </p:nvPicPr>
        <p:blipFill>
          <a:blip r:embed="rId2">
            <a:extLst/>
          </a:blip>
          <a:stretch>
            <a:fillRect/>
          </a:stretch>
        </p:blipFill>
        <p:spPr>
          <a:xfrm>
            <a:off x="2530068" y="435361"/>
            <a:ext cx="6380175" cy="638017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185531" y="245163"/>
            <a:ext cx="11489633" cy="821637"/>
          </a:xfrm>
          <a:prstGeom prst="rect">
            <a:avLst/>
          </a:prstGeom>
          <a:solidFill>
            <a:srgbClr val="F2F2F2"/>
          </a:solidFill>
        </p:spPr>
        <p:txBody>
          <a:bodyPr/>
          <a:lstStyle>
            <a:lvl1pPr>
              <a:defRPr sz="2400">
                <a:solidFill>
                  <a:srgbClr val="0070C0"/>
                </a:solidFill>
              </a:defRPr>
            </a:lvl1pPr>
          </a:lstStyle>
          <a:p>
            <a:pPr/>
            <a:r>
              <a:t>Independent Error</a:t>
            </a:r>
          </a:p>
        </p:txBody>
      </p:sp>
      <p:pic>
        <p:nvPicPr>
          <p:cNvPr id="269" name="Content Placeholder 3" descr="Content Placeholder 3"/>
          <p:cNvPicPr>
            <a:picLocks noChangeAspect="1"/>
          </p:cNvPicPr>
          <p:nvPr/>
        </p:nvPicPr>
        <p:blipFill>
          <a:blip r:embed="rId2">
            <a:extLst/>
          </a:blip>
          <a:stretch>
            <a:fillRect/>
          </a:stretch>
        </p:blipFill>
        <p:spPr>
          <a:xfrm>
            <a:off x="1422400" y="1066800"/>
            <a:ext cx="9956800" cy="5133974"/>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147981" y="125894"/>
            <a:ext cx="11794437" cy="715964"/>
          </a:xfrm>
          <a:prstGeom prst="rect">
            <a:avLst/>
          </a:prstGeom>
          <a:solidFill>
            <a:srgbClr val="F2F2F2"/>
          </a:solidFill>
        </p:spPr>
        <p:txBody>
          <a:bodyPr/>
          <a:lstStyle>
            <a:lvl1pPr>
              <a:defRPr sz="2800">
                <a:solidFill>
                  <a:srgbClr val="0070C0"/>
                </a:solidFill>
              </a:defRPr>
            </a:lvl1pPr>
          </a:lstStyle>
          <a:p>
            <a:pPr/>
            <a:r>
              <a:t>Residuals and Leverage</a:t>
            </a:r>
          </a:p>
        </p:txBody>
      </p:sp>
      <p:pic>
        <p:nvPicPr>
          <p:cNvPr id="272" name="Content Placeholder 3" descr="Content Placeholder 3"/>
          <p:cNvPicPr>
            <a:picLocks noChangeAspect="1"/>
          </p:cNvPicPr>
          <p:nvPr/>
        </p:nvPicPr>
        <p:blipFill>
          <a:blip r:embed="rId2">
            <a:extLst/>
          </a:blip>
          <a:stretch>
            <a:fillRect/>
          </a:stretch>
        </p:blipFill>
        <p:spPr>
          <a:xfrm>
            <a:off x="914400" y="962820"/>
            <a:ext cx="10261601" cy="529113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2614492" y="2854960"/>
            <a:ext cx="3395365" cy="703250"/>
          </a:xfrm>
          <a:prstGeom prst="rect">
            <a:avLst/>
          </a:prstGeom>
        </p:spPr>
        <p:txBody>
          <a:bodyPr/>
          <a:lstStyle>
            <a:lvl1pPr>
              <a:defRPr sz="3200">
                <a:solidFill>
                  <a:srgbClr val="0070C0"/>
                </a:solidFill>
              </a:defRPr>
            </a:lvl1pPr>
          </a:lstStyle>
          <a:p>
            <a:pPr/>
            <a:r>
              <a:t>Cross Validation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Content Placeholder 2"/>
          <p:cNvSpPr txBox="1"/>
          <p:nvPr>
            <p:ph type="body" idx="1"/>
          </p:nvPr>
        </p:nvSpPr>
        <p:spPr>
          <a:xfrm>
            <a:off x="609600" y="304800"/>
            <a:ext cx="10972800" cy="5821365"/>
          </a:xfrm>
          <a:prstGeom prst="rect">
            <a:avLst/>
          </a:prstGeom>
        </p:spPr>
        <p:txBody>
          <a:bodyPr/>
          <a:lstStyle>
            <a:lvl1pPr marL="0" indent="0">
              <a:buSzTx/>
              <a:buNone/>
              <a:defRPr b="1">
                <a:solidFill>
                  <a:srgbClr val="0070C0"/>
                </a:solidFill>
              </a:defRPr>
            </a:lvl1pPr>
          </a:lstStyle>
          <a:p>
            <a:pPr/>
            <a:r>
              <a:t>Predicted vs Actuals</a:t>
            </a:r>
          </a:p>
        </p:txBody>
      </p:sp>
      <p:pic>
        <p:nvPicPr>
          <p:cNvPr id="277" name="Picture 3" descr="Picture 3"/>
          <p:cNvPicPr>
            <a:picLocks noChangeAspect="1"/>
          </p:cNvPicPr>
          <p:nvPr/>
        </p:nvPicPr>
        <p:blipFill>
          <a:blip r:embed="rId2">
            <a:extLst/>
          </a:blip>
          <a:stretch>
            <a:fillRect/>
          </a:stretch>
        </p:blipFill>
        <p:spPr>
          <a:xfrm>
            <a:off x="711200" y="1290636"/>
            <a:ext cx="10797313" cy="5567365"/>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2" name="intersecting circlesGroup 7"/>
          <p:cNvGrpSpPr/>
          <p:nvPr/>
        </p:nvGrpSpPr>
        <p:grpSpPr>
          <a:xfrm>
            <a:off x="1155480" y="498347"/>
            <a:ext cx="9902665" cy="5861305"/>
            <a:chOff x="0" y="0"/>
            <a:chExt cx="9902663" cy="5861304"/>
          </a:xfrm>
        </p:grpSpPr>
        <p:sp>
          <p:nvSpPr>
            <p:cNvPr id="279" name="Oval 5"/>
            <p:cNvSpPr/>
            <p:nvPr/>
          </p:nvSpPr>
          <p:spPr>
            <a:xfrm>
              <a:off x="-1" y="-1"/>
              <a:ext cx="5861305"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0" name="Oval 9"/>
            <p:cNvSpPr/>
            <p:nvPr/>
          </p:nvSpPr>
          <p:spPr>
            <a:xfrm>
              <a:off x="4041358" y="-1"/>
              <a:ext cx="5861306"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1" name="Oval 5"/>
            <p:cNvSpPr/>
            <p:nvPr/>
          </p:nvSpPr>
          <p:spPr>
            <a:xfrm>
              <a:off x="2009866" y="-1"/>
              <a:ext cx="5861305" cy="5861305"/>
            </a:xfrm>
            <a:prstGeom prst="ellipse">
              <a:avLst/>
            </a:prstGeom>
            <a:solidFill>
              <a:schemeClr val="accent1">
                <a:alpha val="70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283" name="ribbonRectangle 12"/>
          <p:cNvSpPr/>
          <p:nvPr/>
        </p:nvSpPr>
        <p:spPr>
          <a:xfrm>
            <a:off x="0" y="2514600"/>
            <a:ext cx="12192000" cy="1828800"/>
          </a:xfrm>
          <a:prstGeom prst="rect">
            <a:avLst/>
          </a:prstGeom>
          <a:solidFill>
            <a:srgbClr val="E7E6E6"/>
          </a:solidFill>
          <a:ln w="12700">
            <a:miter lim="400000"/>
          </a:ln>
        </p:spPr>
        <p:txBody>
          <a:bodyPr lIns="45719" rIns="45719"/>
          <a:lstStyle/>
          <a:p>
            <a:pPr>
              <a:defRPr>
                <a:solidFill>
                  <a:srgbClr val="FFFFFF"/>
                </a:solidFill>
              </a:defRPr>
            </a:pPr>
          </a:p>
        </p:txBody>
      </p:sp>
      <p:sp>
        <p:nvSpPr>
          <p:cNvPr id="284" name="Title 1"/>
          <p:cNvSpPr txBox="1"/>
          <p:nvPr>
            <p:ph type="title"/>
          </p:nvPr>
        </p:nvSpPr>
        <p:spPr>
          <a:xfrm>
            <a:off x="1524000" y="2776538"/>
            <a:ext cx="9144000" cy="1381189"/>
          </a:xfrm>
          <a:prstGeom prst="rect">
            <a:avLst/>
          </a:prstGeom>
        </p:spPr>
        <p:txBody>
          <a:bodyPr anchor="ctr"/>
          <a:lstStyle>
            <a:lvl1pPr algn="ctr">
              <a:defRPr sz="4000">
                <a:solidFill>
                  <a:srgbClr val="44546A"/>
                </a:solidFill>
              </a:defRPr>
            </a:lvl1pPr>
          </a:lstStyle>
          <a:p>
            <a:pPr/>
            <a:r>
              <a:t>Analysis, Conclusions, and Considerations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itle 3"/>
          <p:cNvSpPr txBox="1"/>
          <p:nvPr>
            <p:ph type="ctrTitle"/>
          </p:nvPr>
        </p:nvSpPr>
        <p:spPr>
          <a:xfrm>
            <a:off x="430695" y="287497"/>
            <a:ext cx="11277601" cy="693165"/>
          </a:xfrm>
          <a:prstGeom prst="rect">
            <a:avLst/>
          </a:prstGeom>
          <a:solidFill>
            <a:srgbClr val="F2F2F2"/>
          </a:solidFill>
        </p:spPr>
        <p:txBody>
          <a:bodyPr/>
          <a:lstStyle>
            <a:lvl1pPr algn="l">
              <a:defRPr sz="2800">
                <a:solidFill>
                  <a:srgbClr val="0070C0"/>
                </a:solidFill>
              </a:defRPr>
            </a:lvl1pPr>
          </a:lstStyle>
          <a:p>
            <a:pPr/>
            <a:r>
              <a:t>Extracting Additional Value from the Models</a:t>
            </a:r>
          </a:p>
        </p:txBody>
      </p:sp>
      <p:sp>
        <p:nvSpPr>
          <p:cNvPr id="287" name="Subtitle 4"/>
          <p:cNvSpPr txBox="1"/>
          <p:nvPr>
            <p:ph type="subTitle" idx="1"/>
          </p:nvPr>
        </p:nvSpPr>
        <p:spPr>
          <a:xfrm>
            <a:off x="430695" y="1988522"/>
            <a:ext cx="11363739" cy="3650279"/>
          </a:xfrm>
          <a:prstGeom prst="rect">
            <a:avLst/>
          </a:prstGeom>
        </p:spPr>
        <p:txBody>
          <a:bodyPr/>
          <a:lstStyle/>
          <a:p>
            <a:pPr marL="342900" indent="-342900" algn="l">
              <a:buSzPct val="100000"/>
              <a:buFont typeface="Arial"/>
              <a:buChar char="•"/>
              <a:defRPr sz="2000"/>
            </a:pPr>
            <a:r>
              <a:t>Key Stakeholders: individuals (home seekers, investors), real estate developers, asset managers, realtors, contractors, creditors/banks</a:t>
            </a:r>
          </a:p>
          <a:p>
            <a:pPr marL="342900" indent="-342900" algn="l">
              <a:buSzPct val="100000"/>
              <a:buFont typeface="Arial"/>
              <a:buChar char="•"/>
              <a:defRPr sz="2000"/>
            </a:pPr>
            <a:r>
              <a:t>Discovering investment opportunities by comparing fixed features vs changeable features</a:t>
            </a:r>
          </a:p>
          <a:p>
            <a:pPr marL="342900" indent="-342900" algn="l">
              <a:buSzPct val="100000"/>
              <a:buFont typeface="Arial"/>
              <a:buChar char="•"/>
              <a:defRPr sz="2000"/>
            </a:pPr>
            <a:r>
              <a:t>Considering macro/micro economic factors </a:t>
            </a:r>
          </a:p>
          <a:p>
            <a:pPr marL="342900" indent="-342900" algn="l">
              <a:buSzPct val="100000"/>
              <a:buFont typeface="Arial"/>
              <a:buChar char="•"/>
              <a:defRPr sz="2000"/>
            </a:pPr>
            <a:r>
              <a:t>Quantifying the opportunity and deriving actionable insights and conclusions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265042" y="221630"/>
            <a:ext cx="11436629" cy="672892"/>
          </a:xfrm>
          <a:prstGeom prst="rect">
            <a:avLst/>
          </a:prstGeom>
          <a:solidFill>
            <a:srgbClr val="F2F2F2"/>
          </a:solidFill>
        </p:spPr>
        <p:txBody>
          <a:bodyPr/>
          <a:lstStyle>
            <a:lvl1pPr>
              <a:defRPr sz="2800">
                <a:solidFill>
                  <a:srgbClr val="0070C0"/>
                </a:solidFill>
              </a:defRPr>
            </a:lvl1pPr>
          </a:lstStyle>
          <a:p>
            <a:pPr/>
            <a:r>
              <a:t>Statistically supported conclusions</a:t>
            </a:r>
          </a:p>
        </p:txBody>
      </p:sp>
      <p:sp>
        <p:nvSpPr>
          <p:cNvPr id="290" name="Content Placeholder 2"/>
          <p:cNvSpPr txBox="1"/>
          <p:nvPr>
            <p:ph type="body" idx="1"/>
          </p:nvPr>
        </p:nvSpPr>
        <p:spPr>
          <a:xfrm>
            <a:off x="470450" y="1149988"/>
            <a:ext cx="11171585" cy="5390569"/>
          </a:xfrm>
          <a:prstGeom prst="rect">
            <a:avLst/>
          </a:prstGeom>
        </p:spPr>
        <p:txBody>
          <a:bodyPr/>
          <a:lstStyle/>
          <a:p>
            <a:pPr marL="514350" indent="-514350">
              <a:buFontTx/>
              <a:buAutoNum type="arabicPeriod" startAt="1"/>
              <a:defRPr b="1" u="sng">
                <a:solidFill>
                  <a:srgbClr val="0070C0"/>
                </a:solidFill>
              </a:defRPr>
            </a:pPr>
            <a:r>
              <a:t>Go Big or Go Home </a:t>
            </a:r>
            <a:r>
              <a:rPr b="0" sz="1200"/>
              <a:t>(pun intended)</a:t>
            </a:r>
            <a:endParaRPr b="0" sz="1200"/>
          </a:p>
          <a:p>
            <a:pPr marL="0" indent="0">
              <a:buSzTx/>
              <a:buNone/>
              <a:defRPr sz="1200"/>
            </a:pPr>
            <a:r>
              <a:t>	</a:t>
            </a:r>
          </a:p>
          <a:p>
            <a:pPr>
              <a:defRPr sz="2200"/>
            </a:pPr>
            <a:r>
              <a:t>Total Square Footage(using basement + living + garage space) average (mean) of homes in Ames cost 68 sq/ft.</a:t>
            </a:r>
          </a:p>
          <a:p>
            <a:pPr>
              <a:defRPr sz="2200"/>
            </a:pPr>
            <a:r>
              <a:t>73% of sales price is implied by attributes related to size (R-sq)</a:t>
            </a:r>
          </a:p>
          <a:p>
            <a:pPr>
              <a:defRPr sz="2200"/>
            </a:pPr>
            <a:r>
              <a:t>Sorry Guys, Size Matters!</a:t>
            </a:r>
          </a:p>
          <a:p>
            <a:pPr marL="0" indent="0">
              <a:buSzTx/>
              <a:buNone/>
              <a:defRPr>
                <a:solidFill>
                  <a:srgbClr val="0070C0"/>
                </a:solidFill>
              </a:defRPr>
            </a:pPr>
            <a:r>
              <a:t>2. </a:t>
            </a:r>
            <a:r>
              <a:rPr b="1" u="sng"/>
              <a:t>Be Selective but not obsessive</a:t>
            </a:r>
            <a:endParaRPr b="1" u="sng"/>
          </a:p>
          <a:p>
            <a:pPr>
              <a:defRPr sz="2200"/>
            </a:pPr>
            <a:r>
              <a:t>6 variables including Size, Age (year built and year remodeled) , Location and Fireplaces account for 81% for price.</a:t>
            </a:r>
          </a:p>
          <a:p>
            <a:pPr>
              <a:defRPr sz="2200"/>
            </a:pPr>
            <a:r>
              <a:t>12 Variables that include  (Lot Area, Year Built, YearRemodAdd, TotalBsmtSf, BsmtFinSFOne, GrLivArea, BedroomAbvGr, KitchenAbvGr, Fireplaces, Garage Area, Good Neighborhood, Troubled Neighborhood) tells 88% of the story (based on R-sq).</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59635" y="365125"/>
            <a:ext cx="12132365" cy="595660"/>
          </a:xfrm>
          <a:prstGeom prst="rect">
            <a:avLst/>
          </a:prstGeom>
          <a:solidFill>
            <a:srgbClr val="F2F2F2"/>
          </a:solidFill>
        </p:spPr>
        <p:txBody>
          <a:bodyPr/>
          <a:lstStyle/>
          <a:p>
            <a:pPr>
              <a:defRPr sz="2800">
                <a:solidFill>
                  <a:srgbClr val="0070C0"/>
                </a:solidFill>
              </a:defRPr>
            </a:pPr>
            <a:r>
              <a:t>Flip or Flop </a:t>
            </a:r>
            <a:r>
              <a:t>–</a:t>
            </a:r>
            <a:r>
              <a:t> Investment opportunities by renovating?</a:t>
            </a:r>
          </a:p>
        </p:txBody>
      </p:sp>
      <p:sp>
        <p:nvSpPr>
          <p:cNvPr id="293" name="Content Placeholder 2"/>
          <p:cNvSpPr txBox="1"/>
          <p:nvPr>
            <p:ph type="body" idx="1"/>
          </p:nvPr>
        </p:nvSpPr>
        <p:spPr>
          <a:xfrm>
            <a:off x="457200" y="1404729"/>
            <a:ext cx="10896600" cy="4772235"/>
          </a:xfrm>
          <a:prstGeom prst="rect">
            <a:avLst/>
          </a:prstGeom>
        </p:spPr>
        <p:txBody>
          <a:bodyPr/>
          <a:lstStyle/>
          <a:p>
            <a:pPr>
              <a:defRPr sz="2000"/>
            </a:pPr>
            <a:r>
              <a:t>If 88% of price is accounted for by fixed features, only 12% (or $19k of house value) remains to other features which limits upside potential to add value via renovation and repairs using “Quality” (ie kitchen quality) and “Condition” (ie garage condition) metrics, including roof, exterior features, heating, electric components, etc.</a:t>
            </a:r>
          </a:p>
          <a:p>
            <a:pPr>
              <a:defRPr sz="2000"/>
            </a:pPr>
            <a:r>
              <a:t>If the goal is to add value via renovation, the most promising upside will come from:</a:t>
            </a:r>
          </a:p>
          <a:p>
            <a:pPr lvl="1" marL="857250" indent="-457200">
              <a:spcBef>
                <a:spcPts val="500"/>
              </a:spcBef>
              <a:buFontTx/>
              <a:buAutoNum type="arabicPeriod" startAt="1"/>
              <a:defRPr sz="2000"/>
            </a:pPr>
            <a:r>
              <a:t>Adding a garage if land and zoning eligibility permits (worth approximately $6k per car)</a:t>
            </a:r>
            <a:endParaRPr sz="2400"/>
          </a:p>
          <a:p>
            <a:pPr lvl="1" marL="857250" indent="-457200">
              <a:spcBef>
                <a:spcPts val="500"/>
              </a:spcBef>
              <a:buFontTx/>
              <a:buAutoNum type="arabicPeriod" startAt="1"/>
              <a:defRPr sz="2000"/>
            </a:pPr>
            <a:r>
              <a:t>Complete and unfinished basement (amounts to $35/sq. ft.)</a:t>
            </a:r>
            <a:endParaRPr sz="2400"/>
          </a:p>
          <a:p>
            <a:pPr lvl="1" marL="857250" indent="-457200">
              <a:spcBef>
                <a:spcPts val="500"/>
              </a:spcBef>
              <a:buFontTx/>
              <a:buAutoNum type="arabicPeriod" startAt="1"/>
              <a:defRPr sz="2000"/>
            </a:pPr>
            <a:r>
              <a:t>Remodel/Upgrade the kitchen.</a:t>
            </a:r>
            <a:endParaRPr sz="2400"/>
          </a:p>
          <a:p>
            <a:pPr>
              <a:defRPr sz="2000"/>
            </a:pPr>
            <a:r>
              <a:t>Profit model relies on ability to source low cost contractors.</a:t>
            </a:r>
          </a:p>
          <a:p>
            <a:pPr>
              <a:defRPr sz="2000"/>
            </a:pPr>
            <a:r>
              <a:t>Analysis suggests that the most prudent investment strategy would be investing in underpriced listings based on the criteria in the linear model vs “flipping” houses by renovating features and making improvements.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8" name="intersecting circlesGroup 7"/>
          <p:cNvGrpSpPr/>
          <p:nvPr/>
        </p:nvGrpSpPr>
        <p:grpSpPr>
          <a:xfrm>
            <a:off x="1155480" y="498347"/>
            <a:ext cx="9902665" cy="5861305"/>
            <a:chOff x="0" y="0"/>
            <a:chExt cx="9902663" cy="5861304"/>
          </a:xfrm>
        </p:grpSpPr>
        <p:sp>
          <p:nvSpPr>
            <p:cNvPr id="155" name="Oval 5"/>
            <p:cNvSpPr/>
            <p:nvPr/>
          </p:nvSpPr>
          <p:spPr>
            <a:xfrm>
              <a:off x="-1" y="-1"/>
              <a:ext cx="5861305"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6" name="Oval 9"/>
            <p:cNvSpPr/>
            <p:nvPr/>
          </p:nvSpPr>
          <p:spPr>
            <a:xfrm>
              <a:off x="4041358" y="-1"/>
              <a:ext cx="5861306" cy="5861305"/>
            </a:xfrm>
            <a:prstGeom prst="ellipse">
              <a:avLst/>
            </a:prstGeom>
            <a:solidFill>
              <a:schemeClr val="accent1">
                <a:alpha val="55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7" name="Oval 5"/>
            <p:cNvSpPr/>
            <p:nvPr/>
          </p:nvSpPr>
          <p:spPr>
            <a:xfrm>
              <a:off x="2009866" y="-1"/>
              <a:ext cx="5861305" cy="5861305"/>
            </a:xfrm>
            <a:prstGeom prst="ellipse">
              <a:avLst/>
            </a:prstGeom>
            <a:solidFill>
              <a:schemeClr val="accent1">
                <a:alpha val="70000"/>
              </a:schemeClr>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59" name="ribbonRectangle 12"/>
          <p:cNvSpPr/>
          <p:nvPr/>
        </p:nvSpPr>
        <p:spPr>
          <a:xfrm>
            <a:off x="0" y="2514600"/>
            <a:ext cx="12192000" cy="1828800"/>
          </a:xfrm>
          <a:prstGeom prst="rect">
            <a:avLst/>
          </a:prstGeom>
          <a:solidFill>
            <a:srgbClr val="E7E6E6"/>
          </a:solidFill>
          <a:ln w="12700">
            <a:miter lim="400000"/>
          </a:ln>
        </p:spPr>
        <p:txBody>
          <a:bodyPr lIns="45719" rIns="45719"/>
          <a:lstStyle/>
          <a:p>
            <a:pPr>
              <a:defRPr>
                <a:solidFill>
                  <a:srgbClr val="FFFFFF"/>
                </a:solidFill>
              </a:defRPr>
            </a:pPr>
          </a:p>
        </p:txBody>
      </p:sp>
      <p:sp>
        <p:nvSpPr>
          <p:cNvPr id="160" name="Title 1"/>
          <p:cNvSpPr txBox="1"/>
          <p:nvPr>
            <p:ph type="title"/>
          </p:nvPr>
        </p:nvSpPr>
        <p:spPr>
          <a:xfrm>
            <a:off x="1524000" y="2776538"/>
            <a:ext cx="9144000" cy="1381189"/>
          </a:xfrm>
          <a:prstGeom prst="rect">
            <a:avLst/>
          </a:prstGeom>
        </p:spPr>
        <p:txBody>
          <a:bodyPr anchor="ctr"/>
          <a:lstStyle>
            <a:lvl1pPr>
              <a:defRPr sz="4000">
                <a:solidFill>
                  <a:srgbClr val="0070C0"/>
                </a:solidFill>
              </a:defRPr>
            </a:lvl1pPr>
          </a:lstStyle>
          <a:p>
            <a:pPr/>
            <a:r>
              <a:t>Data Exploration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234950" y="643467"/>
            <a:ext cx="10471150" cy="690033"/>
          </a:xfrm>
          <a:prstGeom prst="rect">
            <a:avLst/>
          </a:prstGeom>
          <a:solidFill>
            <a:srgbClr val="F2F2F2"/>
          </a:solidFill>
        </p:spPr>
        <p:txBody>
          <a:bodyPr anchor="ctr"/>
          <a:lstStyle/>
          <a:p>
            <a:pPr defTabSz="438911">
              <a:defRPr sz="1344">
                <a:solidFill>
                  <a:srgbClr val="0070C0"/>
                </a:solidFill>
              </a:defRPr>
            </a:pPr>
            <a:br/>
            <a:r>
              <a:t>What factors do we believe to influence house prices?</a:t>
            </a:r>
            <a:br/>
          </a:p>
        </p:txBody>
      </p:sp>
      <p:sp>
        <p:nvSpPr>
          <p:cNvPr id="163" name="TextBox 3"/>
          <p:cNvSpPr txBox="1"/>
          <p:nvPr/>
        </p:nvSpPr>
        <p:spPr>
          <a:xfrm>
            <a:off x="1295399" y="2633197"/>
            <a:ext cx="10176935"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t>The dataset contains 1460 observations in the training set and 1459 observations in the test set. </a:t>
            </a:r>
          </a:p>
          <a:p>
            <a:pPr marL="285750" indent="-285750">
              <a:buSzPct val="100000"/>
              <a:buFont typeface="Arial"/>
              <a:buChar char="•"/>
            </a:pPr>
            <a:r>
              <a:t>There are 46 categorical variables including 23 nominal and 23 ordinal ones, and 33 numeric variables in the dataset. </a:t>
            </a:r>
          </a:p>
          <a:p>
            <a:pPr marL="285750" indent="-285750">
              <a:buSzPct val="100000"/>
              <a:buFont typeface="Arial"/>
              <a:buChar char="•"/>
            </a:pPr>
            <a:r>
              <a:t>The training set has the sale price as response while the test set doesn’t.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xfrm>
            <a:off x="139700" y="136525"/>
            <a:ext cx="11169650" cy="511175"/>
          </a:xfrm>
          <a:prstGeom prst="rect">
            <a:avLst/>
          </a:prstGeom>
          <a:solidFill>
            <a:srgbClr val="F2F2F2"/>
          </a:solidFill>
        </p:spPr>
        <p:txBody>
          <a:bodyPr/>
          <a:lstStyle>
            <a:lvl1pPr defTabSz="905255">
              <a:defRPr sz="2772">
                <a:solidFill>
                  <a:srgbClr val="0070C0"/>
                </a:solidFill>
              </a:defRPr>
            </a:lvl1pPr>
          </a:lstStyle>
          <a:p>
            <a:pPr/>
            <a:r>
              <a:t>Univariate Analysis</a:t>
            </a:r>
          </a:p>
        </p:txBody>
      </p:sp>
      <p:pic>
        <p:nvPicPr>
          <p:cNvPr id="166" name="Content Placeholder 4" descr="Content Placeholder 4"/>
          <p:cNvPicPr>
            <a:picLocks noChangeAspect="1"/>
          </p:cNvPicPr>
          <p:nvPr/>
        </p:nvPicPr>
        <p:blipFill>
          <a:blip r:embed="rId2">
            <a:extLst/>
          </a:blip>
          <a:stretch>
            <a:fillRect/>
          </a:stretch>
        </p:blipFill>
        <p:spPr>
          <a:xfrm>
            <a:off x="1875563" y="723900"/>
            <a:ext cx="7640774" cy="56197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Rectangle 83"/>
          <p:cNvSpPr/>
          <p:nvPr/>
        </p:nvSpPr>
        <p:spPr>
          <a:xfrm>
            <a:off x="336882" y="321175"/>
            <a:ext cx="7174249" cy="5896745"/>
          </a:xfrm>
          <a:prstGeom prst="rect">
            <a:avLst/>
          </a:prstGeom>
          <a:solidFill>
            <a:srgbClr val="000000">
              <a:alpha val="15000"/>
            </a:srgbClr>
          </a:solidFill>
          <a:ln w="127000" cap="sq">
            <a:solidFill>
              <a:srgbClr val="000000">
                <a:alpha val="10000"/>
              </a:srgbClr>
            </a:solidFill>
            <a:miter/>
          </a:ln>
        </p:spPr>
        <p:txBody>
          <a:bodyPr lIns="45719" rIns="45719" anchor="ctr"/>
          <a:lstStyle/>
          <a:p>
            <a:pPr algn="ctr">
              <a:defRPr>
                <a:solidFill>
                  <a:srgbClr val="FFFFFF"/>
                </a:solidFill>
              </a:defRPr>
            </a:pPr>
          </a:p>
        </p:txBody>
      </p:sp>
      <p:pic>
        <p:nvPicPr>
          <p:cNvPr id="169" name="Content Placeholder 11" descr="Content Placeholder 11"/>
          <p:cNvPicPr>
            <a:picLocks noChangeAspect="1"/>
          </p:cNvPicPr>
          <p:nvPr/>
        </p:nvPicPr>
        <p:blipFill>
          <a:blip r:embed="rId2">
            <a:extLst/>
          </a:blip>
          <a:srcRect l="0" t="23361" r="0" b="0"/>
          <a:stretch>
            <a:fillRect/>
          </a:stretch>
        </p:blipFill>
        <p:spPr>
          <a:xfrm>
            <a:off x="7829550" y="2330867"/>
            <a:ext cx="4042047" cy="1862875"/>
          </a:xfrm>
          <a:prstGeom prst="rect">
            <a:avLst/>
          </a:prstGeom>
          <a:ln w="12700">
            <a:miter lim="400000"/>
          </a:ln>
        </p:spPr>
      </p:pic>
      <p:pic>
        <p:nvPicPr>
          <p:cNvPr id="170" name="Picture 13" descr="Picture 13"/>
          <p:cNvPicPr>
            <a:picLocks noChangeAspect="1"/>
          </p:cNvPicPr>
          <p:nvPr/>
        </p:nvPicPr>
        <p:blipFill>
          <a:blip r:embed="rId3">
            <a:extLst/>
          </a:blip>
          <a:srcRect l="0" t="23361" r="0" b="0"/>
          <a:stretch>
            <a:fillRect/>
          </a:stretch>
        </p:blipFill>
        <p:spPr>
          <a:xfrm>
            <a:off x="7829550" y="306908"/>
            <a:ext cx="4042046" cy="1862876"/>
          </a:xfrm>
          <a:prstGeom prst="rect">
            <a:avLst/>
          </a:prstGeom>
          <a:ln w="12700">
            <a:miter lim="400000"/>
          </a:ln>
        </p:spPr>
      </p:pic>
      <p:sp>
        <p:nvSpPr>
          <p:cNvPr id="171" name="Title 1"/>
          <p:cNvSpPr txBox="1"/>
          <p:nvPr>
            <p:ph type="title"/>
          </p:nvPr>
        </p:nvSpPr>
        <p:spPr>
          <a:xfrm>
            <a:off x="660399" y="419101"/>
            <a:ext cx="6714068" cy="457201"/>
          </a:xfrm>
          <a:prstGeom prst="rect">
            <a:avLst/>
          </a:prstGeom>
          <a:solidFill>
            <a:srgbClr val="FFFFFF"/>
          </a:solidFill>
        </p:spPr>
        <p:txBody>
          <a:bodyPr/>
          <a:lstStyle>
            <a:lvl1pPr>
              <a:defRPr sz="2000"/>
            </a:lvl1pPr>
          </a:lstStyle>
          <a:p>
            <a:pPr/>
            <a:r>
              <a:t>Qualitative vs Sale Price</a:t>
            </a:r>
          </a:p>
        </p:txBody>
      </p:sp>
      <p:pic>
        <p:nvPicPr>
          <p:cNvPr id="172" name="Content Placeholder 16" descr="Content Placeholder 16"/>
          <p:cNvPicPr>
            <a:picLocks noChangeAspect="1"/>
          </p:cNvPicPr>
          <p:nvPr/>
        </p:nvPicPr>
        <p:blipFill>
          <a:blip r:embed="rId4">
            <a:extLst/>
          </a:blip>
          <a:stretch>
            <a:fillRect/>
          </a:stretch>
        </p:blipFill>
        <p:spPr>
          <a:xfrm>
            <a:off x="464126" y="1438839"/>
            <a:ext cx="6910340" cy="4216542"/>
          </a:xfrm>
          <a:prstGeom prst="rect">
            <a:avLst/>
          </a:prstGeom>
          <a:ln w="12700">
            <a:miter lim="400000"/>
          </a:ln>
        </p:spPr>
      </p:pic>
      <p:pic>
        <p:nvPicPr>
          <p:cNvPr id="173" name="Picture 5" descr="Picture 5"/>
          <p:cNvPicPr>
            <a:picLocks noChangeAspect="1"/>
          </p:cNvPicPr>
          <p:nvPr/>
        </p:nvPicPr>
        <p:blipFill>
          <a:blip r:embed="rId5">
            <a:extLst/>
          </a:blip>
          <a:stretch>
            <a:fillRect/>
          </a:stretch>
        </p:blipFill>
        <p:spPr>
          <a:xfrm>
            <a:off x="7829550" y="4298950"/>
            <a:ext cx="4042410" cy="233086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Rectangle 14"/>
          <p:cNvSpPr/>
          <p:nvPr/>
        </p:nvSpPr>
        <p:spPr>
          <a:xfrm>
            <a:off x="0" y="0"/>
            <a:ext cx="12192000" cy="4572000"/>
          </a:xfrm>
          <a:prstGeom prst="rect">
            <a:avLst/>
          </a:prstGeom>
          <a:solidFill>
            <a:srgbClr val="E7E6E6"/>
          </a:solidFill>
          <a:ln w="12700">
            <a:miter lim="400000"/>
          </a:ln>
        </p:spPr>
        <p:txBody>
          <a:bodyPr lIns="45719" rIns="45719" anchor="ctr"/>
          <a:lstStyle/>
          <a:p>
            <a:pPr algn="ctr">
              <a:defRPr>
                <a:solidFill>
                  <a:srgbClr val="FFFFFF"/>
                </a:solidFill>
              </a:defRPr>
            </a:pPr>
          </a:p>
        </p:txBody>
      </p:sp>
      <p:sp>
        <p:nvSpPr>
          <p:cNvPr id="176" name="Rounded Rectangle 26"/>
          <p:cNvSpPr/>
          <p:nvPr/>
        </p:nvSpPr>
        <p:spPr>
          <a:xfrm>
            <a:off x="321563" y="320842"/>
            <a:ext cx="5613570" cy="3930317"/>
          </a:xfrm>
          <a:prstGeom prst="roundRect">
            <a:avLst>
              <a:gd name="adj" fmla="val 0"/>
            </a:avLst>
          </a:prstGeom>
          <a:solidFill>
            <a:srgbClr val="FFFFFF"/>
          </a:solidFill>
          <a:ln>
            <a:solidFill>
              <a:srgbClr val="E7E6E6"/>
            </a:solidFill>
            <a:miter/>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sp>
        <p:nvSpPr>
          <p:cNvPr id="177" name="Rounded Rectangle 16"/>
          <p:cNvSpPr/>
          <p:nvPr/>
        </p:nvSpPr>
        <p:spPr>
          <a:xfrm>
            <a:off x="6254748" y="320842"/>
            <a:ext cx="5613570" cy="3930317"/>
          </a:xfrm>
          <a:prstGeom prst="roundRect">
            <a:avLst>
              <a:gd name="adj" fmla="val 0"/>
            </a:avLst>
          </a:prstGeom>
          <a:solidFill>
            <a:srgbClr val="FFFFFF"/>
          </a:solidFill>
          <a:ln>
            <a:solidFill>
              <a:srgbClr val="E7E6E6"/>
            </a:solidFill>
            <a:miter/>
          </a:ln>
          <a:effectLst>
            <a:outerShdw sx="100000" sy="100000" kx="0" ky="0" algn="b" rotWithShape="0" blurRad="63500" dist="19050" dir="5400000">
              <a:srgbClr val="000000">
                <a:alpha val="63000"/>
              </a:srgbClr>
            </a:outerShdw>
          </a:effectLst>
        </p:spPr>
        <p:txBody>
          <a:bodyPr lIns="45719" rIns="45719" anchor="ctr"/>
          <a:lstStyle/>
          <a:p>
            <a:pPr algn="ctr">
              <a:defRPr>
                <a:solidFill>
                  <a:srgbClr val="FFFFFF"/>
                </a:solidFill>
              </a:defRPr>
            </a:pPr>
          </a:p>
        </p:txBody>
      </p:sp>
      <p:pic>
        <p:nvPicPr>
          <p:cNvPr id="178" name="Picture 9" descr="Picture 9"/>
          <p:cNvPicPr>
            <a:picLocks noChangeAspect="1"/>
          </p:cNvPicPr>
          <p:nvPr/>
        </p:nvPicPr>
        <p:blipFill>
          <a:blip r:embed="rId2">
            <a:extLst/>
          </a:blip>
          <a:stretch>
            <a:fillRect/>
          </a:stretch>
        </p:blipFill>
        <p:spPr>
          <a:xfrm>
            <a:off x="7304713" y="729456"/>
            <a:ext cx="3637393" cy="3291842"/>
          </a:xfrm>
          <a:prstGeom prst="rect">
            <a:avLst/>
          </a:prstGeom>
          <a:ln w="12700">
            <a:miter lim="400000"/>
          </a:ln>
        </p:spPr>
      </p:pic>
      <p:pic>
        <p:nvPicPr>
          <p:cNvPr id="179" name="Content Placeholder 5" descr="Content Placeholder 5"/>
          <p:cNvPicPr>
            <a:picLocks noChangeAspect="1"/>
          </p:cNvPicPr>
          <p:nvPr/>
        </p:nvPicPr>
        <p:blipFill>
          <a:blip r:embed="rId3">
            <a:extLst/>
          </a:blip>
          <a:stretch>
            <a:fillRect/>
          </a:stretch>
        </p:blipFill>
        <p:spPr>
          <a:xfrm>
            <a:off x="1129195" y="675372"/>
            <a:ext cx="3805595" cy="3291841"/>
          </a:xfrm>
          <a:prstGeom prst="rect">
            <a:avLst/>
          </a:prstGeom>
          <a:ln w="12700">
            <a:miter lim="400000"/>
          </a:ln>
        </p:spPr>
      </p:pic>
      <p:sp>
        <p:nvSpPr>
          <p:cNvPr id="180" name="Title 7"/>
          <p:cNvSpPr txBox="1"/>
          <p:nvPr>
            <p:ph type="title"/>
          </p:nvPr>
        </p:nvSpPr>
        <p:spPr>
          <a:xfrm>
            <a:off x="1524000" y="4642582"/>
            <a:ext cx="9144000" cy="1099846"/>
          </a:xfrm>
          <a:prstGeom prst="rect">
            <a:avLst/>
          </a:prstGeom>
        </p:spPr>
        <p:txBody>
          <a:bodyPr/>
          <a:lstStyle>
            <a:lvl1pPr algn="ctr">
              <a:defRPr sz="2800">
                <a:solidFill>
                  <a:srgbClr val="0070C0"/>
                </a:solidFill>
              </a:defRPr>
            </a:lvl1pPr>
          </a:lstStyle>
          <a:p>
            <a:pPr/>
            <a:r>
              <a:t>Log(Sale Price)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Picture 9" descr="Picture 9"/>
          <p:cNvPicPr>
            <a:picLocks noChangeAspect="1"/>
          </p:cNvPicPr>
          <p:nvPr/>
        </p:nvPicPr>
        <p:blipFill>
          <a:blip r:embed="rId2">
            <a:extLst/>
          </a:blip>
          <a:stretch>
            <a:fillRect/>
          </a:stretch>
        </p:blipFill>
        <p:spPr>
          <a:xfrm>
            <a:off x="-760070" y="158721"/>
            <a:ext cx="10188993" cy="6792663"/>
          </a:xfrm>
          <a:prstGeom prst="rect">
            <a:avLst/>
          </a:prstGeom>
          <a:ln w="12700">
            <a:miter lim="400000"/>
          </a:ln>
        </p:spPr>
      </p:pic>
      <p:sp>
        <p:nvSpPr>
          <p:cNvPr id="183" name="Title 1"/>
          <p:cNvSpPr txBox="1"/>
          <p:nvPr>
            <p:ph type="title"/>
          </p:nvPr>
        </p:nvSpPr>
        <p:spPr>
          <a:xfrm>
            <a:off x="397565" y="260350"/>
            <a:ext cx="11522765" cy="335998"/>
          </a:xfrm>
          <a:prstGeom prst="rect">
            <a:avLst/>
          </a:prstGeom>
          <a:solidFill>
            <a:srgbClr val="E7E6E6"/>
          </a:solidFill>
        </p:spPr>
        <p:txBody>
          <a:bodyPr/>
          <a:lstStyle>
            <a:lvl1pPr defTabSz="457200">
              <a:defRPr sz="1600">
                <a:solidFill>
                  <a:srgbClr val="0070C0"/>
                </a:solidFill>
              </a:defRPr>
            </a:lvl1pPr>
          </a:lstStyle>
          <a:p>
            <a:pPr/>
            <a:r>
              <a:t>Correlation</a:t>
            </a:r>
          </a:p>
        </p:txBody>
      </p:sp>
      <p:graphicFrame>
        <p:nvGraphicFramePr>
          <p:cNvPr id="184" name="Content Placeholder 2"/>
          <p:cNvGraphicFramePr/>
          <p:nvPr/>
        </p:nvGraphicFramePr>
        <p:xfrm>
          <a:off x="7350745" y="947254"/>
          <a:ext cx="3741739" cy="259588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70869"/>
                <a:gridCol w="1870869"/>
              </a:tblGrid>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bl>
          </a:graphicData>
        </a:graphic>
      </p:graphicFrame>
      <p:graphicFrame>
        <p:nvGraphicFramePr>
          <p:cNvPr id="185" name="Table 8"/>
          <p:cNvGraphicFramePr/>
          <p:nvPr/>
        </p:nvGraphicFramePr>
        <p:xfrm>
          <a:off x="7856328" y="1152056"/>
          <a:ext cx="2877932" cy="176342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48452"/>
                <a:gridCol w="1329479"/>
              </a:tblGrid>
              <a:tr h="251917">
                <a:tc>
                  <a:txBody>
                    <a:bodyPr/>
                    <a:lstStyle/>
                    <a:p>
                      <a:pPr algn="ctr">
                        <a:defRPr b="0" sz="1800">
                          <a:solidFill>
                            <a:srgbClr val="000000"/>
                          </a:solidFill>
                        </a:defRPr>
                      </a:pPr>
                      <a:r>
                        <a:rPr b="1" sz="900">
                          <a:solidFill>
                            <a:srgbClr val="FFFFFF"/>
                          </a:solidFill>
                        </a:rPr>
                        <a:t>Variables</a:t>
                      </a:r>
                    </a:p>
                  </a:txBody>
                  <a:tcPr marL="6350" marR="6350" marT="6350" marB="6350" anchor="ctr" anchorCtr="0" horzOverflow="overflow"/>
                </a:tc>
                <a:tc>
                  <a:txBody>
                    <a:bodyPr/>
                    <a:lstStyle/>
                    <a:p>
                      <a:pPr algn="ctr">
                        <a:defRPr b="0" sz="1800">
                          <a:solidFill>
                            <a:srgbClr val="000000"/>
                          </a:solidFill>
                        </a:defRPr>
                      </a:pPr>
                      <a:r>
                        <a:rPr b="1" sz="900">
                          <a:solidFill>
                            <a:srgbClr val="FFFFFF"/>
                          </a:solidFill>
                        </a:rPr>
                        <a:t>Variance</a:t>
                      </a:r>
                    </a:p>
                  </a:txBody>
                  <a:tcPr marL="6350" marR="6350" marT="6350" marB="6350" anchor="ctr" anchorCtr="0" horzOverflow="overflow"/>
                </a:tc>
              </a:tr>
              <a:tr h="251917">
                <a:tc>
                  <a:txBody>
                    <a:bodyPr/>
                    <a:lstStyle/>
                    <a:p>
                      <a:pPr algn="l">
                        <a:defRPr sz="1800"/>
                      </a:pPr>
                      <a:r>
                        <a:rPr sz="900"/>
                        <a:t>overallqual</a:t>
                      </a:r>
                    </a:p>
                  </a:txBody>
                  <a:tcPr marL="6350" marR="6350" marT="6350" marB="6350" anchor="ctr" anchorCtr="0" horzOverflow="overflow"/>
                </a:tc>
                <a:tc>
                  <a:txBody>
                    <a:bodyPr/>
                    <a:lstStyle/>
                    <a:p>
                      <a:pPr algn="ctr">
                        <a:defRPr sz="1800"/>
                      </a:pPr>
                      <a:r>
                        <a:rPr sz="900"/>
                        <a:t>0.79</a:t>
                      </a:r>
                    </a:p>
                  </a:txBody>
                  <a:tcPr marL="6350" marR="6350" marT="6350" marB="6350" anchor="ctr" anchorCtr="0" horzOverflow="overflow"/>
                </a:tc>
              </a:tr>
              <a:tr h="251917">
                <a:tc>
                  <a:txBody>
                    <a:bodyPr/>
                    <a:lstStyle/>
                    <a:p>
                      <a:pPr algn="l">
                        <a:defRPr sz="1800"/>
                      </a:pPr>
                      <a:r>
                        <a:rPr sz="900"/>
                        <a:t>Totalbsmtsf</a:t>
                      </a:r>
                    </a:p>
                  </a:txBody>
                  <a:tcPr marL="6350" marR="6350" marT="6350" marB="6350" anchor="ctr" anchorCtr="0" horzOverflow="overflow"/>
                </a:tc>
                <a:tc>
                  <a:txBody>
                    <a:bodyPr/>
                    <a:lstStyle/>
                    <a:p>
                      <a:pPr algn="ctr">
                        <a:defRPr sz="1800"/>
                      </a:pPr>
                      <a:r>
                        <a:rPr sz="900"/>
                        <a:t>0.61</a:t>
                      </a:r>
                    </a:p>
                  </a:txBody>
                  <a:tcPr marL="6350" marR="6350" marT="6350" marB="6350" anchor="ctr" anchorCtr="0" horzOverflow="overflow"/>
                </a:tc>
              </a:tr>
              <a:tr h="251917">
                <a:tc>
                  <a:txBody>
                    <a:bodyPr/>
                    <a:lstStyle/>
                    <a:p>
                      <a:pPr algn="l">
                        <a:defRPr sz="1800"/>
                      </a:pPr>
                      <a:r>
                        <a:rPr sz="900"/>
                        <a:t>1stflrsf</a:t>
                      </a:r>
                    </a:p>
                  </a:txBody>
                  <a:tcPr marL="6350" marR="6350" marT="6350" marB="6350" anchor="ctr" anchorCtr="0" horzOverflow="overflow"/>
                </a:tc>
                <a:tc>
                  <a:txBody>
                    <a:bodyPr/>
                    <a:lstStyle/>
                    <a:p>
                      <a:pPr algn="ctr">
                        <a:defRPr sz="1800"/>
                      </a:pPr>
                      <a:r>
                        <a:rPr sz="900"/>
                        <a:t>0.61</a:t>
                      </a:r>
                    </a:p>
                  </a:txBody>
                  <a:tcPr marL="6350" marR="6350" marT="6350" marB="6350" anchor="ctr" anchorCtr="0" horzOverflow="overflow"/>
                </a:tc>
              </a:tr>
              <a:tr h="251917">
                <a:tc>
                  <a:txBody>
                    <a:bodyPr/>
                    <a:lstStyle/>
                    <a:p>
                      <a:pPr algn="l">
                        <a:defRPr sz="1800"/>
                      </a:pPr>
                      <a:r>
                        <a:rPr sz="900"/>
                        <a:t>Grlivearea</a:t>
                      </a:r>
                    </a:p>
                  </a:txBody>
                  <a:tcPr marL="6350" marR="6350" marT="6350" marB="6350" anchor="ctr" anchorCtr="0" horzOverflow="overflow"/>
                </a:tc>
                <a:tc>
                  <a:txBody>
                    <a:bodyPr/>
                    <a:lstStyle/>
                    <a:p>
                      <a:pPr algn="ctr">
                        <a:defRPr sz="1800"/>
                      </a:pPr>
                      <a:r>
                        <a:rPr sz="900"/>
                        <a:t>0.71</a:t>
                      </a:r>
                    </a:p>
                  </a:txBody>
                  <a:tcPr marL="6350" marR="6350" marT="6350" marB="6350" anchor="ctr" anchorCtr="0" horzOverflow="overflow"/>
                </a:tc>
              </a:tr>
              <a:tr h="251917">
                <a:tc>
                  <a:txBody>
                    <a:bodyPr/>
                    <a:lstStyle/>
                    <a:p>
                      <a:pPr algn="l">
                        <a:defRPr sz="1800"/>
                      </a:pPr>
                      <a:r>
                        <a:rPr sz="900"/>
                        <a:t>Garagecars</a:t>
                      </a:r>
                    </a:p>
                  </a:txBody>
                  <a:tcPr marL="6350" marR="6350" marT="6350" marB="6350" anchor="ctr" anchorCtr="0" horzOverflow="overflow"/>
                </a:tc>
                <a:tc>
                  <a:txBody>
                    <a:bodyPr/>
                    <a:lstStyle/>
                    <a:p>
                      <a:pPr algn="ctr">
                        <a:defRPr sz="1800"/>
                      </a:pPr>
                      <a:r>
                        <a:rPr sz="900"/>
                        <a:t>0.64</a:t>
                      </a:r>
                    </a:p>
                  </a:txBody>
                  <a:tcPr marL="6350" marR="6350" marT="6350" marB="6350" anchor="ctr" anchorCtr="0" horzOverflow="overflow"/>
                </a:tc>
              </a:tr>
              <a:tr h="251917">
                <a:tc>
                  <a:txBody>
                    <a:bodyPr/>
                    <a:lstStyle/>
                    <a:p>
                      <a:pPr algn="l">
                        <a:defRPr sz="1800"/>
                      </a:pPr>
                      <a:r>
                        <a:rPr sz="900"/>
                        <a:t>Garagearea</a:t>
                      </a:r>
                    </a:p>
                  </a:txBody>
                  <a:tcPr marL="6350" marR="6350" marT="6350" marB="6350" anchor="ctr" anchorCtr="0" horzOverflow="overflow"/>
                </a:tc>
                <a:tc>
                  <a:txBody>
                    <a:bodyPr/>
                    <a:lstStyle/>
                    <a:p>
                      <a:pPr algn="ctr">
                        <a:defRPr sz="1800"/>
                      </a:pPr>
                      <a:r>
                        <a:rPr sz="900"/>
                        <a:t>0.62</a:t>
                      </a:r>
                    </a:p>
                  </a:txBody>
                  <a:tcPr marL="6350" marR="6350" marT="6350" marB="635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414141"/>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