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61" r:id="rId3"/>
    <p:sldId id="257" r:id="rId4"/>
    <p:sldId id="263" r:id="rId5"/>
    <p:sldId id="266" r:id="rId6"/>
    <p:sldId id="260" r:id="rId7"/>
    <p:sldId id="267" r:id="rId8"/>
    <p:sldId id="262" r:id="rId9"/>
    <p:sldId id="268" r:id="rId10"/>
    <p:sldId id="264"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100" d="100"/>
          <a:sy n="100" d="100"/>
        </p:scale>
        <p:origin x="4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7FE8C-10E4-4640-A474-072D6235B07C}"/>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CA736-261D-4880-9E40-C0A612FB48FA}"/>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61511-4B7F-4316-92EE-CC12D6B1965F}"/>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B5441-A72B-44CF-981F-43CAE0A30042}"/>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A06E74-B901-4846-80D0-679CD4B22916}"/>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575542-49D9-4857-A43D-60245A2D5B9A}"/>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6" name="Footer Placeholder 5">
            <a:extLst>
              <a:ext uri="{FF2B5EF4-FFF2-40B4-BE49-F238E27FC236}">
                <a16:creationId xmlns:a16="http://schemas.microsoft.com/office/drawing/2014/main"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2362B-1EB8-4E96-B9E4-7A7005C2E482}"/>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8" name="Footer Placeholder 7">
            <a:extLst>
              <a:ext uri="{FF2B5EF4-FFF2-40B4-BE49-F238E27FC236}">
                <a16:creationId xmlns:a16="http://schemas.microsoft.com/office/drawing/2014/main"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97A0F-5860-4104-BC0C-12C0ADC2276D}"/>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4" name="Footer Placeholder 3">
            <a:extLst>
              <a:ext uri="{FF2B5EF4-FFF2-40B4-BE49-F238E27FC236}">
                <a16:creationId xmlns:a16="http://schemas.microsoft.com/office/drawing/2014/main"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9B168-0F0B-47E4-AE23-22C4FDFC33C4}"/>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3" name="Footer Placeholder 2">
            <a:extLst>
              <a:ext uri="{FF2B5EF4-FFF2-40B4-BE49-F238E27FC236}">
                <a16:creationId xmlns:a16="http://schemas.microsoft.com/office/drawing/2014/main"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40D771-4667-433F-B038-FB0DEBAF8386}"/>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6" name="Footer Placeholder 5">
            <a:extLst>
              <a:ext uri="{FF2B5EF4-FFF2-40B4-BE49-F238E27FC236}">
                <a16:creationId xmlns:a16="http://schemas.microsoft.com/office/drawing/2014/main"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4E6B4-1C4A-48ED-BE21-BE0618EC8822}"/>
              </a:ext>
            </a:extLst>
          </p:cNvPr>
          <p:cNvSpPr>
            <a:spLocks noGrp="1"/>
          </p:cNvSpPr>
          <p:nvPr>
            <p:ph type="dt" sz="half" idx="10"/>
          </p:nvPr>
        </p:nvSpPr>
        <p:spPr/>
        <p:txBody>
          <a:bodyPr/>
          <a:lstStyle/>
          <a:p>
            <a:fld id="{91C3B79F-EC10-4F20-9362-C4544C73AAEC}" type="datetimeFigureOut">
              <a:rPr lang="en-US" smtClean="0"/>
              <a:t>11/10/2017</a:t>
            </a:fld>
            <a:endParaRPr lang="en-US"/>
          </a:p>
        </p:txBody>
      </p:sp>
      <p:sp>
        <p:nvSpPr>
          <p:cNvPr id="6" name="Footer Placeholder 5">
            <a:extLst>
              <a:ext uri="{FF2B5EF4-FFF2-40B4-BE49-F238E27FC236}">
                <a16:creationId xmlns:a16="http://schemas.microsoft.com/office/drawing/2014/main"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11/10/2017</a:t>
            </a:fld>
            <a:endParaRPr lang="en-US"/>
          </a:p>
        </p:txBody>
      </p:sp>
      <p:sp>
        <p:nvSpPr>
          <p:cNvPr id="5" name="Footer Placeholder 4">
            <a:extLst>
              <a:ext uri="{FF2B5EF4-FFF2-40B4-BE49-F238E27FC236}">
                <a16:creationId xmlns:a16="http://schemas.microsoft.com/office/drawing/2014/main"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a16="http://schemas.microsoft.com/office/drawing/2014/main" id="{FBA4D502-952D-4071-8EF5-85FDF331E55D}"/>
              </a:ext>
            </a:extLst>
          </p:cNvPr>
          <p:cNvSpPr>
            <a:spLocks noGrp="1"/>
          </p:cNvSpPr>
          <p:nvPr>
            <p:ph type="ctrTitle"/>
          </p:nvPr>
        </p:nvSpPr>
        <p:spPr>
          <a:xfrm>
            <a:off x="7450667" y="640081"/>
            <a:ext cx="4101251" cy="3708895"/>
          </a:xfrm>
          <a:noFill/>
        </p:spPr>
        <p:txBody>
          <a:bodyPr>
            <a:normAutofit/>
          </a:bodyPr>
          <a:lstStyle/>
          <a:p>
            <a:pPr algn="l"/>
            <a:r>
              <a:rPr lang="en-US" sz="4400" b="1" dirty="0">
                <a:latin typeface="Georgia" panose="02040502050405020303" pitchFamily="18" charset="0"/>
              </a:rPr>
              <a:t>House Prices</a:t>
            </a:r>
          </a:p>
        </p:txBody>
      </p:sp>
      <p:sp>
        <p:nvSpPr>
          <p:cNvPr id="3" name="Subtitle 2">
            <a:extLst>
              <a:ext uri="{FF2B5EF4-FFF2-40B4-BE49-F238E27FC236}">
                <a16:creationId xmlns:a16="http://schemas.microsoft.com/office/drawing/2014/main" id="{A1DA883F-F3B2-4B2A-B55F-3DD4B2A12B7D}"/>
              </a:ext>
            </a:extLst>
          </p:cNvPr>
          <p:cNvSpPr>
            <a:spLocks noGrp="1"/>
          </p:cNvSpPr>
          <p:nvPr>
            <p:ph type="subTitle" idx="1"/>
          </p:nvPr>
        </p:nvSpPr>
        <p:spPr>
          <a:xfrm>
            <a:off x="7534656" y="4571999"/>
            <a:ext cx="4017263" cy="1645921"/>
          </a:xfrm>
          <a:noFill/>
        </p:spPr>
        <p:txBody>
          <a:bodyPr>
            <a:normAutofit/>
          </a:bodyPr>
          <a:lstStyle/>
          <a:p>
            <a:pPr algn="l"/>
            <a:r>
              <a:rPr lang="en-US" sz="2000" b="1" dirty="0"/>
              <a:t>A MACHINE LEARNING PROJECT</a:t>
            </a: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D2DD-859F-46D4-81CA-F13CE38FFB5B}"/>
              </a:ext>
            </a:extLst>
          </p:cNvPr>
          <p:cNvSpPr>
            <a:spLocks noGrp="1"/>
          </p:cNvSpPr>
          <p:nvPr>
            <p:ph type="title"/>
          </p:nvPr>
        </p:nvSpPr>
        <p:spPr>
          <a:xfrm>
            <a:off x="839788" y="457200"/>
            <a:ext cx="3932237" cy="825190"/>
          </a:xfrm>
        </p:spPr>
        <p:txBody>
          <a:bodyPr/>
          <a:lstStyle/>
          <a:p>
            <a:r>
              <a:rPr lang="en-US" dirty="0">
                <a:solidFill>
                  <a:schemeClr val="bg2">
                    <a:lumMod val="10000"/>
                  </a:schemeClr>
                </a:solidFill>
              </a:rPr>
              <a:t>The Garage is a mess!</a:t>
            </a:r>
          </a:p>
        </p:txBody>
      </p:sp>
      <p:sp>
        <p:nvSpPr>
          <p:cNvPr id="3" name="Content Placeholder 2">
            <a:extLst>
              <a:ext uri="{FF2B5EF4-FFF2-40B4-BE49-F238E27FC236}">
                <a16:creationId xmlns:a16="http://schemas.microsoft.com/office/drawing/2014/main" id="{35FDA2E2-BFD5-41A5-95E9-9094837C0F13}"/>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C9A449BD-488C-4D6A-8F4C-96EE6D5BD369}"/>
              </a:ext>
            </a:extLst>
          </p:cNvPr>
          <p:cNvSpPr>
            <a:spLocks noGrp="1"/>
          </p:cNvSpPr>
          <p:nvPr>
            <p:ph type="body" sz="half" idx="2"/>
          </p:nvPr>
        </p:nvSpPr>
        <p:spPr>
          <a:xfrm>
            <a:off x="839788" y="1416205"/>
            <a:ext cx="3932237" cy="4452783"/>
          </a:xfrm>
        </p:spPr>
        <p:txBody>
          <a:bodyPr/>
          <a:lstStyle/>
          <a:p>
            <a:endParaRPr lang="en-US" dirty="0"/>
          </a:p>
        </p:txBody>
      </p:sp>
    </p:spTree>
    <p:extLst>
      <p:ext uri="{BB962C8B-B14F-4D97-AF65-F5344CB8AC3E}">
        <p14:creationId xmlns:p14="http://schemas.microsoft.com/office/powerpoint/2010/main" val="8012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ACD4-11B0-4C61-B08E-80EA74CE041B}"/>
              </a:ext>
            </a:extLst>
          </p:cNvPr>
          <p:cNvSpPr>
            <a:spLocks noGrp="1"/>
          </p:cNvSpPr>
          <p:nvPr>
            <p:ph type="title"/>
          </p:nvPr>
        </p:nvSpPr>
        <p:spPr/>
        <p:txBody>
          <a:bodyPr/>
          <a:lstStyle/>
          <a:p>
            <a:r>
              <a:rPr lang="en-US" b="1" dirty="0">
                <a:solidFill>
                  <a:schemeClr val="bg2">
                    <a:lumMod val="10000"/>
                  </a:schemeClr>
                </a:solidFill>
              </a:rPr>
              <a:t>Features Engineering</a:t>
            </a:r>
          </a:p>
        </p:txBody>
      </p:sp>
    </p:spTree>
    <p:extLst>
      <p:ext uri="{BB962C8B-B14F-4D97-AF65-F5344CB8AC3E}">
        <p14:creationId xmlns:p14="http://schemas.microsoft.com/office/powerpoint/2010/main" val="265235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CB73-8593-4074-886F-EDED4E788813}"/>
              </a:ext>
            </a:extLst>
          </p:cNvPr>
          <p:cNvSpPr>
            <a:spLocks noGrp="1"/>
          </p:cNvSpPr>
          <p:nvPr>
            <p:ph type="title"/>
          </p:nvPr>
        </p:nvSpPr>
        <p:spPr>
          <a:xfrm>
            <a:off x="965200" y="643467"/>
            <a:ext cx="9260467" cy="1542843"/>
          </a:xfrm>
        </p:spPr>
        <p:txBody>
          <a:bodyPr vert="horz" lIns="91440" tIns="45720" rIns="91440" bIns="45720" rtlCol="0" anchor="ctr">
            <a:normAutofit/>
          </a:bodyPr>
          <a:lstStyle/>
          <a:p>
            <a:pPr algn="r"/>
            <a:r>
              <a:rPr lang="en-US" b="1" u="sng" dirty="0"/>
              <a:t>Exploratory Data Analysis</a:t>
            </a:r>
          </a:p>
        </p:txBody>
      </p:sp>
      <p:sp>
        <p:nvSpPr>
          <p:cNvPr id="4" name="TextBox 3">
            <a:extLst>
              <a:ext uri="{FF2B5EF4-FFF2-40B4-BE49-F238E27FC236}">
                <a16:creationId xmlns:a16="http://schemas.microsoft.com/office/drawing/2014/main" id="{CC0F3D11-B31A-4DEE-BB5C-830CF453B203}"/>
              </a:ext>
            </a:extLst>
          </p:cNvPr>
          <p:cNvSpPr txBox="1"/>
          <p:nvPr/>
        </p:nvSpPr>
        <p:spPr>
          <a:xfrm>
            <a:off x="1295400" y="2633197"/>
            <a:ext cx="10176933" cy="1477328"/>
          </a:xfrm>
          <a:prstGeom prst="rect">
            <a:avLst/>
          </a:prstGeom>
          <a:noFill/>
        </p:spPr>
        <p:txBody>
          <a:bodyPr wrap="square" rtlCol="0">
            <a:spAutoFit/>
          </a:bodyPr>
          <a:lstStyle/>
          <a:p>
            <a:r>
              <a:rPr lang="en-US" dirty="0"/>
              <a:t>The data covers all the recorded house sale price in Ames, IA from January 2006 to July 2010.</a:t>
            </a:r>
          </a:p>
          <a:p>
            <a:r>
              <a:rPr lang="en-US" dirty="0"/>
              <a:t>The dataset contains 1460 observations in the training set and 1459 observations in the test set. There are 46 categorical variables including 23 nominal and 23 ordinal ones, and 33 numeric variables in the dataset. The training set also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train window with a large screen&#10;&#10;Description generated with high confidence">
            <a:extLst>
              <a:ext uri="{FF2B5EF4-FFF2-40B4-BE49-F238E27FC236}">
                <a16:creationId xmlns:a16="http://schemas.microsoft.com/office/drawing/2014/main" id="{F89DEA40-9AFF-454B-86EE-37C6DC2A4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33" y="514350"/>
            <a:ext cx="7347537" cy="5615357"/>
          </a:xfrm>
          <a:prstGeom prst="rect">
            <a:avLst/>
          </a:prstGeom>
        </p:spPr>
      </p:pic>
      <p:sp>
        <p:nvSpPr>
          <p:cNvPr id="2" name="Title 1">
            <a:extLst>
              <a:ext uri="{FF2B5EF4-FFF2-40B4-BE49-F238E27FC236}">
                <a16:creationId xmlns:a16="http://schemas.microsoft.com/office/drawing/2014/main" id="{321BD476-3DEA-4A52-9D58-EBADD7DA3A0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Histogram</a:t>
            </a:r>
          </a:p>
        </p:txBody>
      </p:sp>
    </p:spTree>
    <p:extLst>
      <p:ext uri="{BB962C8B-B14F-4D97-AF65-F5344CB8AC3E}">
        <p14:creationId xmlns:p14="http://schemas.microsoft.com/office/powerpoint/2010/main" val="47014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a16="http://schemas.microsoft.com/office/drawing/2014/main" id="{EC12C61A-9558-4DE5-AFDB-898358AFB4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Content Placeholder 11">
            <a:extLst>
              <a:ext uri="{FF2B5EF4-FFF2-40B4-BE49-F238E27FC236}">
                <a16:creationId xmlns:a16="http://schemas.microsoft.com/office/drawing/2014/main" id="{80B08409-AFCA-4FBA-99D6-B1534164B404}"/>
              </a:ext>
            </a:extLst>
          </p:cNvPr>
          <p:cNvPicPr>
            <a:picLocks noChangeAspect="1"/>
          </p:cNvPicPr>
          <p:nvPr/>
        </p:nvPicPr>
        <p:blipFill rotWithShape="1">
          <a:blip r:embed="rId2">
            <a:extLst>
              <a:ext uri="{28A0092B-C50C-407E-A947-70E740481C1C}">
                <a14:useLocalDpi xmlns:a14="http://schemas.microsoft.com/office/drawing/2010/main" val="0"/>
              </a:ext>
            </a:extLst>
          </a:blip>
          <a:srcRect t="23361" r="-9" b="-9"/>
          <a:stretch/>
        </p:blipFill>
        <p:spPr>
          <a:xfrm>
            <a:off x="7829551" y="2330867"/>
            <a:ext cx="4042410" cy="1863093"/>
          </a:xfrm>
          <a:prstGeom prst="rect">
            <a:avLst/>
          </a:prstGeom>
        </p:spPr>
      </p:pic>
      <p:pic>
        <p:nvPicPr>
          <p:cNvPr id="14" name="Picture 13" descr="A close up of text on a white background&#10;&#10;Description generated with high confidence">
            <a:extLst>
              <a:ext uri="{FF2B5EF4-FFF2-40B4-BE49-F238E27FC236}">
                <a16:creationId xmlns:a16="http://schemas.microsoft.com/office/drawing/2014/main" id="{1BB2A90C-877B-442D-A6FA-21612C428421}"/>
              </a:ext>
            </a:extLst>
          </p:cNvPr>
          <p:cNvPicPr>
            <a:picLocks noChangeAspect="1"/>
          </p:cNvPicPr>
          <p:nvPr/>
        </p:nvPicPr>
        <p:blipFill rotWithShape="1">
          <a:blip r:embed="rId3">
            <a:extLst>
              <a:ext uri="{28A0092B-C50C-407E-A947-70E740481C1C}">
                <a14:useLocalDpi xmlns:a14="http://schemas.microsoft.com/office/drawing/2010/main" val="0"/>
              </a:ext>
            </a:extLst>
          </a:blip>
          <a:srcRect t="23361" r="-9" b="-9"/>
          <a:stretch/>
        </p:blipFill>
        <p:spPr>
          <a:xfrm>
            <a:off x="7829551" y="306910"/>
            <a:ext cx="4042409" cy="1863092"/>
          </a:xfrm>
          <a:prstGeom prst="rect">
            <a:avLst/>
          </a:prstGeom>
        </p:spPr>
      </p:pic>
      <p:pic>
        <p:nvPicPr>
          <p:cNvPr id="16" name="Picture 15">
            <a:extLst>
              <a:ext uri="{FF2B5EF4-FFF2-40B4-BE49-F238E27FC236}">
                <a16:creationId xmlns:a16="http://schemas.microsoft.com/office/drawing/2014/main" id="{D3A10A10-4091-4E94-808B-C5AB2ABB6DF1}"/>
              </a:ext>
            </a:extLst>
          </p:cNvPr>
          <p:cNvPicPr>
            <a:picLocks noChangeAspect="1"/>
          </p:cNvPicPr>
          <p:nvPr/>
        </p:nvPicPr>
        <p:blipFill rotWithShape="1">
          <a:blip r:embed="rId4">
            <a:extLst>
              <a:ext uri="{28A0092B-C50C-407E-A947-70E740481C1C}">
                <a14:useLocalDpi xmlns:a14="http://schemas.microsoft.com/office/drawing/2010/main" val="0"/>
              </a:ext>
            </a:extLst>
          </a:blip>
          <a:srcRect t="16638" r="-9" b="5394"/>
          <a:stretch/>
        </p:blipFill>
        <p:spPr>
          <a:xfrm>
            <a:off x="7829551" y="4354824"/>
            <a:ext cx="4042409" cy="1895153"/>
          </a:xfrm>
          <a:prstGeom prst="rect">
            <a:avLst/>
          </a:prstGeom>
        </p:spPr>
      </p:pic>
      <p:sp>
        <p:nvSpPr>
          <p:cNvPr id="2" name="Title 1">
            <a:extLst>
              <a:ext uri="{FF2B5EF4-FFF2-40B4-BE49-F238E27FC236}">
                <a16:creationId xmlns:a16="http://schemas.microsoft.com/office/drawing/2014/main" id="{BD38A6AD-BF75-4389-9A42-7300E6B473AD}"/>
              </a:ext>
            </a:extLst>
          </p:cNvPr>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kern="1200">
                <a:solidFill>
                  <a:schemeClr val="tx1"/>
                </a:solidFill>
                <a:latin typeface="+mj-lt"/>
                <a:ea typeface="+mj-ea"/>
                <a:cs typeface="+mj-cs"/>
              </a:rPr>
              <a:t>Price Dispersion</a:t>
            </a:r>
          </a:p>
        </p:txBody>
      </p:sp>
      <p:pic>
        <p:nvPicPr>
          <p:cNvPr id="17" name="Content Placeholder 16">
            <a:extLst>
              <a:ext uri="{FF2B5EF4-FFF2-40B4-BE49-F238E27FC236}">
                <a16:creationId xmlns:a16="http://schemas.microsoft.com/office/drawing/2014/main" id="{5A4A2791-9B07-41F3-9C9C-0275AA503C23}"/>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908780" y="2122488"/>
            <a:ext cx="6029452" cy="3625850"/>
          </a:xfrm>
        </p:spPr>
      </p:pic>
    </p:spTree>
    <p:extLst>
      <p:ext uri="{BB962C8B-B14F-4D97-AF65-F5344CB8AC3E}">
        <p14:creationId xmlns:p14="http://schemas.microsoft.com/office/powerpoint/2010/main" val="414301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4E39-6986-4FAA-9021-9EE41299F672}"/>
              </a:ext>
            </a:extLst>
          </p:cNvPr>
          <p:cNvSpPr>
            <a:spLocks noGrp="1"/>
          </p:cNvSpPr>
          <p:nvPr>
            <p:ph type="title"/>
          </p:nvPr>
        </p:nvSpPr>
        <p:spPr>
          <a:xfrm>
            <a:off x="838200" y="365125"/>
            <a:ext cx="10515600" cy="409575"/>
          </a:xfrm>
        </p:spPr>
        <p:txBody>
          <a:bodyPr>
            <a:normAutofit fontScale="90000"/>
          </a:bodyPr>
          <a:lstStyle/>
          <a:p>
            <a:r>
              <a:rPr lang="en-US" dirty="0"/>
              <a:t>Price Dispersion - Joint Plots</a:t>
            </a:r>
          </a:p>
        </p:txBody>
      </p:sp>
      <p:pic>
        <p:nvPicPr>
          <p:cNvPr id="6" name="Content Placeholder 5" descr="A screenshot of a cell phone&#10;&#10;Description generated with high confidence">
            <a:extLst>
              <a:ext uri="{FF2B5EF4-FFF2-40B4-BE49-F238E27FC236}">
                <a16:creationId xmlns:a16="http://schemas.microsoft.com/office/drawing/2014/main"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a16="http://schemas.microsoft.com/office/drawing/2014/main"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boat&#10;&#10;Description generated with high confidence">
            <a:extLst>
              <a:ext uri="{FF2B5EF4-FFF2-40B4-BE49-F238E27FC236}">
                <a16:creationId xmlns:a16="http://schemas.microsoft.com/office/drawing/2014/main"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52" y="640080"/>
            <a:ext cx="3637392" cy="3291840"/>
          </a:xfrm>
          <a:prstGeom prst="rect">
            <a:avLst/>
          </a:prstGeom>
        </p:spPr>
      </p:pic>
      <p:pic>
        <p:nvPicPr>
          <p:cNvPr id="6" name="Content Placeholder 5" descr="A close up of a boat&#10;&#10;Description generated with high confidence">
            <a:extLst>
              <a:ext uri="{FF2B5EF4-FFF2-40B4-BE49-F238E27FC236}">
                <a16:creationId xmlns:a16="http://schemas.microsoft.com/office/drawing/2014/main"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58735" y="640080"/>
            <a:ext cx="3805595" cy="3291840"/>
          </a:xfrm>
          <a:prstGeom prst="rect">
            <a:avLst/>
          </a:prstGeom>
        </p:spPr>
      </p:pic>
      <p:sp>
        <p:nvSpPr>
          <p:cNvPr id="8" name="Title 7">
            <a:extLst>
              <a:ext uri="{FF2B5EF4-FFF2-40B4-BE49-F238E27FC236}">
                <a16:creationId xmlns:a16="http://schemas.microsoft.com/office/drawing/2014/main"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6000" b="1" dirty="0"/>
              <a:t>Log(Sale Price)</a:t>
            </a:r>
          </a:p>
        </p:txBody>
      </p:sp>
    </p:spTree>
    <p:extLst>
      <p:ext uri="{BB962C8B-B14F-4D97-AF65-F5344CB8AC3E}">
        <p14:creationId xmlns:p14="http://schemas.microsoft.com/office/powerpoint/2010/main" val="129418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descr="A screen shot of a cage&#10;&#10;Description generated with high confidence">
            <a:extLst>
              <a:ext uri="{FF2B5EF4-FFF2-40B4-BE49-F238E27FC236}">
                <a16:creationId xmlns:a16="http://schemas.microsoft.com/office/drawing/2014/main" id="{122A07F5-8B0B-4A99-9EF9-43F47FBB23F5}"/>
              </a:ext>
            </a:extLst>
          </p:cNvPr>
          <p:cNvPicPr>
            <a:picLocks noChangeAspect="1"/>
          </p:cNvPicPr>
          <p:nvPr/>
        </p:nvPicPr>
        <p:blipFill rotWithShape="1">
          <a:blip r:embed="rId2">
            <a:extLst>
              <a:ext uri="{28A0092B-C50C-407E-A947-70E740481C1C}">
                <a14:useLocalDpi xmlns:a14="http://schemas.microsoft.com/office/drawing/2010/main" val="0"/>
              </a:ext>
            </a:extLst>
          </a:blip>
          <a:srcRect r="-3" b="3708"/>
          <a:stretch/>
        </p:blipFill>
        <p:spPr>
          <a:xfrm>
            <a:off x="4639056" y="10"/>
            <a:ext cx="7552944" cy="6857990"/>
          </a:xfrm>
          <a:prstGeom prst="rect">
            <a:avLst/>
          </a:prstGeom>
          <a:effectLst/>
        </p:spPr>
      </p:pic>
      <p:sp>
        <p:nvSpPr>
          <p:cNvPr id="2" name="Title 1">
            <a:extLst>
              <a:ext uri="{FF2B5EF4-FFF2-40B4-BE49-F238E27FC236}">
                <a16:creationId xmlns:a16="http://schemas.microsoft.com/office/drawing/2014/main" id="{BE0ADD0F-3210-44C1-B44C-277EEC38C81B}"/>
              </a:ext>
            </a:extLst>
          </p:cNvPr>
          <p:cNvSpPr>
            <a:spLocks noGrp="1"/>
          </p:cNvSpPr>
          <p:nvPr>
            <p:ph type="title"/>
          </p:nvPr>
        </p:nvSpPr>
        <p:spPr>
          <a:xfrm>
            <a:off x="648929" y="629266"/>
            <a:ext cx="3651467" cy="1676603"/>
          </a:xfrm>
        </p:spPr>
        <p:txBody>
          <a:bodyPr>
            <a:normAutofit/>
          </a:bodyPr>
          <a:lstStyle/>
          <a:p>
            <a:endParaRPr lang="en-US" dirty="0"/>
          </a:p>
        </p:txBody>
      </p:sp>
      <p:sp>
        <p:nvSpPr>
          <p:cNvPr id="10" name="Content Placeholder 9"/>
          <p:cNvSpPr>
            <a:spLocks noGrp="1"/>
          </p:cNvSpPr>
          <p:nvPr>
            <p:ph idx="1"/>
          </p:nvPr>
        </p:nvSpPr>
        <p:spPr>
          <a:xfrm>
            <a:off x="648931" y="2438400"/>
            <a:ext cx="3651466" cy="3785419"/>
          </a:xfrm>
        </p:spPr>
        <p:txBody>
          <a:bodyPr>
            <a:normAutofit/>
          </a:bodyPr>
          <a:lstStyle/>
          <a:p>
            <a:endParaRPr lang="en-US" sz="1800"/>
          </a:p>
        </p:txBody>
      </p:sp>
    </p:spTree>
    <p:extLst>
      <p:ext uri="{BB962C8B-B14F-4D97-AF65-F5344CB8AC3E}">
        <p14:creationId xmlns:p14="http://schemas.microsoft.com/office/powerpoint/2010/main" val="56597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BABF-A34D-4F9D-8649-2DF544A5B063}"/>
              </a:ext>
            </a:extLst>
          </p:cNvPr>
          <p:cNvSpPr>
            <a:spLocks noGrp="1"/>
          </p:cNvSpPr>
          <p:nvPr>
            <p:ph type="title"/>
          </p:nvPr>
        </p:nvSpPr>
        <p:spPr>
          <a:xfrm>
            <a:off x="965201" y="643467"/>
            <a:ext cx="10029901" cy="5054008"/>
          </a:xfrm>
        </p:spPr>
        <p:txBody>
          <a:bodyPr vert="horz" lIns="91440" tIns="45720" rIns="91440" bIns="45720" rtlCol="0" anchor="ctr">
            <a:normAutofit/>
          </a:bodyPr>
          <a:lstStyle/>
          <a:p>
            <a:r>
              <a:rPr lang="en-US" sz="6600" b="1" dirty="0"/>
              <a:t>Missingness &amp; Imputations</a:t>
            </a:r>
          </a:p>
        </p:txBody>
      </p:sp>
    </p:spTree>
    <p:extLst>
      <p:ext uri="{BB962C8B-B14F-4D97-AF65-F5344CB8AC3E}">
        <p14:creationId xmlns:p14="http://schemas.microsoft.com/office/powerpoint/2010/main" val="302001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10A2-CB39-4524-897C-8B17689D7708}"/>
              </a:ext>
            </a:extLst>
          </p:cNvPr>
          <p:cNvSpPr>
            <a:spLocks noGrp="1"/>
          </p:cNvSpPr>
          <p:nvPr>
            <p:ph type="title"/>
          </p:nvPr>
        </p:nvSpPr>
        <p:spPr>
          <a:xfrm>
            <a:off x="838200" y="365126"/>
            <a:ext cx="10515600" cy="482368"/>
          </a:xfrm>
        </p:spPr>
        <p:txBody>
          <a:bodyPr>
            <a:normAutofit fontScale="90000"/>
          </a:bodyPr>
          <a:lstStyle/>
          <a:p>
            <a:r>
              <a:rPr lang="en-US" dirty="0"/>
              <a:t>Mice Plot – Missing Values</a:t>
            </a:r>
          </a:p>
        </p:txBody>
      </p:sp>
      <p:pic>
        <p:nvPicPr>
          <p:cNvPr id="5" name="Content Placeholder 4" descr="A screenshot of a video game&#10;&#10;Description generated with high confidence">
            <a:extLst>
              <a:ext uri="{FF2B5EF4-FFF2-40B4-BE49-F238E27FC236}">
                <a16:creationId xmlns:a16="http://schemas.microsoft.com/office/drawing/2014/main" id="{D9AC2F1D-9D38-424A-81EA-EA199A1CA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934" y="1103972"/>
            <a:ext cx="9761358" cy="5072992"/>
          </a:xfrm>
        </p:spPr>
      </p:pic>
    </p:spTree>
    <p:extLst>
      <p:ext uri="{BB962C8B-B14F-4D97-AF65-F5344CB8AC3E}">
        <p14:creationId xmlns:p14="http://schemas.microsoft.com/office/powerpoint/2010/main" val="286051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Georgia</vt:lpstr>
      <vt:lpstr>Office Theme</vt:lpstr>
      <vt:lpstr>House Prices</vt:lpstr>
      <vt:lpstr>Exploratory Data Analysis</vt:lpstr>
      <vt:lpstr>Histogram</vt:lpstr>
      <vt:lpstr>Price Dispersion</vt:lpstr>
      <vt:lpstr>Price Dispersion - Joint Plots</vt:lpstr>
      <vt:lpstr>Log(Sale Price)</vt:lpstr>
      <vt:lpstr>PowerPoint Presentation</vt:lpstr>
      <vt:lpstr>Missingness &amp; Imputations</vt:lpstr>
      <vt:lpstr>Mice Plot – Missing Values</vt:lpstr>
      <vt:lpstr>The Garage is a mess!</vt:lpstr>
      <vt:lpstr>Features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Lalith S</cp:lastModifiedBy>
  <cp:revision>24</cp:revision>
  <dcterms:created xsi:type="dcterms:W3CDTF">2017-11-10T02:19:48Z</dcterms:created>
  <dcterms:modified xsi:type="dcterms:W3CDTF">2017-11-10T16:51:17Z</dcterms:modified>
</cp:coreProperties>
</file>