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79" r:id="rId3"/>
    <p:sldId id="270" r:id="rId4"/>
    <p:sldId id="281" r:id="rId5"/>
    <p:sldId id="261" r:id="rId6"/>
    <p:sldId id="275" r:id="rId7"/>
    <p:sldId id="263" r:id="rId8"/>
    <p:sldId id="266" r:id="rId9"/>
    <p:sldId id="260" r:id="rId10"/>
    <p:sldId id="267" r:id="rId11"/>
    <p:sldId id="262" r:id="rId12"/>
    <p:sldId id="268" r:id="rId13"/>
    <p:sldId id="264" r:id="rId14"/>
    <p:sldId id="283" r:id="rId15"/>
    <p:sldId id="269" r:id="rId16"/>
    <p:sldId id="277" r:id="rId17"/>
    <p:sldId id="280" r:id="rId18"/>
    <p:sldId id="278" r:id="rId19"/>
    <p:sldId id="276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-1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79D4-252B-4C95-90F9-A74A29158865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E461F-227B-4783-91B9-4C4B9EA3D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5339-33C6-499B-BB73-82DD9B02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6DC1D-7A76-4A94-A956-ACBF38B1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FE8C-10E4-4640-A474-072D6235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4B29-C98C-46D0-A41A-0EBED3CE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36A5-54CD-425D-8EAE-5B806D47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0800-1CB7-42B0-9E9A-9512CF4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4EF9B-1374-4CDB-A93D-2E6472C5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A736-261D-4880-9E40-C0A612FB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9544-87F0-4C77-99DB-536A103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7AFA-8EA6-4F60-BAEE-CFB5C089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F0294-8B77-4842-8FEB-481823FE8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1CBCC-EA36-4967-AF6E-7123A4301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511-4B7F-4316-92EE-CC12D6B1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5390-5E11-4A01-BC26-46448FE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7D63-4F0E-478C-806A-7AB0335E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7DD-6F8D-4217-84F0-10DDCE4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F821-95AD-414C-984C-B667167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5441-A72B-44CF-981F-43CAE0A3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D869-B407-4167-968A-4D35C6AA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D370-BF8E-40B6-BEEC-092D628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AEAC-669C-442B-9583-1CBE70D1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74E99-2D04-41C4-8BEB-FC9AE821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6E74-B901-4846-80D0-679CD4B2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91AC-5A01-4D6D-99BF-BAEE8C9F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60B4-AFB0-4ED1-9B1E-08E59C62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71B3-4DBE-47C2-AB94-A5815EE4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FA21-51E3-4FFF-B508-9DBEB2D7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420CF-D5F4-4AA7-9EF6-C304A808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75542-49D9-4857-A43D-60245A2D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100C9-B500-44B7-8E71-D962A89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D0FCE-FC1F-4CD2-9685-EBF52C3B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F038-CAF7-4E15-BBB0-D9588A63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23709-1FE8-4766-9A8D-D4D1C967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AD4F2-8809-468A-BA87-F97E67B39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77676-C99F-4893-867A-7B2C63A27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CFC54-E2DE-4E28-AAA6-E89CCC247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2362B-1EB8-4E96-B9E4-7A7005C2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34ABA-44B0-424F-B89E-6F4C555A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5F9FB-EF6E-4512-B1DC-005745AA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853F-143E-4199-9CAD-F942628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97A0F-5860-4104-BC0C-12C0ADC2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7909-4E6E-48EC-A116-F9F77BCF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C448C-C331-42D8-97D1-6E1CA137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9B168-0F0B-47E4-AE23-22C4FDFC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C960F-0060-4C95-84A6-C3C05BF2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FC8C9-9D93-4FDF-8BAE-374C8D1C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ED69-E60F-427A-8F93-FB822120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860-504C-4D40-8520-D05CC5DD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E585F-E442-496A-905A-FE3EF375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0D771-4667-433F-B038-FB0DEBAF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89426-C2B8-456B-B20F-16319DC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0DDF-F5AC-47E3-95CD-9B605751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1E77-A577-4702-B551-93B13192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564AD-41B0-420E-8801-1F0874BE2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871D-8B38-4786-A51C-577F89471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E6B4-1C4A-48ED-BE21-BE0618EC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6C3B7-F040-43B2-995A-CC2158E3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59556-078F-4131-AEB3-59317B76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9C225-39C5-4FBB-80F1-CDF35FA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C5D0-0023-447F-A8C8-CB89E5A0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4AB1-2CCB-4FA0-B5A1-F32FB803D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B79F-EC10-4F20-9362-C4544C73AAEC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C81C-7C47-4386-9E7C-78113E009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E127-A9F2-4D21-B694-3F7490F9A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87AB-5E64-4EB2-944B-E435919D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435DCF-8C11-4FA5-AEA8-8E98E7D46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0" r="218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4D502-952D-4071-8EF5-85FDF331E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65" y="1954531"/>
            <a:ext cx="4101251" cy="103505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70C0"/>
                </a:solidFill>
                <a:latin typeface="Georgia" panose="02040502050405020303" pitchFamily="18" charset="0"/>
              </a:rPr>
              <a:t>Hou$e Price$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A883F-F3B2-4B2A-B55F-3DD4B2A12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2660" y="3384549"/>
            <a:ext cx="4017263" cy="103505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A MACHINE LEARNING PROJECT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Gradient De$cendant$ 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9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age&#10;&#10;Description generated with high confidence">
            <a:extLst>
              <a:ext uri="{FF2B5EF4-FFF2-40B4-BE49-F238E27FC236}">
                <a16:creationId xmlns:a16="http://schemas.microsoft.com/office/drawing/2014/main" id="{122A07F5-8B0B-4A99-9EF9-43F47FBB2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708"/>
          <a:stretch/>
        </p:blipFill>
        <p:spPr>
          <a:xfrm>
            <a:off x="4639056" y="10"/>
            <a:ext cx="7552944" cy="67563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ADD0F-3210-44C1-B44C-277EEC38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83" y="260351"/>
            <a:ext cx="3651467" cy="6857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Correlation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7E1E8DC-3345-4ED5-B81D-74F303DC0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038750"/>
              </p:ext>
            </p:extLst>
          </p:nvPr>
        </p:nvGraphicFramePr>
        <p:xfrm>
          <a:off x="896938" y="1073150"/>
          <a:ext cx="37417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869">
                  <a:extLst>
                    <a:ext uri="{9D8B030D-6E8A-4147-A177-3AD203B41FA5}">
                      <a16:colId xmlns:a16="http://schemas.microsoft.com/office/drawing/2014/main" val="1721883757"/>
                    </a:ext>
                  </a:extLst>
                </a:gridCol>
                <a:gridCol w="1870869">
                  <a:extLst>
                    <a:ext uri="{9D8B030D-6E8A-4147-A177-3AD203B41FA5}">
                      <a16:colId xmlns:a16="http://schemas.microsoft.com/office/drawing/2014/main" val="186884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Variance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97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overallqual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91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Totalbsmtsf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1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1stflrsf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33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Grlivearea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38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Garagecars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Garagearea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0277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3373BF-7048-4BC6-8B3E-7D995529052B}"/>
              </a:ext>
            </a:extLst>
          </p:cNvPr>
          <p:cNvCxnSpPr>
            <a:endCxn id="3" idx="2"/>
          </p:cNvCxnSpPr>
          <p:nvPr/>
        </p:nvCxnSpPr>
        <p:spPr>
          <a:xfrm>
            <a:off x="2743200" y="1127531"/>
            <a:ext cx="24607" cy="25414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090640-AA4C-4FED-A91F-7BB656A52406}"/>
              </a:ext>
            </a:extLst>
          </p:cNvPr>
          <p:cNvCxnSpPr/>
          <p:nvPr/>
        </p:nvCxnSpPr>
        <p:spPr>
          <a:xfrm>
            <a:off x="942083" y="1471290"/>
            <a:ext cx="32380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7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8BABF-A34D-4F9D-8649-2DF544A5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02001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10A2-CB39-4524-897C-8B17689D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36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Missing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2B9559-BB9B-486F-8CE2-B9ED5EDD7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91306"/>
            <a:ext cx="9023582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1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D2DD-859F-46D4-81CA-F13CE38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2519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Garage is a mess!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A2E2-BFD5-41A5-95E9-9094837C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49BD-488C-4D6A-8F4C-96EE6D5BD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6205"/>
            <a:ext cx="3932237" cy="44527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52D5-F627-47E7-8DA6-4AEC5AE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7EDC-842F-4B0A-AC6A-351F6163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SaleCondition</a:t>
            </a:r>
            <a:endParaRPr lang="en-US" dirty="0"/>
          </a:p>
          <a:p>
            <a:r>
              <a:rPr lang="en-US" dirty="0" err="1"/>
              <a:t>SalePrice</a:t>
            </a:r>
            <a:r>
              <a:rPr lang="en-US" dirty="0"/>
              <a:t> 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6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ACD4-11B0-4C61-B08E-80EA74CE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Features Engineering</a:t>
            </a:r>
          </a:p>
        </p:txBody>
      </p:sp>
    </p:spTree>
    <p:extLst>
      <p:ext uri="{BB962C8B-B14F-4D97-AF65-F5344CB8AC3E}">
        <p14:creationId xmlns:p14="http://schemas.microsoft.com/office/powerpoint/2010/main" val="265235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359D-8E42-4E82-8425-9D60AB48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"/>
            <a:ext cx="10515600" cy="62388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Ames, IA Neighborhood</a:t>
            </a: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3F79C98B-27F5-4E14-88F3-CB814C72F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58" y="749300"/>
            <a:ext cx="7236884" cy="5427663"/>
          </a:xfrm>
        </p:spPr>
      </p:pic>
    </p:spTree>
    <p:extLst>
      <p:ext uri="{BB962C8B-B14F-4D97-AF65-F5344CB8AC3E}">
        <p14:creationId xmlns:p14="http://schemas.microsoft.com/office/powerpoint/2010/main" val="339499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F345-E0E0-48D5-A931-9DDAA726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1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Case-Shiller Housing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92D5B-5E47-45E3-8323-449AC468B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99" y="1677194"/>
            <a:ext cx="93556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1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5" name="Oval 33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7" name="Rectangle 36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10B88-E565-495E-83FB-685D64857340}"/>
              </a:ext>
            </a:extLst>
          </p:cNvPr>
          <p:cNvSpPr txBox="1"/>
          <p:nvPr/>
        </p:nvSpPr>
        <p:spPr>
          <a:xfrm>
            <a:off x="61877" y="2776538"/>
            <a:ext cx="11639693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bg2"/>
                </a:solidFill>
                <a:ea typeface="+mj-ea"/>
                <a:cs typeface="+mj-cs"/>
              </a:rPr>
              <a:t>Model Selection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2"/>
                </a:solidFill>
                <a:latin typeface="Brush Script MT" panose="03060802040406070304" pitchFamily="66" charset="0"/>
                <a:ea typeface="+mj-ea"/>
                <a:cs typeface="+mj-cs"/>
              </a:rPr>
              <a:t>‘If you torture the data enough, </a:t>
            </a:r>
            <a:r>
              <a:rPr lang="en-US" sz="4000" dirty="0">
                <a:solidFill>
                  <a:schemeClr val="bg2"/>
                </a:solidFill>
                <a:latin typeface="Brush Script MT" panose="03060802040406070304" pitchFamily="66" charset="0"/>
                <a:ea typeface="+mj-ea"/>
                <a:cs typeface="+mj-cs"/>
              </a:rPr>
              <a:t>it</a:t>
            </a:r>
            <a:r>
              <a:rPr lang="en-US" sz="4000" kern="1200" dirty="0">
                <a:solidFill>
                  <a:schemeClr val="bg2"/>
                </a:solidFill>
                <a:latin typeface="Brush Script MT" panose="03060802040406070304" pitchFamily="66" charset="0"/>
                <a:ea typeface="+mj-ea"/>
                <a:cs typeface="+mj-cs"/>
              </a:rPr>
              <a:t> will always confess’ 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Ronald Coase, British Economist </a:t>
            </a:r>
          </a:p>
        </p:txBody>
      </p:sp>
    </p:spTree>
    <p:extLst>
      <p:ext uri="{BB962C8B-B14F-4D97-AF65-F5344CB8AC3E}">
        <p14:creationId xmlns:p14="http://schemas.microsoft.com/office/powerpoint/2010/main" val="2752339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F177-1358-4CCC-A29F-A2C9AF12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EC32-C3D2-4FAA-9B63-58302AC2A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E1ED7-56F8-44B2-B055-ED9366B21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549D-3C9C-4E70-97DB-F3E7F687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DA06-32C0-4BB6-B574-482ECFA3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850"/>
            <a:ext cx="10515600" cy="49641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aims at predicting house prices (residential) in Ames, Iowa, USA based on data set provided by Kaggle between 2006 and 2010.</a:t>
            </a:r>
          </a:p>
          <a:p>
            <a:endParaRPr lang="en-US" dirty="0"/>
          </a:p>
          <a:p>
            <a:pPr lvl="1"/>
            <a:r>
              <a:rPr lang="en-US" dirty="0"/>
              <a:t>Data Exploration</a:t>
            </a:r>
          </a:p>
          <a:p>
            <a:pPr lvl="1"/>
            <a:r>
              <a:rPr lang="en-US" dirty="0"/>
              <a:t>Data Pre-Processing</a:t>
            </a:r>
          </a:p>
          <a:p>
            <a:pPr lvl="1"/>
            <a:r>
              <a:rPr lang="en-US" dirty="0"/>
              <a:t>Feature Engineering </a:t>
            </a:r>
          </a:p>
          <a:p>
            <a:pPr lvl="1"/>
            <a:r>
              <a:rPr lang="en-US" dirty="0"/>
              <a:t>Model Training</a:t>
            </a:r>
          </a:p>
          <a:p>
            <a:pPr lvl="1"/>
            <a:r>
              <a:rPr lang="en-US" dirty="0"/>
              <a:t>Model 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1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CB659-23B0-4542-B9AF-C8F4952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83931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text, newspaper, outdoor&#10;&#10;Description generated with very high confidence">
            <a:extLst>
              <a:ext uri="{FF2B5EF4-FFF2-40B4-BE49-F238E27FC236}">
                <a16:creationId xmlns:a16="http://schemas.microsoft.com/office/drawing/2014/main" id="{15B056D5-F188-43AA-B66A-95B40BD85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68" y="435362"/>
            <a:ext cx="6380175" cy="6380175"/>
          </a:xfrm>
        </p:spPr>
      </p:pic>
    </p:spTree>
    <p:extLst>
      <p:ext uri="{BB962C8B-B14F-4D97-AF65-F5344CB8AC3E}">
        <p14:creationId xmlns:p14="http://schemas.microsoft.com/office/powerpoint/2010/main" val="9184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0A578-CE27-410A-8933-52A270F0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Data Exploration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6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CB73-8593-4074-886F-EDED4E78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43467"/>
            <a:ext cx="9260467" cy="1542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What factors do we believe to influence house prices?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F3D11-B31A-4DEE-BB5C-830CF453B203}"/>
              </a:ext>
            </a:extLst>
          </p:cNvPr>
          <p:cNvSpPr txBox="1"/>
          <p:nvPr/>
        </p:nvSpPr>
        <p:spPr>
          <a:xfrm>
            <a:off x="1295400" y="2633197"/>
            <a:ext cx="10176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1460 observations in the training set and 1459 observations in the test set.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46 categorical variables including 23 nominal and 23 ordinal ones, and 33 numeric variables in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training set has the sale price as response while the test set doesn’t.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0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C4B0-CD8D-4273-AE80-7755E218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36525"/>
            <a:ext cx="8788400" cy="5111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Univariate Analysis</a:t>
            </a:r>
          </a:p>
        </p:txBody>
      </p:sp>
      <p:pic>
        <p:nvPicPr>
          <p:cNvPr id="5" name="Content Placeholder 4" descr="A train window with a large screen&#10;&#10;Description generated with high confidence">
            <a:extLst>
              <a:ext uri="{FF2B5EF4-FFF2-40B4-BE49-F238E27FC236}">
                <a16:creationId xmlns:a16="http://schemas.microsoft.com/office/drawing/2014/main" id="{EDBBBAFC-B99B-4564-924E-2545FB416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63" y="723900"/>
            <a:ext cx="7640773" cy="5619750"/>
          </a:xfrm>
        </p:spPr>
      </p:pic>
    </p:spTree>
    <p:extLst>
      <p:ext uri="{BB962C8B-B14F-4D97-AF65-F5344CB8AC3E}">
        <p14:creationId xmlns:p14="http://schemas.microsoft.com/office/powerpoint/2010/main" val="288278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3">
            <a:extLst>
              <a:ext uri="{FF2B5EF4-FFF2-40B4-BE49-F238E27FC236}">
                <a16:creationId xmlns:a16="http://schemas.microsoft.com/office/drawing/2014/main" id="{EC12C61A-9558-4DE5-AFDB-898358AFB4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Content Placeholder 11">
            <a:extLst>
              <a:ext uri="{FF2B5EF4-FFF2-40B4-BE49-F238E27FC236}">
                <a16:creationId xmlns:a16="http://schemas.microsoft.com/office/drawing/2014/main" id="{80B08409-AFCA-4FBA-99D6-B1534164B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1" r="-9" b="-9"/>
          <a:stretch/>
        </p:blipFill>
        <p:spPr>
          <a:xfrm>
            <a:off x="7829551" y="2330867"/>
            <a:ext cx="4042410" cy="1863093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BB2A90C-877B-442D-A6FA-21612C428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1" r="-9" b="-9"/>
          <a:stretch/>
        </p:blipFill>
        <p:spPr>
          <a:xfrm>
            <a:off x="7829551" y="306909"/>
            <a:ext cx="4042409" cy="1863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38A6AD-BF75-4389-9A42-7300E6B4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19101"/>
            <a:ext cx="6714066" cy="457200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Dispersion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A4A2791-9B07-41F3-9C9C-0275AA503C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330867"/>
            <a:ext cx="6714066" cy="36258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0868B-98DB-4B1C-972B-1B62261E4905}"/>
              </a:ext>
            </a:extLst>
          </p:cNvPr>
          <p:cNvSpPr txBox="1"/>
          <p:nvPr/>
        </p:nvSpPr>
        <p:spPr>
          <a:xfrm>
            <a:off x="660400" y="933450"/>
            <a:ext cx="67140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show consistency with our common sense that neighborhood, zoning, house quality and facility might distinguish the house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B321-BA8C-4A4B-91AA-BB56FF898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4298950"/>
            <a:ext cx="4042409" cy="23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1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4E39-6986-4FAA-9021-9EE41299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39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Overall Quality &amp; Garage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690824A-2836-43E3-BDBB-69560B6F04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" y="1382751"/>
            <a:ext cx="5684043" cy="4995746"/>
          </a:xfrm>
        </p:spPr>
      </p:pic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DD977E3-4D56-42A8-BDE4-A51C6EC5E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278054"/>
            <a:ext cx="5448300" cy="4995746"/>
          </a:xfrm>
        </p:spPr>
      </p:pic>
    </p:spTree>
    <p:extLst>
      <p:ext uri="{BB962C8B-B14F-4D97-AF65-F5344CB8AC3E}">
        <p14:creationId xmlns:p14="http://schemas.microsoft.com/office/powerpoint/2010/main" val="1286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boat&#10;&#10;Description generated with high confidence">
            <a:extLst>
              <a:ext uri="{FF2B5EF4-FFF2-40B4-BE49-F238E27FC236}">
                <a16:creationId xmlns:a16="http://schemas.microsoft.com/office/drawing/2014/main" id="{A68D326E-8170-405A-9B88-5BBAC92D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14" y="729457"/>
            <a:ext cx="3637392" cy="3291840"/>
          </a:xfrm>
          <a:prstGeom prst="rect">
            <a:avLst/>
          </a:prstGeom>
        </p:spPr>
      </p:pic>
      <p:pic>
        <p:nvPicPr>
          <p:cNvPr id="6" name="Content Placeholder 5" descr="A close up of a boat&#10;&#10;Description generated with high confidence">
            <a:extLst>
              <a:ext uri="{FF2B5EF4-FFF2-40B4-BE49-F238E27FC236}">
                <a16:creationId xmlns:a16="http://schemas.microsoft.com/office/drawing/2014/main" id="{763AEB43-6609-49BD-B79B-3A4E41599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95" y="675372"/>
            <a:ext cx="3805595" cy="32918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F1FCE55-8066-4631-A74C-815B5A94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Log(Sale Price)</a:t>
            </a:r>
          </a:p>
        </p:txBody>
      </p:sp>
    </p:spTree>
    <p:extLst>
      <p:ext uri="{BB962C8B-B14F-4D97-AF65-F5344CB8AC3E}">
        <p14:creationId xmlns:p14="http://schemas.microsoft.com/office/powerpoint/2010/main" val="129418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Brush Script MT</vt:lpstr>
      <vt:lpstr>Calibri</vt:lpstr>
      <vt:lpstr>Calibri Light</vt:lpstr>
      <vt:lpstr>Georgia</vt:lpstr>
      <vt:lpstr>Office Theme</vt:lpstr>
      <vt:lpstr>Hou$e Price$</vt:lpstr>
      <vt:lpstr>Agenda</vt:lpstr>
      <vt:lpstr>PowerPoint Presentation</vt:lpstr>
      <vt:lpstr>Data Exploration</vt:lpstr>
      <vt:lpstr>What factors do we believe to influence house prices? </vt:lpstr>
      <vt:lpstr>Univariate Analysis</vt:lpstr>
      <vt:lpstr>Price Dispersion</vt:lpstr>
      <vt:lpstr>Overall Quality &amp; Garage</vt:lpstr>
      <vt:lpstr>Log(Sale Price)</vt:lpstr>
      <vt:lpstr>Correlation</vt:lpstr>
      <vt:lpstr>Data Pre-Processing</vt:lpstr>
      <vt:lpstr>Missing Values</vt:lpstr>
      <vt:lpstr>The Garage is a mess!</vt:lpstr>
      <vt:lpstr>PowerPoint Presentation</vt:lpstr>
      <vt:lpstr>Features Engineering</vt:lpstr>
      <vt:lpstr>Ames, IA Neighborhood</vt:lpstr>
      <vt:lpstr>Case-Shiller Housing Index</vt:lpstr>
      <vt:lpstr>PowerPoint Presentation</vt:lpstr>
      <vt:lpstr>PowerPoint Presentation</vt:lpstr>
      <vt:lpstr>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</dc:title>
  <dc:creator>Lalith S</dc:creator>
  <cp:lastModifiedBy>Lalith S</cp:lastModifiedBy>
  <cp:revision>83</cp:revision>
  <dcterms:created xsi:type="dcterms:W3CDTF">2017-11-10T02:19:48Z</dcterms:created>
  <dcterms:modified xsi:type="dcterms:W3CDTF">2017-11-12T15:32:25Z</dcterms:modified>
</cp:coreProperties>
</file>