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a Hariharan" initials="MH" lastIdx="5" clrIdx="0">
    <p:extLst>
      <p:ext uri="{19B8F6BF-5375-455C-9EA6-DF929625EA0E}">
        <p15:presenceInfo xmlns:p15="http://schemas.microsoft.com/office/powerpoint/2012/main" userId="7c7445a9f07388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67" d="100"/>
          <a:sy n="67" d="100"/>
        </p:scale>
        <p:origin x="6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9T01:00:29.989" idx="2">
    <p:pos x="106" y="106"/>
    <p:text>Average of 2 million tweets a day related to the 2016 election In the final four months of campaign
Also, This election was an example of how polling failed to indicate ground sentiment or the outcome. 
For this election and the future ones, social media will have an outsize role to play in how candidates, parties and everyone (even the Russians) will influence voters in their decision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29T17:05:55.645" idx="5">
    <p:pos x="10" y="10"/>
    <p:text>Compile list of hashtags that indicate +ve or –ve sentiment towards Clinton and Trump. Use these hashtags to search and scrape tweets</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F95AE-D3F2-4A8E-91C0-5FCBFBB047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EFF03B8-D0B7-4F02-B156-50C022B45211}">
      <dgm:prSet custT="1"/>
      <dgm:spPr/>
      <dgm:t>
        <a:bodyPr/>
        <a:lstStyle/>
        <a:p>
          <a:r>
            <a:rPr lang="en-US" sz="1700" dirty="0">
              <a:latin typeface="Calibri" panose="020F0502020204030204" pitchFamily="34" charset="0"/>
              <a:cs typeface="Calibri" panose="020F0502020204030204" pitchFamily="34" charset="0"/>
            </a:rPr>
            <a:t>Data collected on 6 important timepoints along the campaign (republic and democratic conventions, 3 presidential debates and the election day)</a:t>
          </a:r>
        </a:p>
      </dgm:t>
    </dgm:pt>
    <dgm:pt modelId="{B28C477C-03D1-4B11-8EC5-6DE52FD62423}" type="parTrans" cxnId="{3C6BD8B8-CB76-46D1-9327-E69136372372}">
      <dgm:prSet/>
      <dgm:spPr/>
      <dgm:t>
        <a:bodyPr/>
        <a:lstStyle/>
        <a:p>
          <a:endParaRPr lang="en-US"/>
        </a:p>
      </dgm:t>
    </dgm:pt>
    <dgm:pt modelId="{31252206-50C4-40BF-BE2D-E13EAD2E825F}" type="sibTrans" cxnId="{3C6BD8B8-CB76-46D1-9327-E69136372372}">
      <dgm:prSet/>
      <dgm:spPr/>
      <dgm:t>
        <a:bodyPr/>
        <a:lstStyle/>
        <a:p>
          <a:endParaRPr lang="en-US"/>
        </a:p>
      </dgm:t>
    </dgm:pt>
    <dgm:pt modelId="{094B2620-79E5-4607-BD33-7ECF4AD1B359}">
      <dgm:prSet/>
      <dgm:spPr/>
      <dgm:t>
        <a:bodyPr/>
        <a:lstStyle/>
        <a:p>
          <a:r>
            <a:rPr lang="en-US" dirty="0">
              <a:latin typeface="Calibri" panose="020F0502020204030204" pitchFamily="34" charset="0"/>
              <a:cs typeface="Calibri" panose="020F0502020204030204" pitchFamily="34" charset="0"/>
            </a:rPr>
            <a:t>List of hashtags that indicate positive or negative towards candidates used to scrape tweets that will serve as the labeled dataset (pro-</a:t>
          </a:r>
          <a:r>
            <a:rPr lang="en-US" dirty="0" err="1">
              <a:latin typeface="Calibri" panose="020F0502020204030204" pitchFamily="34" charset="0"/>
              <a:cs typeface="Calibri" panose="020F0502020204030204" pitchFamily="34" charset="0"/>
            </a:rPr>
            <a:t>clinton</a:t>
          </a:r>
          <a:r>
            <a:rPr lang="en-US" dirty="0">
              <a:latin typeface="Calibri" panose="020F0502020204030204" pitchFamily="34" charset="0"/>
              <a:cs typeface="Calibri" panose="020F0502020204030204" pitchFamily="34" charset="0"/>
            </a:rPr>
            <a:t>, pro-trump, anti-</a:t>
          </a:r>
          <a:r>
            <a:rPr lang="en-US" dirty="0" err="1">
              <a:latin typeface="Calibri" panose="020F0502020204030204" pitchFamily="34" charset="0"/>
              <a:cs typeface="Calibri" panose="020F0502020204030204" pitchFamily="34" charset="0"/>
            </a:rPr>
            <a:t>clinton,anti</a:t>
          </a:r>
          <a:r>
            <a:rPr lang="en-US" dirty="0">
              <a:latin typeface="Calibri" panose="020F0502020204030204" pitchFamily="34" charset="0"/>
              <a:cs typeface="Calibri" panose="020F0502020204030204" pitchFamily="34" charset="0"/>
            </a:rPr>
            <a:t>-trump)</a:t>
          </a:r>
        </a:p>
      </dgm:t>
    </dgm:pt>
    <dgm:pt modelId="{92778BA0-89C9-47FE-BC3B-5CE61BDD3814}" type="parTrans" cxnId="{3F79B9FE-D71F-4683-913E-02A04A2BB534}">
      <dgm:prSet/>
      <dgm:spPr/>
      <dgm:t>
        <a:bodyPr/>
        <a:lstStyle/>
        <a:p>
          <a:endParaRPr lang="en-US"/>
        </a:p>
      </dgm:t>
    </dgm:pt>
    <dgm:pt modelId="{BE1F264E-B228-4D95-A7D1-8DCD042DB373}" type="sibTrans" cxnId="{3F79B9FE-D71F-4683-913E-02A04A2BB534}">
      <dgm:prSet/>
      <dgm:spPr/>
      <dgm:t>
        <a:bodyPr/>
        <a:lstStyle/>
        <a:p>
          <a:endParaRPr lang="en-US"/>
        </a:p>
      </dgm:t>
    </dgm:pt>
    <dgm:pt modelId="{04B2003F-C883-4944-ABD0-7BB6648E0BEA}">
      <dgm:prSet/>
      <dgm:spPr/>
      <dgm:t>
        <a:bodyPr/>
        <a:lstStyle/>
        <a:p>
          <a:r>
            <a:rPr lang="en-US" dirty="0">
              <a:latin typeface="Calibri" panose="020F0502020204030204" pitchFamily="34" charset="0"/>
              <a:cs typeface="Calibri" panose="020F0502020204030204" pitchFamily="34" charset="0"/>
            </a:rPr>
            <a:t>Exclude retweets to reduce redundancy. Data collected with Python </a:t>
          </a:r>
          <a:r>
            <a:rPr lang="en-US" dirty="0" err="1">
              <a:latin typeface="Calibri" panose="020F0502020204030204" pitchFamily="34" charset="0"/>
              <a:cs typeface="Calibri" panose="020F0502020204030204" pitchFamily="34" charset="0"/>
            </a:rPr>
            <a:t>GetOldTweets</a:t>
          </a:r>
          <a:r>
            <a:rPr lang="en-US" dirty="0">
              <a:latin typeface="Calibri" panose="020F0502020204030204" pitchFamily="34" charset="0"/>
              <a:cs typeface="Calibri" panose="020F0502020204030204" pitchFamily="34" charset="0"/>
            </a:rPr>
            <a:t> library</a:t>
          </a:r>
        </a:p>
      </dgm:t>
    </dgm:pt>
    <dgm:pt modelId="{51A6659F-19BB-4DC7-8B4F-0ECC3DF4742B}" type="parTrans" cxnId="{C3D41FC3-D400-4C40-8F11-2B0B408DEDFD}">
      <dgm:prSet/>
      <dgm:spPr/>
      <dgm:t>
        <a:bodyPr/>
        <a:lstStyle/>
        <a:p>
          <a:endParaRPr lang="en-US"/>
        </a:p>
      </dgm:t>
    </dgm:pt>
    <dgm:pt modelId="{2792EE3B-CE8F-4DC4-B467-59D640A5B37C}" type="sibTrans" cxnId="{C3D41FC3-D400-4C40-8F11-2B0B408DEDFD}">
      <dgm:prSet/>
      <dgm:spPr/>
      <dgm:t>
        <a:bodyPr/>
        <a:lstStyle/>
        <a:p>
          <a:endParaRPr lang="en-US"/>
        </a:p>
      </dgm:t>
    </dgm:pt>
    <dgm:pt modelId="{753D60E9-1A4B-47E4-BF1C-917E5827E8A0}" type="pres">
      <dgm:prSet presAssocID="{2C2F95AE-D3F2-4A8E-91C0-5FCBFBB047B7}" presName="hierChild1" presStyleCnt="0">
        <dgm:presLayoutVars>
          <dgm:chPref val="1"/>
          <dgm:dir/>
          <dgm:animOne val="branch"/>
          <dgm:animLvl val="lvl"/>
          <dgm:resizeHandles/>
        </dgm:presLayoutVars>
      </dgm:prSet>
      <dgm:spPr/>
    </dgm:pt>
    <dgm:pt modelId="{97B3A8F2-3C0A-4774-B0E5-F19B7D7460E3}" type="pres">
      <dgm:prSet presAssocID="{FEFF03B8-D0B7-4F02-B156-50C022B45211}" presName="hierRoot1" presStyleCnt="0"/>
      <dgm:spPr/>
    </dgm:pt>
    <dgm:pt modelId="{146CDDD2-2F52-44D4-B058-4C53948A2D56}" type="pres">
      <dgm:prSet presAssocID="{FEFF03B8-D0B7-4F02-B156-50C022B45211}" presName="composite" presStyleCnt="0"/>
      <dgm:spPr/>
    </dgm:pt>
    <dgm:pt modelId="{F49750E6-3199-4BC1-AFE1-ED2A4D0609D5}" type="pres">
      <dgm:prSet presAssocID="{FEFF03B8-D0B7-4F02-B156-50C022B45211}" presName="background" presStyleLbl="node0" presStyleIdx="0" presStyleCnt="3"/>
      <dgm:spPr/>
    </dgm:pt>
    <dgm:pt modelId="{51D47454-0ADE-4F88-8A42-BA5C2864F5D6}" type="pres">
      <dgm:prSet presAssocID="{FEFF03B8-D0B7-4F02-B156-50C022B45211}" presName="text" presStyleLbl="fgAcc0" presStyleIdx="0" presStyleCnt="3">
        <dgm:presLayoutVars>
          <dgm:chPref val="3"/>
        </dgm:presLayoutVars>
      </dgm:prSet>
      <dgm:spPr/>
    </dgm:pt>
    <dgm:pt modelId="{40DDE425-86A1-423D-9429-64E25D2F21A4}" type="pres">
      <dgm:prSet presAssocID="{FEFF03B8-D0B7-4F02-B156-50C022B45211}" presName="hierChild2" presStyleCnt="0"/>
      <dgm:spPr/>
    </dgm:pt>
    <dgm:pt modelId="{824B7DCF-23BA-4BB4-A450-32D51059E668}" type="pres">
      <dgm:prSet presAssocID="{094B2620-79E5-4607-BD33-7ECF4AD1B359}" presName="hierRoot1" presStyleCnt="0"/>
      <dgm:spPr/>
    </dgm:pt>
    <dgm:pt modelId="{5229D035-9A71-4DF7-B9C6-EEB064005876}" type="pres">
      <dgm:prSet presAssocID="{094B2620-79E5-4607-BD33-7ECF4AD1B359}" presName="composite" presStyleCnt="0"/>
      <dgm:spPr/>
    </dgm:pt>
    <dgm:pt modelId="{DAC58780-B86D-4C4C-AC9C-6D3BD60D5BEA}" type="pres">
      <dgm:prSet presAssocID="{094B2620-79E5-4607-BD33-7ECF4AD1B359}" presName="background" presStyleLbl="node0" presStyleIdx="1" presStyleCnt="3"/>
      <dgm:spPr/>
    </dgm:pt>
    <dgm:pt modelId="{59EE225A-5224-439F-A248-2EFB33993062}" type="pres">
      <dgm:prSet presAssocID="{094B2620-79E5-4607-BD33-7ECF4AD1B359}" presName="text" presStyleLbl="fgAcc0" presStyleIdx="1" presStyleCnt="3">
        <dgm:presLayoutVars>
          <dgm:chPref val="3"/>
        </dgm:presLayoutVars>
      </dgm:prSet>
      <dgm:spPr/>
    </dgm:pt>
    <dgm:pt modelId="{0E4C288D-F420-4B5A-8203-82B721F3871F}" type="pres">
      <dgm:prSet presAssocID="{094B2620-79E5-4607-BD33-7ECF4AD1B359}" presName="hierChild2" presStyleCnt="0"/>
      <dgm:spPr/>
    </dgm:pt>
    <dgm:pt modelId="{9BF97242-D0E3-4082-B96E-5A93C7D26F92}" type="pres">
      <dgm:prSet presAssocID="{04B2003F-C883-4944-ABD0-7BB6648E0BEA}" presName="hierRoot1" presStyleCnt="0"/>
      <dgm:spPr/>
    </dgm:pt>
    <dgm:pt modelId="{0FB7A3F8-D093-49CE-9128-173087C22133}" type="pres">
      <dgm:prSet presAssocID="{04B2003F-C883-4944-ABD0-7BB6648E0BEA}" presName="composite" presStyleCnt="0"/>
      <dgm:spPr/>
    </dgm:pt>
    <dgm:pt modelId="{AC947190-0906-4DAC-9B9C-B6F926C2884A}" type="pres">
      <dgm:prSet presAssocID="{04B2003F-C883-4944-ABD0-7BB6648E0BEA}" presName="background" presStyleLbl="node0" presStyleIdx="2" presStyleCnt="3"/>
      <dgm:spPr/>
    </dgm:pt>
    <dgm:pt modelId="{01F65E04-1A19-49ED-AB62-06915FF07094}" type="pres">
      <dgm:prSet presAssocID="{04B2003F-C883-4944-ABD0-7BB6648E0BEA}" presName="text" presStyleLbl="fgAcc0" presStyleIdx="2" presStyleCnt="3">
        <dgm:presLayoutVars>
          <dgm:chPref val="3"/>
        </dgm:presLayoutVars>
      </dgm:prSet>
      <dgm:spPr/>
    </dgm:pt>
    <dgm:pt modelId="{269A35D2-708D-4EED-9119-D64875DB366E}" type="pres">
      <dgm:prSet presAssocID="{04B2003F-C883-4944-ABD0-7BB6648E0BEA}" presName="hierChild2" presStyleCnt="0"/>
      <dgm:spPr/>
    </dgm:pt>
  </dgm:ptLst>
  <dgm:cxnLst>
    <dgm:cxn modelId="{281E942D-8901-4704-8873-847CE269AD11}" type="presOf" srcId="{04B2003F-C883-4944-ABD0-7BB6648E0BEA}" destId="{01F65E04-1A19-49ED-AB62-06915FF07094}" srcOrd="0" destOrd="0" presId="urn:microsoft.com/office/officeart/2005/8/layout/hierarchy1"/>
    <dgm:cxn modelId="{EA573194-4CF4-4768-9304-08BAFF80277F}" type="presOf" srcId="{2C2F95AE-D3F2-4A8E-91C0-5FCBFBB047B7}" destId="{753D60E9-1A4B-47E4-BF1C-917E5827E8A0}" srcOrd="0" destOrd="0" presId="urn:microsoft.com/office/officeart/2005/8/layout/hierarchy1"/>
    <dgm:cxn modelId="{8FF9BF97-63CA-4B30-A2A6-8300CE5E0517}" type="presOf" srcId="{094B2620-79E5-4607-BD33-7ECF4AD1B359}" destId="{59EE225A-5224-439F-A248-2EFB33993062}" srcOrd="0" destOrd="0" presId="urn:microsoft.com/office/officeart/2005/8/layout/hierarchy1"/>
    <dgm:cxn modelId="{3C6BD8B8-CB76-46D1-9327-E69136372372}" srcId="{2C2F95AE-D3F2-4A8E-91C0-5FCBFBB047B7}" destId="{FEFF03B8-D0B7-4F02-B156-50C022B45211}" srcOrd="0" destOrd="0" parTransId="{B28C477C-03D1-4B11-8EC5-6DE52FD62423}" sibTransId="{31252206-50C4-40BF-BE2D-E13EAD2E825F}"/>
    <dgm:cxn modelId="{C94F2CB9-DD88-4656-97EF-9869910F3C88}" type="presOf" srcId="{FEFF03B8-D0B7-4F02-B156-50C022B45211}" destId="{51D47454-0ADE-4F88-8A42-BA5C2864F5D6}" srcOrd="0" destOrd="0" presId="urn:microsoft.com/office/officeart/2005/8/layout/hierarchy1"/>
    <dgm:cxn modelId="{C3D41FC3-D400-4C40-8F11-2B0B408DEDFD}" srcId="{2C2F95AE-D3F2-4A8E-91C0-5FCBFBB047B7}" destId="{04B2003F-C883-4944-ABD0-7BB6648E0BEA}" srcOrd="2" destOrd="0" parTransId="{51A6659F-19BB-4DC7-8B4F-0ECC3DF4742B}" sibTransId="{2792EE3B-CE8F-4DC4-B467-59D640A5B37C}"/>
    <dgm:cxn modelId="{3F79B9FE-D71F-4683-913E-02A04A2BB534}" srcId="{2C2F95AE-D3F2-4A8E-91C0-5FCBFBB047B7}" destId="{094B2620-79E5-4607-BD33-7ECF4AD1B359}" srcOrd="1" destOrd="0" parTransId="{92778BA0-89C9-47FE-BC3B-5CE61BDD3814}" sibTransId="{BE1F264E-B228-4D95-A7D1-8DCD042DB373}"/>
    <dgm:cxn modelId="{7FB86E45-B7D8-4050-A29C-0205163C91A7}" type="presParOf" srcId="{753D60E9-1A4B-47E4-BF1C-917E5827E8A0}" destId="{97B3A8F2-3C0A-4774-B0E5-F19B7D7460E3}" srcOrd="0" destOrd="0" presId="urn:microsoft.com/office/officeart/2005/8/layout/hierarchy1"/>
    <dgm:cxn modelId="{20D07F1C-BE66-4C8B-B822-B30239A7E0DE}" type="presParOf" srcId="{97B3A8F2-3C0A-4774-B0E5-F19B7D7460E3}" destId="{146CDDD2-2F52-44D4-B058-4C53948A2D56}" srcOrd="0" destOrd="0" presId="urn:microsoft.com/office/officeart/2005/8/layout/hierarchy1"/>
    <dgm:cxn modelId="{471AA650-049F-40FF-9CAE-46957A069065}" type="presParOf" srcId="{146CDDD2-2F52-44D4-B058-4C53948A2D56}" destId="{F49750E6-3199-4BC1-AFE1-ED2A4D0609D5}" srcOrd="0" destOrd="0" presId="urn:microsoft.com/office/officeart/2005/8/layout/hierarchy1"/>
    <dgm:cxn modelId="{9FFD04A8-5DA6-4411-B278-32B344414E5C}" type="presParOf" srcId="{146CDDD2-2F52-44D4-B058-4C53948A2D56}" destId="{51D47454-0ADE-4F88-8A42-BA5C2864F5D6}" srcOrd="1" destOrd="0" presId="urn:microsoft.com/office/officeart/2005/8/layout/hierarchy1"/>
    <dgm:cxn modelId="{D8FD07F1-02A1-43BF-ADBC-10C23C79CF09}" type="presParOf" srcId="{97B3A8F2-3C0A-4774-B0E5-F19B7D7460E3}" destId="{40DDE425-86A1-423D-9429-64E25D2F21A4}" srcOrd="1" destOrd="0" presId="urn:microsoft.com/office/officeart/2005/8/layout/hierarchy1"/>
    <dgm:cxn modelId="{6464DE44-9CD1-42D9-8202-62B469FBB0AF}" type="presParOf" srcId="{753D60E9-1A4B-47E4-BF1C-917E5827E8A0}" destId="{824B7DCF-23BA-4BB4-A450-32D51059E668}" srcOrd="1" destOrd="0" presId="urn:microsoft.com/office/officeart/2005/8/layout/hierarchy1"/>
    <dgm:cxn modelId="{141D914F-4DB8-4A18-A799-AFEABF3BD11A}" type="presParOf" srcId="{824B7DCF-23BA-4BB4-A450-32D51059E668}" destId="{5229D035-9A71-4DF7-B9C6-EEB064005876}" srcOrd="0" destOrd="0" presId="urn:microsoft.com/office/officeart/2005/8/layout/hierarchy1"/>
    <dgm:cxn modelId="{9D30B8EC-8B6A-4682-A799-F22F15362C66}" type="presParOf" srcId="{5229D035-9A71-4DF7-B9C6-EEB064005876}" destId="{DAC58780-B86D-4C4C-AC9C-6D3BD60D5BEA}" srcOrd="0" destOrd="0" presId="urn:microsoft.com/office/officeart/2005/8/layout/hierarchy1"/>
    <dgm:cxn modelId="{E11CDD4A-FD0D-4EA1-B77D-0D837A84B9F9}" type="presParOf" srcId="{5229D035-9A71-4DF7-B9C6-EEB064005876}" destId="{59EE225A-5224-439F-A248-2EFB33993062}" srcOrd="1" destOrd="0" presId="urn:microsoft.com/office/officeart/2005/8/layout/hierarchy1"/>
    <dgm:cxn modelId="{CE6113DC-787D-4C46-A97C-10FD2D325DA0}" type="presParOf" srcId="{824B7DCF-23BA-4BB4-A450-32D51059E668}" destId="{0E4C288D-F420-4B5A-8203-82B721F3871F}" srcOrd="1" destOrd="0" presId="urn:microsoft.com/office/officeart/2005/8/layout/hierarchy1"/>
    <dgm:cxn modelId="{B3B7185D-3FE0-4F18-9270-1D18C9285368}" type="presParOf" srcId="{753D60E9-1A4B-47E4-BF1C-917E5827E8A0}" destId="{9BF97242-D0E3-4082-B96E-5A93C7D26F92}" srcOrd="2" destOrd="0" presId="urn:microsoft.com/office/officeart/2005/8/layout/hierarchy1"/>
    <dgm:cxn modelId="{217CECD9-AC8C-4D3A-A871-DF285D73A558}" type="presParOf" srcId="{9BF97242-D0E3-4082-B96E-5A93C7D26F92}" destId="{0FB7A3F8-D093-49CE-9128-173087C22133}" srcOrd="0" destOrd="0" presId="urn:microsoft.com/office/officeart/2005/8/layout/hierarchy1"/>
    <dgm:cxn modelId="{B9CC0AFB-A98E-4EF6-A6FF-0DBADF5883C4}" type="presParOf" srcId="{0FB7A3F8-D093-49CE-9128-173087C22133}" destId="{AC947190-0906-4DAC-9B9C-B6F926C2884A}" srcOrd="0" destOrd="0" presId="urn:microsoft.com/office/officeart/2005/8/layout/hierarchy1"/>
    <dgm:cxn modelId="{70C27C07-B6D9-4B39-AFF5-4FDE0CE022BF}" type="presParOf" srcId="{0FB7A3F8-D093-49CE-9128-173087C22133}" destId="{01F65E04-1A19-49ED-AB62-06915FF07094}" srcOrd="1" destOrd="0" presId="urn:microsoft.com/office/officeart/2005/8/layout/hierarchy1"/>
    <dgm:cxn modelId="{08E46CCF-A541-43D9-9AAB-93B3C90ECD69}" type="presParOf" srcId="{9BF97242-D0E3-4082-B96E-5A93C7D26F92}" destId="{269A35D2-708D-4EED-9119-D64875DB36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FB5BD-B479-4C8D-B5E3-105A18005D70}" type="doc">
      <dgm:prSet loTypeId="urn:microsoft.com/office/officeart/2016/7/layout/RepeatingBendingProcessNew" loCatId="process" qsTypeId="urn:microsoft.com/office/officeart/2005/8/quickstyle/simple4" qsCatId="simple" csTypeId="urn:microsoft.com/office/officeart/2005/8/colors/accent1_2" csCatId="accent1" phldr="1"/>
      <dgm:spPr/>
      <dgm:t>
        <a:bodyPr/>
        <a:lstStyle/>
        <a:p>
          <a:endParaRPr lang="en-US"/>
        </a:p>
      </dgm:t>
    </dgm:pt>
    <dgm:pt modelId="{5BED2B38-E3E7-475E-9A77-8EF0ECCCF806}">
      <dgm:prSet/>
      <dgm:spPr/>
      <dgm:t>
        <a:bodyPr/>
        <a:lstStyle/>
        <a:p>
          <a:r>
            <a:rPr lang="en-US" b="0" i="0"/>
            <a:t>Processing tweets</a:t>
          </a:r>
          <a:endParaRPr lang="en-US"/>
        </a:p>
      </dgm:t>
    </dgm:pt>
    <dgm:pt modelId="{D2882321-708A-4ADF-87E3-E58F45CE9B77}" type="parTrans" cxnId="{53A7BD78-D485-4CAA-AF1D-D850F01F8E2B}">
      <dgm:prSet/>
      <dgm:spPr/>
      <dgm:t>
        <a:bodyPr/>
        <a:lstStyle/>
        <a:p>
          <a:endParaRPr lang="en-US"/>
        </a:p>
      </dgm:t>
    </dgm:pt>
    <dgm:pt modelId="{73B3A315-DC01-431A-93E1-BE6894DC367F}" type="sibTrans" cxnId="{53A7BD78-D485-4CAA-AF1D-D850F01F8E2B}">
      <dgm:prSet/>
      <dgm:spPr/>
      <dgm:t>
        <a:bodyPr/>
        <a:lstStyle/>
        <a:p>
          <a:endParaRPr lang="en-US"/>
        </a:p>
      </dgm:t>
    </dgm:pt>
    <dgm:pt modelId="{1CD5648D-200D-4FC1-A549-31E2D27AE332}">
      <dgm:prSet/>
      <dgm:spPr/>
      <dgm:t>
        <a:bodyPr/>
        <a:lstStyle/>
        <a:p>
          <a:r>
            <a:rPr lang="en-US" b="0" i="0"/>
            <a:t>Extracting features from tweets</a:t>
          </a:r>
          <a:endParaRPr lang="en-US"/>
        </a:p>
      </dgm:t>
    </dgm:pt>
    <dgm:pt modelId="{A60BC929-B810-41E5-85D8-D9820439E117}" type="parTrans" cxnId="{842863F8-D2C8-4238-918B-58566805539D}">
      <dgm:prSet/>
      <dgm:spPr/>
      <dgm:t>
        <a:bodyPr/>
        <a:lstStyle/>
        <a:p>
          <a:endParaRPr lang="en-US"/>
        </a:p>
      </dgm:t>
    </dgm:pt>
    <dgm:pt modelId="{73334A5C-7E9A-4D08-9140-48B5435DF1AB}" type="sibTrans" cxnId="{842863F8-D2C8-4238-918B-58566805539D}">
      <dgm:prSet/>
      <dgm:spPr/>
      <dgm:t>
        <a:bodyPr/>
        <a:lstStyle/>
        <a:p>
          <a:endParaRPr lang="en-US"/>
        </a:p>
      </dgm:t>
    </dgm:pt>
    <dgm:pt modelId="{A46EFAE5-6F01-4840-B1D6-5419157E9F9E}">
      <dgm:prSet/>
      <dgm:spPr/>
      <dgm:t>
        <a:bodyPr/>
        <a:lstStyle/>
        <a:p>
          <a:r>
            <a:rPr lang="en-US" b="0" i="0"/>
            <a:t>Building classifier </a:t>
          </a:r>
          <a:endParaRPr lang="en-US"/>
        </a:p>
      </dgm:t>
    </dgm:pt>
    <dgm:pt modelId="{2A1510E1-7E63-4905-88B6-B505EB1146BB}" type="parTrans" cxnId="{C4DEC326-79B9-4CAB-A940-EFDA3F65AE8C}">
      <dgm:prSet/>
      <dgm:spPr/>
      <dgm:t>
        <a:bodyPr/>
        <a:lstStyle/>
        <a:p>
          <a:endParaRPr lang="en-US"/>
        </a:p>
      </dgm:t>
    </dgm:pt>
    <dgm:pt modelId="{3DB6C840-EC8C-495C-B414-3D51FD4251AD}" type="sibTrans" cxnId="{C4DEC326-79B9-4CAB-A940-EFDA3F65AE8C}">
      <dgm:prSet/>
      <dgm:spPr/>
      <dgm:t>
        <a:bodyPr/>
        <a:lstStyle/>
        <a:p>
          <a:endParaRPr lang="en-US"/>
        </a:p>
      </dgm:t>
    </dgm:pt>
    <dgm:pt modelId="{A2E2D560-692C-48CA-BFBC-D22EB02318CA}">
      <dgm:prSet/>
      <dgm:spPr/>
      <dgm:t>
        <a:bodyPr/>
        <a:lstStyle/>
        <a:p>
          <a:r>
            <a:rPr lang="en-US" b="0" i="0"/>
            <a:t>Cross validation and GridSearch to choose hyperparameters</a:t>
          </a:r>
          <a:endParaRPr lang="en-US"/>
        </a:p>
      </dgm:t>
    </dgm:pt>
    <dgm:pt modelId="{0E038CE3-2DD0-4FA1-90D7-E19B14CB3BEB}" type="parTrans" cxnId="{8F90F9A1-8601-4004-95E3-E6F74E904A89}">
      <dgm:prSet/>
      <dgm:spPr/>
      <dgm:t>
        <a:bodyPr/>
        <a:lstStyle/>
        <a:p>
          <a:endParaRPr lang="en-US"/>
        </a:p>
      </dgm:t>
    </dgm:pt>
    <dgm:pt modelId="{E0F1B037-4B62-4D6A-AF64-12D3970F1BAA}" type="sibTrans" cxnId="{8F90F9A1-8601-4004-95E3-E6F74E904A89}">
      <dgm:prSet/>
      <dgm:spPr/>
      <dgm:t>
        <a:bodyPr/>
        <a:lstStyle/>
        <a:p>
          <a:endParaRPr lang="en-US"/>
        </a:p>
      </dgm:t>
    </dgm:pt>
    <dgm:pt modelId="{E41F310B-7102-4C08-BBFA-4F5E98A2426B}">
      <dgm:prSet/>
      <dgm:spPr/>
      <dgm:t>
        <a:bodyPr/>
        <a:lstStyle/>
        <a:p>
          <a:r>
            <a:rPr lang="en-US" b="0" i="0" dirty="0"/>
            <a:t>Training Classifier with full tagged dataset</a:t>
          </a:r>
          <a:endParaRPr lang="en-US" dirty="0"/>
        </a:p>
      </dgm:t>
    </dgm:pt>
    <dgm:pt modelId="{F43CA672-642A-402F-8B51-D9DADE336F48}" type="parTrans" cxnId="{CED8ABDF-832D-476E-BF21-CEE86165FFAE}">
      <dgm:prSet/>
      <dgm:spPr/>
      <dgm:t>
        <a:bodyPr/>
        <a:lstStyle/>
        <a:p>
          <a:endParaRPr lang="en-US"/>
        </a:p>
      </dgm:t>
    </dgm:pt>
    <dgm:pt modelId="{0D85E787-964A-4512-9E60-0E4391E509EE}" type="sibTrans" cxnId="{CED8ABDF-832D-476E-BF21-CEE86165FFAE}">
      <dgm:prSet/>
      <dgm:spPr/>
      <dgm:t>
        <a:bodyPr/>
        <a:lstStyle/>
        <a:p>
          <a:endParaRPr lang="en-US"/>
        </a:p>
      </dgm:t>
    </dgm:pt>
    <dgm:pt modelId="{BCA50A36-ED6A-45DB-8DEB-7412AE91F1F7}">
      <dgm:prSet/>
      <dgm:spPr/>
      <dgm:t>
        <a:bodyPr/>
        <a:lstStyle/>
        <a:p>
          <a:r>
            <a:rPr lang="en-US" b="0" i="0" dirty="0"/>
            <a:t>Predicting sentiment of Unlabeled tweets data for the 6 timepoints</a:t>
          </a:r>
          <a:endParaRPr lang="en-US" dirty="0"/>
        </a:p>
      </dgm:t>
    </dgm:pt>
    <dgm:pt modelId="{DF487713-3E59-4031-8B18-033EA635A5F6}" type="parTrans" cxnId="{493F29E3-3341-4414-92A2-A7A3E6FDF377}">
      <dgm:prSet/>
      <dgm:spPr/>
      <dgm:t>
        <a:bodyPr/>
        <a:lstStyle/>
        <a:p>
          <a:endParaRPr lang="en-US"/>
        </a:p>
      </dgm:t>
    </dgm:pt>
    <dgm:pt modelId="{3760F0DC-2C81-43B3-881A-909E83F550C1}" type="sibTrans" cxnId="{493F29E3-3341-4414-92A2-A7A3E6FDF377}">
      <dgm:prSet/>
      <dgm:spPr/>
      <dgm:t>
        <a:bodyPr/>
        <a:lstStyle/>
        <a:p>
          <a:endParaRPr lang="en-US"/>
        </a:p>
      </dgm:t>
    </dgm:pt>
    <dgm:pt modelId="{77609789-DFF6-4558-A45C-B76DF217F100}" type="pres">
      <dgm:prSet presAssocID="{4F6FB5BD-B479-4C8D-B5E3-105A18005D70}" presName="Name0" presStyleCnt="0">
        <dgm:presLayoutVars>
          <dgm:dir/>
          <dgm:resizeHandles val="exact"/>
        </dgm:presLayoutVars>
      </dgm:prSet>
      <dgm:spPr/>
    </dgm:pt>
    <dgm:pt modelId="{7C430C41-0D51-46B4-A1BD-47E5D582C9BF}" type="pres">
      <dgm:prSet presAssocID="{5BED2B38-E3E7-475E-9A77-8EF0ECCCF806}" presName="node" presStyleLbl="node1" presStyleIdx="0" presStyleCnt="6">
        <dgm:presLayoutVars>
          <dgm:bulletEnabled val="1"/>
        </dgm:presLayoutVars>
      </dgm:prSet>
      <dgm:spPr/>
    </dgm:pt>
    <dgm:pt modelId="{FA4B1624-8C7F-44C1-812F-921F11045A74}" type="pres">
      <dgm:prSet presAssocID="{73B3A315-DC01-431A-93E1-BE6894DC367F}" presName="sibTrans" presStyleLbl="sibTrans1D1" presStyleIdx="0" presStyleCnt="5"/>
      <dgm:spPr/>
    </dgm:pt>
    <dgm:pt modelId="{D72F464D-AAB9-49D7-9478-F0368C3BC09E}" type="pres">
      <dgm:prSet presAssocID="{73B3A315-DC01-431A-93E1-BE6894DC367F}" presName="connectorText" presStyleLbl="sibTrans1D1" presStyleIdx="0" presStyleCnt="5"/>
      <dgm:spPr/>
    </dgm:pt>
    <dgm:pt modelId="{DC9DC4FF-354F-4173-9D82-2B20FB346A3A}" type="pres">
      <dgm:prSet presAssocID="{1CD5648D-200D-4FC1-A549-31E2D27AE332}" presName="node" presStyleLbl="node1" presStyleIdx="1" presStyleCnt="6">
        <dgm:presLayoutVars>
          <dgm:bulletEnabled val="1"/>
        </dgm:presLayoutVars>
      </dgm:prSet>
      <dgm:spPr/>
    </dgm:pt>
    <dgm:pt modelId="{E4C7B7C2-DE0A-4B84-9F48-AB0EEF07712D}" type="pres">
      <dgm:prSet presAssocID="{73334A5C-7E9A-4D08-9140-48B5435DF1AB}" presName="sibTrans" presStyleLbl="sibTrans1D1" presStyleIdx="1" presStyleCnt="5"/>
      <dgm:spPr/>
    </dgm:pt>
    <dgm:pt modelId="{EABF3ECF-9207-476E-BAAC-28208F8B0A9D}" type="pres">
      <dgm:prSet presAssocID="{73334A5C-7E9A-4D08-9140-48B5435DF1AB}" presName="connectorText" presStyleLbl="sibTrans1D1" presStyleIdx="1" presStyleCnt="5"/>
      <dgm:spPr/>
    </dgm:pt>
    <dgm:pt modelId="{07BFCD3F-52F2-4A76-834E-7B4C5B2E7ECC}" type="pres">
      <dgm:prSet presAssocID="{A46EFAE5-6F01-4840-B1D6-5419157E9F9E}" presName="node" presStyleLbl="node1" presStyleIdx="2" presStyleCnt="6">
        <dgm:presLayoutVars>
          <dgm:bulletEnabled val="1"/>
        </dgm:presLayoutVars>
      </dgm:prSet>
      <dgm:spPr/>
    </dgm:pt>
    <dgm:pt modelId="{9EBE02E9-E9A5-4C99-91DE-28E5E75176CB}" type="pres">
      <dgm:prSet presAssocID="{3DB6C840-EC8C-495C-B414-3D51FD4251AD}" presName="sibTrans" presStyleLbl="sibTrans1D1" presStyleIdx="2" presStyleCnt="5"/>
      <dgm:spPr/>
    </dgm:pt>
    <dgm:pt modelId="{95D34E20-90CB-41E0-B9EA-19BC1D84C40D}" type="pres">
      <dgm:prSet presAssocID="{3DB6C840-EC8C-495C-B414-3D51FD4251AD}" presName="connectorText" presStyleLbl="sibTrans1D1" presStyleIdx="2" presStyleCnt="5"/>
      <dgm:spPr/>
    </dgm:pt>
    <dgm:pt modelId="{5C710B4E-0366-42DF-9B83-261F2BFF28C7}" type="pres">
      <dgm:prSet presAssocID="{A2E2D560-692C-48CA-BFBC-D22EB02318CA}" presName="node" presStyleLbl="node1" presStyleIdx="3" presStyleCnt="6">
        <dgm:presLayoutVars>
          <dgm:bulletEnabled val="1"/>
        </dgm:presLayoutVars>
      </dgm:prSet>
      <dgm:spPr/>
    </dgm:pt>
    <dgm:pt modelId="{3E0F9872-5A20-44D7-90F8-4A11A32869D2}" type="pres">
      <dgm:prSet presAssocID="{E0F1B037-4B62-4D6A-AF64-12D3970F1BAA}" presName="sibTrans" presStyleLbl="sibTrans1D1" presStyleIdx="3" presStyleCnt="5"/>
      <dgm:spPr/>
    </dgm:pt>
    <dgm:pt modelId="{379C8265-46EF-4D51-B524-3080DED252A2}" type="pres">
      <dgm:prSet presAssocID="{E0F1B037-4B62-4D6A-AF64-12D3970F1BAA}" presName="connectorText" presStyleLbl="sibTrans1D1" presStyleIdx="3" presStyleCnt="5"/>
      <dgm:spPr/>
    </dgm:pt>
    <dgm:pt modelId="{05A96CC0-B3B5-44C0-BF64-50816C55D218}" type="pres">
      <dgm:prSet presAssocID="{E41F310B-7102-4C08-BBFA-4F5E98A2426B}" presName="node" presStyleLbl="node1" presStyleIdx="4" presStyleCnt="6">
        <dgm:presLayoutVars>
          <dgm:bulletEnabled val="1"/>
        </dgm:presLayoutVars>
      </dgm:prSet>
      <dgm:spPr/>
    </dgm:pt>
    <dgm:pt modelId="{B636B356-2ACA-415E-A48C-DACFF670B126}" type="pres">
      <dgm:prSet presAssocID="{0D85E787-964A-4512-9E60-0E4391E509EE}" presName="sibTrans" presStyleLbl="sibTrans1D1" presStyleIdx="4" presStyleCnt="5"/>
      <dgm:spPr/>
    </dgm:pt>
    <dgm:pt modelId="{4054EC98-23DE-4949-AFC7-C71802ED0564}" type="pres">
      <dgm:prSet presAssocID="{0D85E787-964A-4512-9E60-0E4391E509EE}" presName="connectorText" presStyleLbl="sibTrans1D1" presStyleIdx="4" presStyleCnt="5"/>
      <dgm:spPr/>
    </dgm:pt>
    <dgm:pt modelId="{8A46297F-19E7-45CB-B25C-6063678D8709}" type="pres">
      <dgm:prSet presAssocID="{BCA50A36-ED6A-45DB-8DEB-7412AE91F1F7}" presName="node" presStyleLbl="node1" presStyleIdx="5" presStyleCnt="6">
        <dgm:presLayoutVars>
          <dgm:bulletEnabled val="1"/>
        </dgm:presLayoutVars>
      </dgm:prSet>
      <dgm:spPr/>
    </dgm:pt>
  </dgm:ptLst>
  <dgm:cxnLst>
    <dgm:cxn modelId="{02D4DC12-4FC9-4B5B-B67E-FB075E40B0F8}" type="presOf" srcId="{73334A5C-7E9A-4D08-9140-48B5435DF1AB}" destId="{E4C7B7C2-DE0A-4B84-9F48-AB0EEF07712D}" srcOrd="0" destOrd="0" presId="urn:microsoft.com/office/officeart/2016/7/layout/RepeatingBendingProcessNew"/>
    <dgm:cxn modelId="{C4DEC326-79B9-4CAB-A940-EFDA3F65AE8C}" srcId="{4F6FB5BD-B479-4C8D-B5E3-105A18005D70}" destId="{A46EFAE5-6F01-4840-B1D6-5419157E9F9E}" srcOrd="2" destOrd="0" parTransId="{2A1510E1-7E63-4905-88B6-B505EB1146BB}" sibTransId="{3DB6C840-EC8C-495C-B414-3D51FD4251AD}"/>
    <dgm:cxn modelId="{2E18CE40-0C89-4EC5-89CB-42326FE50EE1}" type="presOf" srcId="{5BED2B38-E3E7-475E-9A77-8EF0ECCCF806}" destId="{7C430C41-0D51-46B4-A1BD-47E5D582C9BF}" srcOrd="0" destOrd="0" presId="urn:microsoft.com/office/officeart/2016/7/layout/RepeatingBendingProcessNew"/>
    <dgm:cxn modelId="{EBF8A35D-8016-43C2-BD36-7D01C4B7B962}" type="presOf" srcId="{73334A5C-7E9A-4D08-9140-48B5435DF1AB}" destId="{EABF3ECF-9207-476E-BAAC-28208F8B0A9D}" srcOrd="1" destOrd="0" presId="urn:microsoft.com/office/officeart/2016/7/layout/RepeatingBendingProcessNew"/>
    <dgm:cxn modelId="{852DC866-1340-46E9-BABC-59DC2A082F28}" type="presOf" srcId="{1CD5648D-200D-4FC1-A549-31E2D27AE332}" destId="{DC9DC4FF-354F-4173-9D82-2B20FB346A3A}" srcOrd="0" destOrd="0" presId="urn:microsoft.com/office/officeart/2016/7/layout/RepeatingBendingProcessNew"/>
    <dgm:cxn modelId="{C2EA4C6F-A085-454E-99DC-FE2C6DFFC706}" type="presOf" srcId="{E0F1B037-4B62-4D6A-AF64-12D3970F1BAA}" destId="{379C8265-46EF-4D51-B524-3080DED252A2}" srcOrd="1" destOrd="0" presId="urn:microsoft.com/office/officeart/2016/7/layout/RepeatingBendingProcessNew"/>
    <dgm:cxn modelId="{AF947F76-DCB6-4F22-8897-9B1A2938AF26}" type="presOf" srcId="{BCA50A36-ED6A-45DB-8DEB-7412AE91F1F7}" destId="{8A46297F-19E7-45CB-B25C-6063678D8709}" srcOrd="0" destOrd="0" presId="urn:microsoft.com/office/officeart/2016/7/layout/RepeatingBendingProcessNew"/>
    <dgm:cxn modelId="{14643A77-B0B2-4548-AAC2-B8F3542C3389}" type="presOf" srcId="{A2E2D560-692C-48CA-BFBC-D22EB02318CA}" destId="{5C710B4E-0366-42DF-9B83-261F2BFF28C7}" srcOrd="0" destOrd="0" presId="urn:microsoft.com/office/officeart/2016/7/layout/RepeatingBendingProcessNew"/>
    <dgm:cxn modelId="{53A7BD78-D485-4CAA-AF1D-D850F01F8E2B}" srcId="{4F6FB5BD-B479-4C8D-B5E3-105A18005D70}" destId="{5BED2B38-E3E7-475E-9A77-8EF0ECCCF806}" srcOrd="0" destOrd="0" parTransId="{D2882321-708A-4ADF-87E3-E58F45CE9B77}" sibTransId="{73B3A315-DC01-431A-93E1-BE6894DC367F}"/>
    <dgm:cxn modelId="{AA132B8E-3C72-4031-842C-43539E1A80AB}" type="presOf" srcId="{3DB6C840-EC8C-495C-B414-3D51FD4251AD}" destId="{95D34E20-90CB-41E0-B9EA-19BC1D84C40D}" srcOrd="1" destOrd="0" presId="urn:microsoft.com/office/officeart/2016/7/layout/RepeatingBendingProcessNew"/>
    <dgm:cxn modelId="{0DE54597-EB1F-43CA-A378-6CEB43876725}" type="presOf" srcId="{73B3A315-DC01-431A-93E1-BE6894DC367F}" destId="{FA4B1624-8C7F-44C1-812F-921F11045A74}" srcOrd="0" destOrd="0" presId="urn:microsoft.com/office/officeart/2016/7/layout/RepeatingBendingProcessNew"/>
    <dgm:cxn modelId="{FF90C09C-9F51-43D4-A25D-70809FE046AF}" type="presOf" srcId="{E41F310B-7102-4C08-BBFA-4F5E98A2426B}" destId="{05A96CC0-B3B5-44C0-BF64-50816C55D218}" srcOrd="0" destOrd="0" presId="urn:microsoft.com/office/officeart/2016/7/layout/RepeatingBendingProcessNew"/>
    <dgm:cxn modelId="{8F90F9A1-8601-4004-95E3-E6F74E904A89}" srcId="{4F6FB5BD-B479-4C8D-B5E3-105A18005D70}" destId="{A2E2D560-692C-48CA-BFBC-D22EB02318CA}" srcOrd="3" destOrd="0" parTransId="{0E038CE3-2DD0-4FA1-90D7-E19B14CB3BEB}" sibTransId="{E0F1B037-4B62-4D6A-AF64-12D3970F1BAA}"/>
    <dgm:cxn modelId="{E06855B2-5713-475D-B7A1-2D508685F541}" type="presOf" srcId="{73B3A315-DC01-431A-93E1-BE6894DC367F}" destId="{D72F464D-AAB9-49D7-9478-F0368C3BC09E}" srcOrd="1" destOrd="0" presId="urn:microsoft.com/office/officeart/2016/7/layout/RepeatingBendingProcessNew"/>
    <dgm:cxn modelId="{3EDE7CB5-BF8E-4DA9-A690-CAD16CF1EA6D}" type="presOf" srcId="{3DB6C840-EC8C-495C-B414-3D51FD4251AD}" destId="{9EBE02E9-E9A5-4C99-91DE-28E5E75176CB}" srcOrd="0" destOrd="0" presId="urn:microsoft.com/office/officeart/2016/7/layout/RepeatingBendingProcessNew"/>
    <dgm:cxn modelId="{FEDCEBBC-0941-4CD6-88B1-9694144E415A}" type="presOf" srcId="{0D85E787-964A-4512-9E60-0E4391E509EE}" destId="{4054EC98-23DE-4949-AFC7-C71802ED0564}" srcOrd="1" destOrd="0" presId="urn:microsoft.com/office/officeart/2016/7/layout/RepeatingBendingProcessNew"/>
    <dgm:cxn modelId="{7227F1C4-C989-4339-9F70-B08AE3E211A9}" type="presOf" srcId="{A46EFAE5-6F01-4840-B1D6-5419157E9F9E}" destId="{07BFCD3F-52F2-4A76-834E-7B4C5B2E7ECC}" srcOrd="0" destOrd="0" presId="urn:microsoft.com/office/officeart/2016/7/layout/RepeatingBendingProcessNew"/>
    <dgm:cxn modelId="{36FC17DB-CDE1-43C7-B9D6-FE734A883711}" type="presOf" srcId="{0D85E787-964A-4512-9E60-0E4391E509EE}" destId="{B636B356-2ACA-415E-A48C-DACFF670B126}" srcOrd="0" destOrd="0" presId="urn:microsoft.com/office/officeart/2016/7/layout/RepeatingBendingProcessNew"/>
    <dgm:cxn modelId="{CED8ABDF-832D-476E-BF21-CEE86165FFAE}" srcId="{4F6FB5BD-B479-4C8D-B5E3-105A18005D70}" destId="{E41F310B-7102-4C08-BBFA-4F5E98A2426B}" srcOrd="4" destOrd="0" parTransId="{F43CA672-642A-402F-8B51-D9DADE336F48}" sibTransId="{0D85E787-964A-4512-9E60-0E4391E509EE}"/>
    <dgm:cxn modelId="{493F29E3-3341-4414-92A2-A7A3E6FDF377}" srcId="{4F6FB5BD-B479-4C8D-B5E3-105A18005D70}" destId="{BCA50A36-ED6A-45DB-8DEB-7412AE91F1F7}" srcOrd="5" destOrd="0" parTransId="{DF487713-3E59-4031-8B18-033EA635A5F6}" sibTransId="{3760F0DC-2C81-43B3-881A-909E83F550C1}"/>
    <dgm:cxn modelId="{887A6FF4-2D02-41E7-BBD4-592C2EAD080B}" type="presOf" srcId="{4F6FB5BD-B479-4C8D-B5E3-105A18005D70}" destId="{77609789-DFF6-4558-A45C-B76DF217F100}" srcOrd="0" destOrd="0" presId="urn:microsoft.com/office/officeart/2016/7/layout/RepeatingBendingProcessNew"/>
    <dgm:cxn modelId="{842863F8-D2C8-4238-918B-58566805539D}" srcId="{4F6FB5BD-B479-4C8D-B5E3-105A18005D70}" destId="{1CD5648D-200D-4FC1-A549-31E2D27AE332}" srcOrd="1" destOrd="0" parTransId="{A60BC929-B810-41E5-85D8-D9820439E117}" sibTransId="{73334A5C-7E9A-4D08-9140-48B5435DF1AB}"/>
    <dgm:cxn modelId="{FA285DF9-9F75-47FC-88F2-28AC89786AB5}" type="presOf" srcId="{E0F1B037-4B62-4D6A-AF64-12D3970F1BAA}" destId="{3E0F9872-5A20-44D7-90F8-4A11A32869D2}" srcOrd="0" destOrd="0" presId="urn:microsoft.com/office/officeart/2016/7/layout/RepeatingBendingProcessNew"/>
    <dgm:cxn modelId="{C036B094-0B9D-4FF4-9929-514F0CB705E5}" type="presParOf" srcId="{77609789-DFF6-4558-A45C-B76DF217F100}" destId="{7C430C41-0D51-46B4-A1BD-47E5D582C9BF}" srcOrd="0" destOrd="0" presId="urn:microsoft.com/office/officeart/2016/7/layout/RepeatingBendingProcessNew"/>
    <dgm:cxn modelId="{AC4F52B2-7586-4196-8C93-26DEBA217AF7}" type="presParOf" srcId="{77609789-DFF6-4558-A45C-B76DF217F100}" destId="{FA4B1624-8C7F-44C1-812F-921F11045A74}" srcOrd="1" destOrd="0" presId="urn:microsoft.com/office/officeart/2016/7/layout/RepeatingBendingProcessNew"/>
    <dgm:cxn modelId="{0D15D3D0-1291-464A-90B1-858FAACE0547}" type="presParOf" srcId="{FA4B1624-8C7F-44C1-812F-921F11045A74}" destId="{D72F464D-AAB9-49D7-9478-F0368C3BC09E}" srcOrd="0" destOrd="0" presId="urn:microsoft.com/office/officeart/2016/7/layout/RepeatingBendingProcessNew"/>
    <dgm:cxn modelId="{07FFC64A-65DA-4690-80A0-01A0328AF9CA}" type="presParOf" srcId="{77609789-DFF6-4558-A45C-B76DF217F100}" destId="{DC9DC4FF-354F-4173-9D82-2B20FB346A3A}" srcOrd="2" destOrd="0" presId="urn:microsoft.com/office/officeart/2016/7/layout/RepeatingBendingProcessNew"/>
    <dgm:cxn modelId="{4AC9E682-7F2A-4A9D-B3B7-3D1E19EBF0F1}" type="presParOf" srcId="{77609789-DFF6-4558-A45C-B76DF217F100}" destId="{E4C7B7C2-DE0A-4B84-9F48-AB0EEF07712D}" srcOrd="3" destOrd="0" presId="urn:microsoft.com/office/officeart/2016/7/layout/RepeatingBendingProcessNew"/>
    <dgm:cxn modelId="{3739E0EB-4F45-4197-AEE6-0144CCB59D8C}" type="presParOf" srcId="{E4C7B7C2-DE0A-4B84-9F48-AB0EEF07712D}" destId="{EABF3ECF-9207-476E-BAAC-28208F8B0A9D}" srcOrd="0" destOrd="0" presId="urn:microsoft.com/office/officeart/2016/7/layout/RepeatingBendingProcessNew"/>
    <dgm:cxn modelId="{511BB18A-7F41-43EA-98C3-5DDA3023F90F}" type="presParOf" srcId="{77609789-DFF6-4558-A45C-B76DF217F100}" destId="{07BFCD3F-52F2-4A76-834E-7B4C5B2E7ECC}" srcOrd="4" destOrd="0" presId="urn:microsoft.com/office/officeart/2016/7/layout/RepeatingBendingProcessNew"/>
    <dgm:cxn modelId="{D5D5BEFC-6820-4F90-96E6-F09DE033CF60}" type="presParOf" srcId="{77609789-DFF6-4558-A45C-B76DF217F100}" destId="{9EBE02E9-E9A5-4C99-91DE-28E5E75176CB}" srcOrd="5" destOrd="0" presId="urn:microsoft.com/office/officeart/2016/7/layout/RepeatingBendingProcessNew"/>
    <dgm:cxn modelId="{0CADB42D-516B-4819-895C-F0A675EB7B57}" type="presParOf" srcId="{9EBE02E9-E9A5-4C99-91DE-28E5E75176CB}" destId="{95D34E20-90CB-41E0-B9EA-19BC1D84C40D}" srcOrd="0" destOrd="0" presId="urn:microsoft.com/office/officeart/2016/7/layout/RepeatingBendingProcessNew"/>
    <dgm:cxn modelId="{B53283FF-19C6-444E-9CBC-5F75C41B75B1}" type="presParOf" srcId="{77609789-DFF6-4558-A45C-B76DF217F100}" destId="{5C710B4E-0366-42DF-9B83-261F2BFF28C7}" srcOrd="6" destOrd="0" presId="urn:microsoft.com/office/officeart/2016/7/layout/RepeatingBendingProcessNew"/>
    <dgm:cxn modelId="{C1A16CB9-1222-4C85-8D22-12DB92BE8F72}" type="presParOf" srcId="{77609789-DFF6-4558-A45C-B76DF217F100}" destId="{3E0F9872-5A20-44D7-90F8-4A11A32869D2}" srcOrd="7" destOrd="0" presId="urn:microsoft.com/office/officeart/2016/7/layout/RepeatingBendingProcessNew"/>
    <dgm:cxn modelId="{8978AA56-EF16-4708-9845-E7EFF3D48EF0}" type="presParOf" srcId="{3E0F9872-5A20-44D7-90F8-4A11A32869D2}" destId="{379C8265-46EF-4D51-B524-3080DED252A2}" srcOrd="0" destOrd="0" presId="urn:microsoft.com/office/officeart/2016/7/layout/RepeatingBendingProcessNew"/>
    <dgm:cxn modelId="{F53F1D89-B5B8-4B1A-9162-E7ABF41AA761}" type="presParOf" srcId="{77609789-DFF6-4558-A45C-B76DF217F100}" destId="{05A96CC0-B3B5-44C0-BF64-50816C55D218}" srcOrd="8" destOrd="0" presId="urn:microsoft.com/office/officeart/2016/7/layout/RepeatingBendingProcessNew"/>
    <dgm:cxn modelId="{E13A00E5-7BB7-41AF-8F6D-58541B1C459F}" type="presParOf" srcId="{77609789-DFF6-4558-A45C-B76DF217F100}" destId="{B636B356-2ACA-415E-A48C-DACFF670B126}" srcOrd="9" destOrd="0" presId="urn:microsoft.com/office/officeart/2016/7/layout/RepeatingBendingProcessNew"/>
    <dgm:cxn modelId="{CF560CA8-F6CE-42B4-97CC-EF7D928A5372}" type="presParOf" srcId="{B636B356-2ACA-415E-A48C-DACFF670B126}" destId="{4054EC98-23DE-4949-AFC7-C71802ED0564}" srcOrd="0" destOrd="0" presId="urn:microsoft.com/office/officeart/2016/7/layout/RepeatingBendingProcessNew"/>
    <dgm:cxn modelId="{C88C10FB-DCAA-4E52-A126-9F6C487BBE5A}" type="presParOf" srcId="{77609789-DFF6-4558-A45C-B76DF217F100}" destId="{8A46297F-19E7-45CB-B25C-6063678D870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F33D97-0104-46E6-AF4C-BA05385F28B4}" type="doc">
      <dgm:prSet loTypeId="urn:microsoft.com/office/officeart/2005/8/layout/process4" loCatId="process" qsTypeId="urn:microsoft.com/office/officeart/2005/8/quickstyle/simple2" qsCatId="simple" csTypeId="urn:microsoft.com/office/officeart/2005/8/colors/accent0_3" csCatId="mainScheme" phldr="1"/>
      <dgm:spPr/>
      <dgm:t>
        <a:bodyPr/>
        <a:lstStyle/>
        <a:p>
          <a:endParaRPr lang="en-US"/>
        </a:p>
      </dgm:t>
    </dgm:pt>
    <dgm:pt modelId="{0611F5D1-5CD5-425C-9367-69A70F6B8C35}">
      <dgm:prSet/>
      <dgm:spPr/>
      <dgm:t>
        <a:bodyPr/>
        <a:lstStyle/>
        <a:p>
          <a:r>
            <a:rPr lang="en-US" dirty="0"/>
            <a:t>Tuning for hyperparameters including:</a:t>
          </a:r>
        </a:p>
      </dgm:t>
    </dgm:pt>
    <dgm:pt modelId="{9F4455A8-A05C-4A85-8D0A-DE807B8797F2}" type="parTrans" cxnId="{C9A74FFA-D57F-45F4-B95D-87D2D0476514}">
      <dgm:prSet/>
      <dgm:spPr/>
      <dgm:t>
        <a:bodyPr/>
        <a:lstStyle/>
        <a:p>
          <a:endParaRPr lang="en-US"/>
        </a:p>
      </dgm:t>
    </dgm:pt>
    <dgm:pt modelId="{124CB713-FF8F-4596-92D4-B1025D1E8494}" type="sibTrans" cxnId="{C9A74FFA-D57F-45F4-B95D-87D2D0476514}">
      <dgm:prSet/>
      <dgm:spPr/>
      <dgm:t>
        <a:bodyPr/>
        <a:lstStyle/>
        <a:p>
          <a:endParaRPr lang="en-US"/>
        </a:p>
      </dgm:t>
    </dgm:pt>
    <dgm:pt modelId="{378F6CC4-569C-49EE-8D59-B6675E2C5488}">
      <dgm:prSet/>
      <dgm:spPr/>
      <dgm:t>
        <a:bodyPr/>
        <a:lstStyle/>
        <a:p>
          <a:r>
            <a:rPr lang="en-US" dirty="0"/>
            <a:t>Loss function: log loss, </a:t>
          </a:r>
          <a:r>
            <a:rPr lang="en-US" dirty="0" err="1"/>
            <a:t>huber</a:t>
          </a:r>
          <a:r>
            <a:rPr lang="en-US" dirty="0"/>
            <a:t> loss</a:t>
          </a:r>
        </a:p>
      </dgm:t>
    </dgm:pt>
    <dgm:pt modelId="{1D025E0C-1102-40D2-ABAB-5C54972F2BEC}" type="parTrans" cxnId="{60B5D37F-6150-4B40-B72E-898A8D752763}">
      <dgm:prSet/>
      <dgm:spPr/>
      <dgm:t>
        <a:bodyPr/>
        <a:lstStyle/>
        <a:p>
          <a:endParaRPr lang="en-US"/>
        </a:p>
      </dgm:t>
    </dgm:pt>
    <dgm:pt modelId="{6A939E6D-02CD-43FB-84F3-2D9BDBE14F27}" type="sibTrans" cxnId="{60B5D37F-6150-4B40-B72E-898A8D752763}">
      <dgm:prSet/>
      <dgm:spPr/>
      <dgm:t>
        <a:bodyPr/>
        <a:lstStyle/>
        <a:p>
          <a:endParaRPr lang="en-US"/>
        </a:p>
      </dgm:t>
    </dgm:pt>
    <dgm:pt modelId="{35C5650A-5D8A-4436-95ED-DCEF4F107BA3}">
      <dgm:prSet/>
      <dgm:spPr/>
      <dgm:t>
        <a:bodyPr/>
        <a:lstStyle/>
        <a:p>
          <a:r>
            <a:rPr lang="en-US" dirty="0"/>
            <a:t>Alpha values: for regularization </a:t>
          </a:r>
        </a:p>
      </dgm:t>
    </dgm:pt>
    <dgm:pt modelId="{A8F3F00D-184C-4EB2-A2B0-BF5738B441E5}" type="parTrans" cxnId="{0D31D126-3508-4029-A560-F3DDC9738DF2}">
      <dgm:prSet/>
      <dgm:spPr/>
      <dgm:t>
        <a:bodyPr/>
        <a:lstStyle/>
        <a:p>
          <a:endParaRPr lang="en-US"/>
        </a:p>
      </dgm:t>
    </dgm:pt>
    <dgm:pt modelId="{F21A0D43-9BC7-499E-BAD9-9D6A4A67618A}" type="sibTrans" cxnId="{0D31D126-3508-4029-A560-F3DDC9738DF2}">
      <dgm:prSet/>
      <dgm:spPr/>
      <dgm:t>
        <a:bodyPr/>
        <a:lstStyle/>
        <a:p>
          <a:endParaRPr lang="en-US"/>
        </a:p>
      </dgm:t>
    </dgm:pt>
    <dgm:pt modelId="{B39B7000-83E0-4968-B457-EE91846C3568}">
      <dgm:prSet/>
      <dgm:spPr/>
      <dgm:t>
        <a:bodyPr/>
        <a:lstStyle/>
        <a:p>
          <a:r>
            <a:rPr lang="en-US" dirty="0"/>
            <a:t>Regularization of features: l1 or l2</a:t>
          </a:r>
        </a:p>
      </dgm:t>
    </dgm:pt>
    <dgm:pt modelId="{708922B0-4BA3-4F69-AAB1-EB784D4542EA}" type="parTrans" cxnId="{C89AD0B1-454B-4BE8-B13F-7812EDA9C203}">
      <dgm:prSet/>
      <dgm:spPr/>
      <dgm:t>
        <a:bodyPr/>
        <a:lstStyle/>
        <a:p>
          <a:endParaRPr lang="en-US"/>
        </a:p>
      </dgm:t>
    </dgm:pt>
    <dgm:pt modelId="{83286EFD-8862-41B5-A1C1-72B63C40FE61}" type="sibTrans" cxnId="{C89AD0B1-454B-4BE8-B13F-7812EDA9C203}">
      <dgm:prSet/>
      <dgm:spPr/>
      <dgm:t>
        <a:bodyPr/>
        <a:lstStyle/>
        <a:p>
          <a:endParaRPr lang="en-US"/>
        </a:p>
      </dgm:t>
    </dgm:pt>
    <dgm:pt modelId="{C0C39007-6979-42B2-8817-4C5F1C6C95E1}">
      <dgm:prSet/>
      <dgm:spPr/>
      <dgm:t>
        <a:bodyPr/>
        <a:lstStyle/>
        <a:p>
          <a:r>
            <a:rPr lang="en-US" dirty="0" err="1"/>
            <a:t>Class_weights</a:t>
          </a:r>
          <a:r>
            <a:rPr lang="en-US" dirty="0"/>
            <a:t>: no weights or balanced weights</a:t>
          </a:r>
        </a:p>
      </dgm:t>
    </dgm:pt>
    <dgm:pt modelId="{B5708766-808F-4E42-9ED6-F335B604F7DF}" type="parTrans" cxnId="{327CA2F3-F9E0-4D8A-9306-6D6B4BE3CEB6}">
      <dgm:prSet/>
      <dgm:spPr/>
      <dgm:t>
        <a:bodyPr/>
        <a:lstStyle/>
        <a:p>
          <a:endParaRPr lang="en-US"/>
        </a:p>
      </dgm:t>
    </dgm:pt>
    <dgm:pt modelId="{8C65F5B4-DD29-4BB0-93DF-ACD458DA691D}" type="sibTrans" cxnId="{327CA2F3-F9E0-4D8A-9306-6D6B4BE3CEB6}">
      <dgm:prSet/>
      <dgm:spPr/>
      <dgm:t>
        <a:bodyPr/>
        <a:lstStyle/>
        <a:p>
          <a:endParaRPr lang="en-US"/>
        </a:p>
      </dgm:t>
    </dgm:pt>
    <dgm:pt modelId="{61F75531-20B4-479A-8B51-5CE5E99834C0}">
      <dgm:prSet/>
      <dgm:spPr/>
      <dgm:t>
        <a:bodyPr/>
        <a:lstStyle/>
        <a:p>
          <a:r>
            <a:rPr lang="en-US" dirty="0"/>
            <a:t>K-fold is used for cross validation and f1-score is used for optimization</a:t>
          </a:r>
        </a:p>
      </dgm:t>
    </dgm:pt>
    <dgm:pt modelId="{BE9B7B47-5851-4482-A0D1-290347EC97E9}" type="parTrans" cxnId="{B7524216-B2BD-4239-AD75-BD13B99F1B11}">
      <dgm:prSet/>
      <dgm:spPr/>
      <dgm:t>
        <a:bodyPr/>
        <a:lstStyle/>
        <a:p>
          <a:endParaRPr lang="en-US"/>
        </a:p>
      </dgm:t>
    </dgm:pt>
    <dgm:pt modelId="{1253FBA3-F416-4C81-8B15-5421CA18BBC0}" type="sibTrans" cxnId="{B7524216-B2BD-4239-AD75-BD13B99F1B11}">
      <dgm:prSet/>
      <dgm:spPr/>
      <dgm:t>
        <a:bodyPr/>
        <a:lstStyle/>
        <a:p>
          <a:endParaRPr lang="en-US"/>
        </a:p>
      </dgm:t>
    </dgm:pt>
    <dgm:pt modelId="{E4CE5DCF-9513-4C8B-9B2B-DAF40527F6CF}">
      <dgm:prSet/>
      <dgm:spPr/>
      <dgm:t>
        <a:bodyPr/>
        <a:lstStyle/>
        <a:p>
          <a:r>
            <a:rPr lang="en-US" dirty="0"/>
            <a:t>Final parameters were log loss with 1e-3 alpha, l2 regularization and no weights with 0.84 f1-score on the test set</a:t>
          </a:r>
        </a:p>
      </dgm:t>
    </dgm:pt>
    <dgm:pt modelId="{2DBA843E-9FA8-4C1D-B2A1-F2B25581828B}" type="parTrans" cxnId="{257B574F-DFE5-4469-8B1C-522E23D1A8B8}">
      <dgm:prSet/>
      <dgm:spPr/>
      <dgm:t>
        <a:bodyPr/>
        <a:lstStyle/>
        <a:p>
          <a:endParaRPr lang="en-US"/>
        </a:p>
      </dgm:t>
    </dgm:pt>
    <dgm:pt modelId="{4C0E4DAA-15AD-4C33-BF17-D2CF7A5C2641}" type="sibTrans" cxnId="{257B574F-DFE5-4469-8B1C-522E23D1A8B8}">
      <dgm:prSet/>
      <dgm:spPr/>
      <dgm:t>
        <a:bodyPr/>
        <a:lstStyle/>
        <a:p>
          <a:endParaRPr lang="en-US"/>
        </a:p>
      </dgm:t>
    </dgm:pt>
    <dgm:pt modelId="{76BFD99C-BA44-4E15-9604-B5B2A18B2415}" type="pres">
      <dgm:prSet presAssocID="{83F33D97-0104-46E6-AF4C-BA05385F28B4}" presName="Name0" presStyleCnt="0">
        <dgm:presLayoutVars>
          <dgm:dir/>
          <dgm:animLvl val="lvl"/>
          <dgm:resizeHandles val="exact"/>
        </dgm:presLayoutVars>
      </dgm:prSet>
      <dgm:spPr/>
    </dgm:pt>
    <dgm:pt modelId="{13A53F89-04B8-4F61-ADBD-40A2E0F208FD}" type="pres">
      <dgm:prSet presAssocID="{E4CE5DCF-9513-4C8B-9B2B-DAF40527F6CF}" presName="boxAndChildren" presStyleCnt="0"/>
      <dgm:spPr/>
    </dgm:pt>
    <dgm:pt modelId="{CC86DF72-8361-4014-A484-216B13A08E9F}" type="pres">
      <dgm:prSet presAssocID="{E4CE5DCF-9513-4C8B-9B2B-DAF40527F6CF}" presName="parentTextBox" presStyleLbl="node1" presStyleIdx="0" presStyleCnt="3"/>
      <dgm:spPr/>
    </dgm:pt>
    <dgm:pt modelId="{D0350208-5874-4107-8CC3-974AB0FF4A05}" type="pres">
      <dgm:prSet presAssocID="{1253FBA3-F416-4C81-8B15-5421CA18BBC0}" presName="sp" presStyleCnt="0"/>
      <dgm:spPr/>
    </dgm:pt>
    <dgm:pt modelId="{C981E80D-BC4A-4079-B141-CD8C5C4833D4}" type="pres">
      <dgm:prSet presAssocID="{61F75531-20B4-479A-8B51-5CE5E99834C0}" presName="arrowAndChildren" presStyleCnt="0"/>
      <dgm:spPr/>
    </dgm:pt>
    <dgm:pt modelId="{A3CC41F7-8494-42AA-A769-CAA344E31EA4}" type="pres">
      <dgm:prSet presAssocID="{61F75531-20B4-479A-8B51-5CE5E99834C0}" presName="parentTextArrow" presStyleLbl="node1" presStyleIdx="1" presStyleCnt="3"/>
      <dgm:spPr/>
    </dgm:pt>
    <dgm:pt modelId="{11A7189F-25BF-4880-A112-3BC2E14392BB}" type="pres">
      <dgm:prSet presAssocID="{124CB713-FF8F-4596-92D4-B1025D1E8494}" presName="sp" presStyleCnt="0"/>
      <dgm:spPr/>
    </dgm:pt>
    <dgm:pt modelId="{64CB9344-8E8E-4DA8-93A1-C408A5C60BD8}" type="pres">
      <dgm:prSet presAssocID="{0611F5D1-5CD5-425C-9367-69A70F6B8C35}" presName="arrowAndChildren" presStyleCnt="0"/>
      <dgm:spPr/>
    </dgm:pt>
    <dgm:pt modelId="{F34837D9-05A4-4E4A-B71A-C0FACE7154DC}" type="pres">
      <dgm:prSet presAssocID="{0611F5D1-5CD5-425C-9367-69A70F6B8C35}" presName="parentTextArrow" presStyleLbl="node1" presStyleIdx="1" presStyleCnt="3"/>
      <dgm:spPr/>
    </dgm:pt>
    <dgm:pt modelId="{416FDB88-5430-4DD2-8E6A-0A18850F150C}" type="pres">
      <dgm:prSet presAssocID="{0611F5D1-5CD5-425C-9367-69A70F6B8C35}" presName="arrow" presStyleLbl="node1" presStyleIdx="2" presStyleCnt="3"/>
      <dgm:spPr/>
    </dgm:pt>
    <dgm:pt modelId="{9C977CB6-26B0-4EF9-8942-BD550356D147}" type="pres">
      <dgm:prSet presAssocID="{0611F5D1-5CD5-425C-9367-69A70F6B8C35}" presName="descendantArrow" presStyleCnt="0"/>
      <dgm:spPr/>
    </dgm:pt>
    <dgm:pt modelId="{E904D8A0-3BED-487B-85D3-EE75D7F0791E}" type="pres">
      <dgm:prSet presAssocID="{378F6CC4-569C-49EE-8D59-B6675E2C5488}" presName="childTextArrow" presStyleLbl="fgAccFollowNode1" presStyleIdx="0" presStyleCnt="4">
        <dgm:presLayoutVars>
          <dgm:bulletEnabled val="1"/>
        </dgm:presLayoutVars>
      </dgm:prSet>
      <dgm:spPr/>
    </dgm:pt>
    <dgm:pt modelId="{54DB9F15-E80A-49E2-B4C8-582B40DD3FDC}" type="pres">
      <dgm:prSet presAssocID="{35C5650A-5D8A-4436-95ED-DCEF4F107BA3}" presName="childTextArrow" presStyleLbl="fgAccFollowNode1" presStyleIdx="1" presStyleCnt="4">
        <dgm:presLayoutVars>
          <dgm:bulletEnabled val="1"/>
        </dgm:presLayoutVars>
      </dgm:prSet>
      <dgm:spPr/>
    </dgm:pt>
    <dgm:pt modelId="{B5F0B1F4-E776-4A31-96CE-9D1770BB7DE4}" type="pres">
      <dgm:prSet presAssocID="{B39B7000-83E0-4968-B457-EE91846C3568}" presName="childTextArrow" presStyleLbl="fgAccFollowNode1" presStyleIdx="2" presStyleCnt="4">
        <dgm:presLayoutVars>
          <dgm:bulletEnabled val="1"/>
        </dgm:presLayoutVars>
      </dgm:prSet>
      <dgm:spPr/>
    </dgm:pt>
    <dgm:pt modelId="{77D77AB6-EC0D-416D-8F37-76CDDB2D21A0}" type="pres">
      <dgm:prSet presAssocID="{C0C39007-6979-42B2-8817-4C5F1C6C95E1}" presName="childTextArrow" presStyleLbl="fgAccFollowNode1" presStyleIdx="3" presStyleCnt="4">
        <dgm:presLayoutVars>
          <dgm:bulletEnabled val="1"/>
        </dgm:presLayoutVars>
      </dgm:prSet>
      <dgm:spPr/>
    </dgm:pt>
  </dgm:ptLst>
  <dgm:cxnLst>
    <dgm:cxn modelId="{A5FED915-D0C2-4E81-89A9-D486914CC5D2}" type="presOf" srcId="{C0C39007-6979-42B2-8817-4C5F1C6C95E1}" destId="{77D77AB6-EC0D-416D-8F37-76CDDB2D21A0}" srcOrd="0" destOrd="0" presId="urn:microsoft.com/office/officeart/2005/8/layout/process4"/>
    <dgm:cxn modelId="{B7524216-B2BD-4239-AD75-BD13B99F1B11}" srcId="{83F33D97-0104-46E6-AF4C-BA05385F28B4}" destId="{61F75531-20B4-479A-8B51-5CE5E99834C0}" srcOrd="1" destOrd="0" parTransId="{BE9B7B47-5851-4482-A0D1-290347EC97E9}" sibTransId="{1253FBA3-F416-4C81-8B15-5421CA18BBC0}"/>
    <dgm:cxn modelId="{B1C13825-9546-43B9-90B4-FE2C64DFF975}" type="presOf" srcId="{E4CE5DCF-9513-4C8B-9B2B-DAF40527F6CF}" destId="{CC86DF72-8361-4014-A484-216B13A08E9F}" srcOrd="0" destOrd="0" presId="urn:microsoft.com/office/officeart/2005/8/layout/process4"/>
    <dgm:cxn modelId="{0D31D126-3508-4029-A560-F3DDC9738DF2}" srcId="{0611F5D1-5CD5-425C-9367-69A70F6B8C35}" destId="{35C5650A-5D8A-4436-95ED-DCEF4F107BA3}" srcOrd="1" destOrd="0" parTransId="{A8F3F00D-184C-4EB2-A2B0-BF5738B441E5}" sibTransId="{F21A0D43-9BC7-499E-BAD9-9D6A4A67618A}"/>
    <dgm:cxn modelId="{CB8E473C-D2F2-4513-9E7D-14991DC8078A}" type="presOf" srcId="{0611F5D1-5CD5-425C-9367-69A70F6B8C35}" destId="{416FDB88-5430-4DD2-8E6A-0A18850F150C}" srcOrd="1" destOrd="0" presId="urn:microsoft.com/office/officeart/2005/8/layout/process4"/>
    <dgm:cxn modelId="{257B574F-DFE5-4469-8B1C-522E23D1A8B8}" srcId="{83F33D97-0104-46E6-AF4C-BA05385F28B4}" destId="{E4CE5DCF-9513-4C8B-9B2B-DAF40527F6CF}" srcOrd="2" destOrd="0" parTransId="{2DBA843E-9FA8-4C1D-B2A1-F2B25581828B}" sibTransId="{4C0E4DAA-15AD-4C33-BF17-D2CF7A5C2641}"/>
    <dgm:cxn modelId="{CC4ABF7C-D549-489A-AEC4-193081C9E92D}" type="presOf" srcId="{378F6CC4-569C-49EE-8D59-B6675E2C5488}" destId="{E904D8A0-3BED-487B-85D3-EE75D7F0791E}" srcOrd="0" destOrd="0" presId="urn:microsoft.com/office/officeart/2005/8/layout/process4"/>
    <dgm:cxn modelId="{60B5D37F-6150-4B40-B72E-898A8D752763}" srcId="{0611F5D1-5CD5-425C-9367-69A70F6B8C35}" destId="{378F6CC4-569C-49EE-8D59-B6675E2C5488}" srcOrd="0" destOrd="0" parTransId="{1D025E0C-1102-40D2-ABAB-5C54972F2BEC}" sibTransId="{6A939E6D-02CD-43FB-84F3-2D9BDBE14F27}"/>
    <dgm:cxn modelId="{D3334191-1784-48BF-8C7D-AF9CD2519724}" type="presOf" srcId="{35C5650A-5D8A-4436-95ED-DCEF4F107BA3}" destId="{54DB9F15-E80A-49E2-B4C8-582B40DD3FDC}" srcOrd="0" destOrd="0" presId="urn:microsoft.com/office/officeart/2005/8/layout/process4"/>
    <dgm:cxn modelId="{14618E95-64F9-4BDB-88F5-E9F601B467A8}" type="presOf" srcId="{0611F5D1-5CD5-425C-9367-69A70F6B8C35}" destId="{F34837D9-05A4-4E4A-B71A-C0FACE7154DC}" srcOrd="0" destOrd="0" presId="urn:microsoft.com/office/officeart/2005/8/layout/process4"/>
    <dgm:cxn modelId="{3ACC87AD-85EE-4E93-83CF-538682A7B269}" type="presOf" srcId="{B39B7000-83E0-4968-B457-EE91846C3568}" destId="{B5F0B1F4-E776-4A31-96CE-9D1770BB7DE4}" srcOrd="0" destOrd="0" presId="urn:microsoft.com/office/officeart/2005/8/layout/process4"/>
    <dgm:cxn modelId="{C89AD0B1-454B-4BE8-B13F-7812EDA9C203}" srcId="{0611F5D1-5CD5-425C-9367-69A70F6B8C35}" destId="{B39B7000-83E0-4968-B457-EE91846C3568}" srcOrd="2" destOrd="0" parTransId="{708922B0-4BA3-4F69-AAB1-EB784D4542EA}" sibTransId="{83286EFD-8862-41B5-A1C1-72B63C40FE61}"/>
    <dgm:cxn modelId="{C07567D2-E78E-4A56-A619-E96124920380}" type="presOf" srcId="{83F33D97-0104-46E6-AF4C-BA05385F28B4}" destId="{76BFD99C-BA44-4E15-9604-B5B2A18B2415}" srcOrd="0" destOrd="0" presId="urn:microsoft.com/office/officeart/2005/8/layout/process4"/>
    <dgm:cxn modelId="{327CA2F3-F9E0-4D8A-9306-6D6B4BE3CEB6}" srcId="{0611F5D1-5CD5-425C-9367-69A70F6B8C35}" destId="{C0C39007-6979-42B2-8817-4C5F1C6C95E1}" srcOrd="3" destOrd="0" parTransId="{B5708766-808F-4E42-9ED6-F335B604F7DF}" sibTransId="{8C65F5B4-DD29-4BB0-93DF-ACD458DA691D}"/>
    <dgm:cxn modelId="{6AF5C1F5-D1BD-4160-938C-CB8EA0AD7A4F}" type="presOf" srcId="{61F75531-20B4-479A-8B51-5CE5E99834C0}" destId="{A3CC41F7-8494-42AA-A769-CAA344E31EA4}" srcOrd="0" destOrd="0" presId="urn:microsoft.com/office/officeart/2005/8/layout/process4"/>
    <dgm:cxn modelId="{C9A74FFA-D57F-45F4-B95D-87D2D0476514}" srcId="{83F33D97-0104-46E6-AF4C-BA05385F28B4}" destId="{0611F5D1-5CD5-425C-9367-69A70F6B8C35}" srcOrd="0" destOrd="0" parTransId="{9F4455A8-A05C-4A85-8D0A-DE807B8797F2}" sibTransId="{124CB713-FF8F-4596-92D4-B1025D1E8494}"/>
    <dgm:cxn modelId="{D46A0937-918A-446F-B753-415FF583E566}" type="presParOf" srcId="{76BFD99C-BA44-4E15-9604-B5B2A18B2415}" destId="{13A53F89-04B8-4F61-ADBD-40A2E0F208FD}" srcOrd="0" destOrd="0" presId="urn:microsoft.com/office/officeart/2005/8/layout/process4"/>
    <dgm:cxn modelId="{30968526-74BB-4777-94E6-CF4620F88617}" type="presParOf" srcId="{13A53F89-04B8-4F61-ADBD-40A2E0F208FD}" destId="{CC86DF72-8361-4014-A484-216B13A08E9F}" srcOrd="0" destOrd="0" presId="urn:microsoft.com/office/officeart/2005/8/layout/process4"/>
    <dgm:cxn modelId="{B81E1E6E-9593-41B1-9E86-FC40353D75C0}" type="presParOf" srcId="{76BFD99C-BA44-4E15-9604-B5B2A18B2415}" destId="{D0350208-5874-4107-8CC3-974AB0FF4A05}" srcOrd="1" destOrd="0" presId="urn:microsoft.com/office/officeart/2005/8/layout/process4"/>
    <dgm:cxn modelId="{9B588211-3744-4D00-AC4B-8E96E473D7DA}" type="presParOf" srcId="{76BFD99C-BA44-4E15-9604-B5B2A18B2415}" destId="{C981E80D-BC4A-4079-B141-CD8C5C4833D4}" srcOrd="2" destOrd="0" presId="urn:microsoft.com/office/officeart/2005/8/layout/process4"/>
    <dgm:cxn modelId="{A184B50F-C8F9-4509-8961-71949F3EDF81}" type="presParOf" srcId="{C981E80D-BC4A-4079-B141-CD8C5C4833D4}" destId="{A3CC41F7-8494-42AA-A769-CAA344E31EA4}" srcOrd="0" destOrd="0" presId="urn:microsoft.com/office/officeart/2005/8/layout/process4"/>
    <dgm:cxn modelId="{4036B132-6F9D-48B3-912A-98752CC2A2B6}" type="presParOf" srcId="{76BFD99C-BA44-4E15-9604-B5B2A18B2415}" destId="{11A7189F-25BF-4880-A112-3BC2E14392BB}" srcOrd="3" destOrd="0" presId="urn:microsoft.com/office/officeart/2005/8/layout/process4"/>
    <dgm:cxn modelId="{387838D9-B4CE-4ACC-B21E-99EE21249C86}" type="presParOf" srcId="{76BFD99C-BA44-4E15-9604-B5B2A18B2415}" destId="{64CB9344-8E8E-4DA8-93A1-C408A5C60BD8}" srcOrd="4" destOrd="0" presId="urn:microsoft.com/office/officeart/2005/8/layout/process4"/>
    <dgm:cxn modelId="{B106752F-EDC9-4E4C-AFF3-C358E2D46CD7}" type="presParOf" srcId="{64CB9344-8E8E-4DA8-93A1-C408A5C60BD8}" destId="{F34837D9-05A4-4E4A-B71A-C0FACE7154DC}" srcOrd="0" destOrd="0" presId="urn:microsoft.com/office/officeart/2005/8/layout/process4"/>
    <dgm:cxn modelId="{28767008-C953-401B-BFC5-8C3CCE66C396}" type="presParOf" srcId="{64CB9344-8E8E-4DA8-93A1-C408A5C60BD8}" destId="{416FDB88-5430-4DD2-8E6A-0A18850F150C}" srcOrd="1" destOrd="0" presId="urn:microsoft.com/office/officeart/2005/8/layout/process4"/>
    <dgm:cxn modelId="{26413631-FDEE-4938-9B82-CA10F435B3B8}" type="presParOf" srcId="{64CB9344-8E8E-4DA8-93A1-C408A5C60BD8}" destId="{9C977CB6-26B0-4EF9-8942-BD550356D147}" srcOrd="2" destOrd="0" presId="urn:microsoft.com/office/officeart/2005/8/layout/process4"/>
    <dgm:cxn modelId="{77FC816A-3AB8-479A-870A-D9F49E8AC194}" type="presParOf" srcId="{9C977CB6-26B0-4EF9-8942-BD550356D147}" destId="{E904D8A0-3BED-487B-85D3-EE75D7F0791E}" srcOrd="0" destOrd="0" presId="urn:microsoft.com/office/officeart/2005/8/layout/process4"/>
    <dgm:cxn modelId="{3139BC49-CFAC-47C9-8F2B-B9E4BE9D1EF1}" type="presParOf" srcId="{9C977CB6-26B0-4EF9-8942-BD550356D147}" destId="{54DB9F15-E80A-49E2-B4C8-582B40DD3FDC}" srcOrd="1" destOrd="0" presId="urn:microsoft.com/office/officeart/2005/8/layout/process4"/>
    <dgm:cxn modelId="{15B1FBBC-23AA-46C4-80F1-9F170A7DBDEB}" type="presParOf" srcId="{9C977CB6-26B0-4EF9-8942-BD550356D147}" destId="{B5F0B1F4-E776-4A31-96CE-9D1770BB7DE4}" srcOrd="2" destOrd="0" presId="urn:microsoft.com/office/officeart/2005/8/layout/process4"/>
    <dgm:cxn modelId="{CE1B6AA0-45B9-4804-9D23-35965C006B92}" type="presParOf" srcId="{9C977CB6-26B0-4EF9-8942-BD550356D147}" destId="{77D77AB6-EC0D-416D-8F37-76CDDB2D21A0}"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3A52E7-3D69-405D-800A-4DFC201A048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F8A269C4-4827-4714-A056-21B836E9E700}">
      <dgm:prSet custT="1"/>
      <dgm:spPr/>
      <dgm:t>
        <a:bodyPr/>
        <a:lstStyle/>
        <a:p>
          <a:r>
            <a:rPr lang="en-US" sz="2100" b="0" i="0" dirty="0">
              <a:latin typeface="Calibri" panose="020F0502020204030204" pitchFamily="34" charset="0"/>
              <a:cs typeface="Calibri" panose="020F0502020204030204" pitchFamily="34" charset="0"/>
            </a:rPr>
            <a:t>Train classifier with optimal parameters, and use trained classifier to predict sentiments of tweets in the 6 time points</a:t>
          </a:r>
          <a:endParaRPr lang="en-US" sz="2100" dirty="0">
            <a:latin typeface="Calibri" panose="020F0502020204030204" pitchFamily="34" charset="0"/>
            <a:cs typeface="Calibri" panose="020F0502020204030204" pitchFamily="34" charset="0"/>
          </a:endParaRPr>
        </a:p>
      </dgm:t>
    </dgm:pt>
    <dgm:pt modelId="{A1510B86-0590-47B8-AE4B-B87D1FC1C617}" type="parTrans" cxnId="{2C8F57DC-34BE-4550-BB05-373F46A106C8}">
      <dgm:prSet/>
      <dgm:spPr/>
      <dgm:t>
        <a:bodyPr/>
        <a:lstStyle/>
        <a:p>
          <a:endParaRPr lang="en-US"/>
        </a:p>
      </dgm:t>
    </dgm:pt>
    <dgm:pt modelId="{52CFBDC8-48EF-420C-9111-1586C996F845}" type="sibTrans" cxnId="{2C8F57DC-34BE-4550-BB05-373F46A106C8}">
      <dgm:prSet/>
      <dgm:spPr/>
      <dgm:t>
        <a:bodyPr/>
        <a:lstStyle/>
        <a:p>
          <a:endParaRPr lang="en-US"/>
        </a:p>
      </dgm:t>
    </dgm:pt>
    <dgm:pt modelId="{7F5BF5E2-E00B-48A9-8E4B-53CA2CC47016}">
      <dgm:prSet custT="1"/>
      <dgm:spPr/>
      <dgm:t>
        <a:bodyPr/>
        <a:lstStyle/>
        <a:p>
          <a:r>
            <a:rPr lang="en-US" sz="2100" b="0" i="0" dirty="0">
              <a:latin typeface="Calibri" panose="020F0502020204030204" pitchFamily="34" charset="0"/>
              <a:cs typeface="Calibri" panose="020F0502020204030204" pitchFamily="34" charset="0"/>
            </a:rPr>
            <a:t>For each timepoint, calculated overall sentiment of users by grouping tweets by user and calculating percentage of users supporting either candidate</a:t>
          </a:r>
          <a:endParaRPr lang="en-US" sz="2100" dirty="0">
            <a:latin typeface="Calibri" panose="020F0502020204030204" pitchFamily="34" charset="0"/>
            <a:cs typeface="Calibri" panose="020F0502020204030204" pitchFamily="34" charset="0"/>
          </a:endParaRPr>
        </a:p>
      </dgm:t>
    </dgm:pt>
    <dgm:pt modelId="{51930674-982F-4B6A-A595-84FEF616B455}" type="parTrans" cxnId="{DCA3A238-37EB-44AE-BF39-1A791A06D0FC}">
      <dgm:prSet/>
      <dgm:spPr/>
      <dgm:t>
        <a:bodyPr/>
        <a:lstStyle/>
        <a:p>
          <a:endParaRPr lang="en-US"/>
        </a:p>
      </dgm:t>
    </dgm:pt>
    <dgm:pt modelId="{D89E5E32-F8AA-4F88-A790-05C7631AF1F9}" type="sibTrans" cxnId="{DCA3A238-37EB-44AE-BF39-1A791A06D0FC}">
      <dgm:prSet/>
      <dgm:spPr/>
      <dgm:t>
        <a:bodyPr/>
        <a:lstStyle/>
        <a:p>
          <a:endParaRPr lang="en-US"/>
        </a:p>
      </dgm:t>
    </dgm:pt>
    <dgm:pt modelId="{90F26CCE-6768-4D91-86D8-FF99CD2EF4B4}">
      <dgm:prSet custT="1"/>
      <dgm:spPr/>
      <dgm:t>
        <a:bodyPr/>
        <a:lstStyle/>
        <a:p>
          <a:r>
            <a:rPr lang="en-US" sz="2100" b="0" i="0" dirty="0">
              <a:latin typeface="Calibri" panose="020F0502020204030204" pitchFamily="34" charset="0"/>
              <a:cs typeface="Calibri" panose="020F0502020204030204" pitchFamily="34" charset="0"/>
            </a:rPr>
            <a:t>The results are also compared with average of polls conducting around the respective dates</a:t>
          </a:r>
          <a:endParaRPr lang="en-US" sz="2100" dirty="0">
            <a:latin typeface="Calibri" panose="020F0502020204030204" pitchFamily="34" charset="0"/>
            <a:cs typeface="Calibri" panose="020F0502020204030204" pitchFamily="34" charset="0"/>
          </a:endParaRPr>
        </a:p>
      </dgm:t>
    </dgm:pt>
    <dgm:pt modelId="{7D3B0DDA-74EE-4A6B-BBD8-2D3358586952}" type="parTrans" cxnId="{750DE26B-0A21-4840-9315-9BC4C71D88ED}">
      <dgm:prSet/>
      <dgm:spPr/>
      <dgm:t>
        <a:bodyPr/>
        <a:lstStyle/>
        <a:p>
          <a:endParaRPr lang="en-US"/>
        </a:p>
      </dgm:t>
    </dgm:pt>
    <dgm:pt modelId="{F33C28D7-268C-41F5-8615-3224EA1DC134}" type="sibTrans" cxnId="{750DE26B-0A21-4840-9315-9BC4C71D88ED}">
      <dgm:prSet/>
      <dgm:spPr/>
      <dgm:t>
        <a:bodyPr/>
        <a:lstStyle/>
        <a:p>
          <a:endParaRPr lang="en-US"/>
        </a:p>
      </dgm:t>
    </dgm:pt>
    <dgm:pt modelId="{DB0FD528-425C-4AFF-99C7-6FFD40806943}" type="pres">
      <dgm:prSet presAssocID="{663A52E7-3D69-405D-800A-4DFC201A048D}" presName="outerComposite" presStyleCnt="0">
        <dgm:presLayoutVars>
          <dgm:chMax val="5"/>
          <dgm:dir/>
          <dgm:resizeHandles val="exact"/>
        </dgm:presLayoutVars>
      </dgm:prSet>
      <dgm:spPr/>
    </dgm:pt>
    <dgm:pt modelId="{AB45C549-D986-419D-999B-51276438686A}" type="pres">
      <dgm:prSet presAssocID="{663A52E7-3D69-405D-800A-4DFC201A048D}" presName="dummyMaxCanvas" presStyleCnt="0">
        <dgm:presLayoutVars/>
      </dgm:prSet>
      <dgm:spPr/>
    </dgm:pt>
    <dgm:pt modelId="{8CD96FEF-C257-4056-B4D1-24642317F60B}" type="pres">
      <dgm:prSet presAssocID="{663A52E7-3D69-405D-800A-4DFC201A048D}" presName="ThreeNodes_1" presStyleLbl="node1" presStyleIdx="0" presStyleCnt="3">
        <dgm:presLayoutVars>
          <dgm:bulletEnabled val="1"/>
        </dgm:presLayoutVars>
      </dgm:prSet>
      <dgm:spPr/>
    </dgm:pt>
    <dgm:pt modelId="{5374A4AD-D02E-45EF-B3DC-D45D40665267}" type="pres">
      <dgm:prSet presAssocID="{663A52E7-3D69-405D-800A-4DFC201A048D}" presName="ThreeNodes_2" presStyleLbl="node1" presStyleIdx="1" presStyleCnt="3">
        <dgm:presLayoutVars>
          <dgm:bulletEnabled val="1"/>
        </dgm:presLayoutVars>
      </dgm:prSet>
      <dgm:spPr/>
    </dgm:pt>
    <dgm:pt modelId="{275D334A-CEB2-42F9-851D-1B0B98259C71}" type="pres">
      <dgm:prSet presAssocID="{663A52E7-3D69-405D-800A-4DFC201A048D}" presName="ThreeNodes_3" presStyleLbl="node1" presStyleIdx="2" presStyleCnt="3">
        <dgm:presLayoutVars>
          <dgm:bulletEnabled val="1"/>
        </dgm:presLayoutVars>
      </dgm:prSet>
      <dgm:spPr/>
    </dgm:pt>
    <dgm:pt modelId="{F73B6322-009F-4A67-A575-89D6A2C5CBE9}" type="pres">
      <dgm:prSet presAssocID="{663A52E7-3D69-405D-800A-4DFC201A048D}" presName="ThreeConn_1-2" presStyleLbl="fgAccFollowNode1" presStyleIdx="0" presStyleCnt="2">
        <dgm:presLayoutVars>
          <dgm:bulletEnabled val="1"/>
        </dgm:presLayoutVars>
      </dgm:prSet>
      <dgm:spPr/>
    </dgm:pt>
    <dgm:pt modelId="{02336F8B-220A-48B7-98B1-C7F6AF7C2683}" type="pres">
      <dgm:prSet presAssocID="{663A52E7-3D69-405D-800A-4DFC201A048D}" presName="ThreeConn_2-3" presStyleLbl="fgAccFollowNode1" presStyleIdx="1" presStyleCnt="2">
        <dgm:presLayoutVars>
          <dgm:bulletEnabled val="1"/>
        </dgm:presLayoutVars>
      </dgm:prSet>
      <dgm:spPr/>
    </dgm:pt>
    <dgm:pt modelId="{C900489A-3AEB-428B-B9EB-5FAA574BE3B7}" type="pres">
      <dgm:prSet presAssocID="{663A52E7-3D69-405D-800A-4DFC201A048D}" presName="ThreeNodes_1_text" presStyleLbl="node1" presStyleIdx="2" presStyleCnt="3">
        <dgm:presLayoutVars>
          <dgm:bulletEnabled val="1"/>
        </dgm:presLayoutVars>
      </dgm:prSet>
      <dgm:spPr/>
    </dgm:pt>
    <dgm:pt modelId="{4529BA22-9F7A-44E0-84BF-2CE36D8D2A6B}" type="pres">
      <dgm:prSet presAssocID="{663A52E7-3D69-405D-800A-4DFC201A048D}" presName="ThreeNodes_2_text" presStyleLbl="node1" presStyleIdx="2" presStyleCnt="3">
        <dgm:presLayoutVars>
          <dgm:bulletEnabled val="1"/>
        </dgm:presLayoutVars>
      </dgm:prSet>
      <dgm:spPr/>
    </dgm:pt>
    <dgm:pt modelId="{3FDD97D8-E667-4BC9-BCFE-0E43B17FE9D4}" type="pres">
      <dgm:prSet presAssocID="{663A52E7-3D69-405D-800A-4DFC201A048D}" presName="ThreeNodes_3_text" presStyleLbl="node1" presStyleIdx="2" presStyleCnt="3">
        <dgm:presLayoutVars>
          <dgm:bulletEnabled val="1"/>
        </dgm:presLayoutVars>
      </dgm:prSet>
      <dgm:spPr/>
    </dgm:pt>
  </dgm:ptLst>
  <dgm:cxnLst>
    <dgm:cxn modelId="{898C4430-8347-4F94-ADE8-55E4C1DFCCA6}" type="presOf" srcId="{90F26CCE-6768-4D91-86D8-FF99CD2EF4B4}" destId="{275D334A-CEB2-42F9-851D-1B0B98259C71}" srcOrd="0" destOrd="0" presId="urn:microsoft.com/office/officeart/2005/8/layout/vProcess5"/>
    <dgm:cxn modelId="{DCA3A238-37EB-44AE-BF39-1A791A06D0FC}" srcId="{663A52E7-3D69-405D-800A-4DFC201A048D}" destId="{7F5BF5E2-E00B-48A9-8E4B-53CA2CC47016}" srcOrd="1" destOrd="0" parTransId="{51930674-982F-4B6A-A595-84FEF616B455}" sibTransId="{D89E5E32-F8AA-4F88-A790-05C7631AF1F9}"/>
    <dgm:cxn modelId="{AACFC53D-DBA6-4B73-B16D-3A9256E2E436}" type="presOf" srcId="{7F5BF5E2-E00B-48A9-8E4B-53CA2CC47016}" destId="{4529BA22-9F7A-44E0-84BF-2CE36D8D2A6B}" srcOrd="1" destOrd="0" presId="urn:microsoft.com/office/officeart/2005/8/layout/vProcess5"/>
    <dgm:cxn modelId="{750DE26B-0A21-4840-9315-9BC4C71D88ED}" srcId="{663A52E7-3D69-405D-800A-4DFC201A048D}" destId="{90F26CCE-6768-4D91-86D8-FF99CD2EF4B4}" srcOrd="2" destOrd="0" parTransId="{7D3B0DDA-74EE-4A6B-BBD8-2D3358586952}" sibTransId="{F33C28D7-268C-41F5-8615-3224EA1DC134}"/>
    <dgm:cxn modelId="{C4A0D471-6D98-4E5A-AB5E-DEDCD61EC9F0}" type="presOf" srcId="{52CFBDC8-48EF-420C-9111-1586C996F845}" destId="{F73B6322-009F-4A67-A575-89D6A2C5CBE9}" srcOrd="0" destOrd="0" presId="urn:microsoft.com/office/officeart/2005/8/layout/vProcess5"/>
    <dgm:cxn modelId="{7E906B56-F00D-4A7B-B069-B76D386A2D30}" type="presOf" srcId="{7F5BF5E2-E00B-48A9-8E4B-53CA2CC47016}" destId="{5374A4AD-D02E-45EF-B3DC-D45D40665267}" srcOrd="0" destOrd="0" presId="urn:microsoft.com/office/officeart/2005/8/layout/vProcess5"/>
    <dgm:cxn modelId="{8107D0B6-B242-4C92-AA0F-770D7E5B269B}" type="presOf" srcId="{90F26CCE-6768-4D91-86D8-FF99CD2EF4B4}" destId="{3FDD97D8-E667-4BC9-BCFE-0E43B17FE9D4}" srcOrd="1" destOrd="0" presId="urn:microsoft.com/office/officeart/2005/8/layout/vProcess5"/>
    <dgm:cxn modelId="{6FDD30BC-B38F-40D9-9B86-8D91E3383529}" type="presOf" srcId="{F8A269C4-4827-4714-A056-21B836E9E700}" destId="{8CD96FEF-C257-4056-B4D1-24642317F60B}" srcOrd="0" destOrd="0" presId="urn:microsoft.com/office/officeart/2005/8/layout/vProcess5"/>
    <dgm:cxn modelId="{4DDF21C7-EF01-4E94-9EE9-47981C22D0E5}" type="presOf" srcId="{F8A269C4-4827-4714-A056-21B836E9E700}" destId="{C900489A-3AEB-428B-B9EB-5FAA574BE3B7}" srcOrd="1" destOrd="0" presId="urn:microsoft.com/office/officeart/2005/8/layout/vProcess5"/>
    <dgm:cxn modelId="{30BEABD1-07DE-4BA7-828B-00001D15C1F4}" type="presOf" srcId="{D89E5E32-F8AA-4F88-A790-05C7631AF1F9}" destId="{02336F8B-220A-48B7-98B1-C7F6AF7C2683}" srcOrd="0" destOrd="0" presId="urn:microsoft.com/office/officeart/2005/8/layout/vProcess5"/>
    <dgm:cxn modelId="{2C8F57DC-34BE-4550-BB05-373F46A106C8}" srcId="{663A52E7-3D69-405D-800A-4DFC201A048D}" destId="{F8A269C4-4827-4714-A056-21B836E9E700}" srcOrd="0" destOrd="0" parTransId="{A1510B86-0590-47B8-AE4B-B87D1FC1C617}" sibTransId="{52CFBDC8-48EF-420C-9111-1586C996F845}"/>
    <dgm:cxn modelId="{B7E918FF-4783-4A11-857A-B303F4EFD3D9}" type="presOf" srcId="{663A52E7-3D69-405D-800A-4DFC201A048D}" destId="{DB0FD528-425C-4AFF-99C7-6FFD40806943}" srcOrd="0" destOrd="0" presId="urn:microsoft.com/office/officeart/2005/8/layout/vProcess5"/>
    <dgm:cxn modelId="{00973EEB-1E40-4C86-A0E0-F5EAFA0AD231}" type="presParOf" srcId="{DB0FD528-425C-4AFF-99C7-6FFD40806943}" destId="{AB45C549-D986-419D-999B-51276438686A}" srcOrd="0" destOrd="0" presId="urn:microsoft.com/office/officeart/2005/8/layout/vProcess5"/>
    <dgm:cxn modelId="{2AA8568E-0181-47E1-BC64-45BE8989BBAE}" type="presParOf" srcId="{DB0FD528-425C-4AFF-99C7-6FFD40806943}" destId="{8CD96FEF-C257-4056-B4D1-24642317F60B}" srcOrd="1" destOrd="0" presId="urn:microsoft.com/office/officeart/2005/8/layout/vProcess5"/>
    <dgm:cxn modelId="{F25A3FC9-5518-4336-9FB7-297796267CB6}" type="presParOf" srcId="{DB0FD528-425C-4AFF-99C7-6FFD40806943}" destId="{5374A4AD-D02E-45EF-B3DC-D45D40665267}" srcOrd="2" destOrd="0" presId="urn:microsoft.com/office/officeart/2005/8/layout/vProcess5"/>
    <dgm:cxn modelId="{793EF758-53CA-4DF1-9F2B-A530BBC2D05D}" type="presParOf" srcId="{DB0FD528-425C-4AFF-99C7-6FFD40806943}" destId="{275D334A-CEB2-42F9-851D-1B0B98259C71}" srcOrd="3" destOrd="0" presId="urn:microsoft.com/office/officeart/2005/8/layout/vProcess5"/>
    <dgm:cxn modelId="{903774C1-867F-4EE3-BDCE-90FAC0978ED2}" type="presParOf" srcId="{DB0FD528-425C-4AFF-99C7-6FFD40806943}" destId="{F73B6322-009F-4A67-A575-89D6A2C5CBE9}" srcOrd="4" destOrd="0" presId="urn:microsoft.com/office/officeart/2005/8/layout/vProcess5"/>
    <dgm:cxn modelId="{987342A1-5709-4ECF-9BF8-14EB21061B93}" type="presParOf" srcId="{DB0FD528-425C-4AFF-99C7-6FFD40806943}" destId="{02336F8B-220A-48B7-98B1-C7F6AF7C2683}" srcOrd="5" destOrd="0" presId="urn:microsoft.com/office/officeart/2005/8/layout/vProcess5"/>
    <dgm:cxn modelId="{0126A63E-FD4D-47AE-B62D-7AB96805CC4A}" type="presParOf" srcId="{DB0FD528-425C-4AFF-99C7-6FFD40806943}" destId="{C900489A-3AEB-428B-B9EB-5FAA574BE3B7}" srcOrd="6" destOrd="0" presId="urn:microsoft.com/office/officeart/2005/8/layout/vProcess5"/>
    <dgm:cxn modelId="{65EE56E5-B9A7-4042-8773-EBF69F0AE41F}" type="presParOf" srcId="{DB0FD528-425C-4AFF-99C7-6FFD40806943}" destId="{4529BA22-9F7A-44E0-84BF-2CE36D8D2A6B}" srcOrd="7" destOrd="0" presId="urn:microsoft.com/office/officeart/2005/8/layout/vProcess5"/>
    <dgm:cxn modelId="{65A2893E-39C9-4AFA-B287-EB49EC326024}" type="presParOf" srcId="{DB0FD528-425C-4AFF-99C7-6FFD40806943}" destId="{3FDD97D8-E667-4BC9-BCFE-0E43B17FE9D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750E6-3199-4BC1-AFE1-ED2A4D0609D5}">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47454-0ADE-4F88-8A42-BA5C2864F5D6}">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Data collected on 6 important timepoints along the campaign (republic and democratic conventions, 3 presidential debates and the election day)</a:t>
          </a:r>
        </a:p>
      </dsp:txBody>
      <dsp:txXfrm>
        <a:off x="397472" y="947936"/>
        <a:ext cx="2950338" cy="1831860"/>
      </dsp:txXfrm>
    </dsp:sp>
    <dsp:sp modelId="{DAC58780-B86D-4C4C-AC9C-6D3BD60D5BEA}">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E225A-5224-439F-A248-2EFB33993062}">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List of hashtags that indicate positive or negative towards candidates used to scrape tweets that will serve as the labeled dataset (pro-</a:t>
          </a:r>
          <a:r>
            <a:rPr lang="en-US" sz="1700" kern="1200" dirty="0" err="1">
              <a:latin typeface="Calibri" panose="020F0502020204030204" pitchFamily="34" charset="0"/>
              <a:cs typeface="Calibri" panose="020F0502020204030204" pitchFamily="34" charset="0"/>
            </a:rPr>
            <a:t>clinton</a:t>
          </a:r>
          <a:r>
            <a:rPr lang="en-US" sz="1700" kern="1200" dirty="0">
              <a:latin typeface="Calibri" panose="020F0502020204030204" pitchFamily="34" charset="0"/>
              <a:cs typeface="Calibri" panose="020F0502020204030204" pitchFamily="34" charset="0"/>
            </a:rPr>
            <a:t>, pro-trump, anti-</a:t>
          </a:r>
          <a:r>
            <a:rPr lang="en-US" sz="1700" kern="1200" dirty="0" err="1">
              <a:latin typeface="Calibri" panose="020F0502020204030204" pitchFamily="34" charset="0"/>
              <a:cs typeface="Calibri" panose="020F0502020204030204" pitchFamily="34" charset="0"/>
            </a:rPr>
            <a:t>clinton,anti</a:t>
          </a:r>
          <a:r>
            <a:rPr lang="en-US" sz="1700" kern="1200" dirty="0">
              <a:latin typeface="Calibri" panose="020F0502020204030204" pitchFamily="34" charset="0"/>
              <a:cs typeface="Calibri" panose="020F0502020204030204" pitchFamily="34" charset="0"/>
            </a:rPr>
            <a:t>-trump)</a:t>
          </a:r>
        </a:p>
      </dsp:txBody>
      <dsp:txXfrm>
        <a:off x="4142755" y="947936"/>
        <a:ext cx="2950338" cy="1831860"/>
      </dsp:txXfrm>
    </dsp:sp>
    <dsp:sp modelId="{AC947190-0906-4DAC-9B9C-B6F926C2884A}">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F65E04-1A19-49ED-AB62-06915FF07094}">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Exclude retweets to reduce redundancy. Data collected with Python </a:t>
          </a:r>
          <a:r>
            <a:rPr lang="en-US" sz="1700" kern="1200" dirty="0" err="1">
              <a:latin typeface="Calibri" panose="020F0502020204030204" pitchFamily="34" charset="0"/>
              <a:cs typeface="Calibri" panose="020F0502020204030204" pitchFamily="34" charset="0"/>
            </a:rPr>
            <a:t>GetOldTweets</a:t>
          </a:r>
          <a:r>
            <a:rPr lang="en-US" sz="1700" kern="1200" dirty="0">
              <a:latin typeface="Calibri" panose="020F0502020204030204" pitchFamily="34" charset="0"/>
              <a:cs typeface="Calibri" panose="020F0502020204030204" pitchFamily="34" charset="0"/>
            </a:rPr>
            <a:t> library</a:t>
          </a:r>
        </a:p>
      </dsp:txBody>
      <dsp:txXfrm>
        <a:off x="7888039" y="947936"/>
        <a:ext cx="2950338" cy="1831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B1624-8C7F-44C1-812F-921F11045A74}">
      <dsp:nvSpPr>
        <dsp:cNvPr id="0" name=""/>
        <dsp:cNvSpPr/>
      </dsp:nvSpPr>
      <dsp:spPr>
        <a:xfrm>
          <a:off x="3723612" y="665127"/>
          <a:ext cx="512977" cy="91440"/>
        </a:xfrm>
        <a:custGeom>
          <a:avLst/>
          <a:gdLst/>
          <a:ahLst/>
          <a:cxnLst/>
          <a:rect l="0" t="0" r="0" b="0"/>
          <a:pathLst>
            <a:path>
              <a:moveTo>
                <a:pt x="0" y="45720"/>
              </a:moveTo>
              <a:lnTo>
                <a:pt x="51297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6512" y="708129"/>
        <a:ext cx="27178" cy="5435"/>
      </dsp:txXfrm>
    </dsp:sp>
    <dsp:sp modelId="{7C430C41-0D51-46B4-A1BD-47E5D582C9BF}">
      <dsp:nvSpPr>
        <dsp:cNvPr id="0" name=""/>
        <dsp:cNvSpPr/>
      </dsp:nvSpPr>
      <dsp:spPr>
        <a:xfrm>
          <a:off x="1362031" y="1832"/>
          <a:ext cx="2363381" cy="1418028"/>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5808" tIns="121561" rIns="115808" bIns="121561" numCol="1" spcCol="1270" anchor="ctr" anchorCtr="0">
          <a:noAutofit/>
        </a:bodyPr>
        <a:lstStyle/>
        <a:p>
          <a:pPr marL="0" lvl="0" indent="0" algn="ctr" defTabSz="711200">
            <a:lnSpc>
              <a:spcPct val="90000"/>
            </a:lnSpc>
            <a:spcBef>
              <a:spcPct val="0"/>
            </a:spcBef>
            <a:spcAft>
              <a:spcPct val="35000"/>
            </a:spcAft>
            <a:buNone/>
          </a:pPr>
          <a:r>
            <a:rPr lang="en-US" sz="1600" b="0" i="0" kern="1200"/>
            <a:t>Processing tweets</a:t>
          </a:r>
          <a:endParaRPr lang="en-US" sz="1600" kern="1200"/>
        </a:p>
      </dsp:txBody>
      <dsp:txXfrm>
        <a:off x="1362031" y="1832"/>
        <a:ext cx="2363381" cy="1418028"/>
      </dsp:txXfrm>
    </dsp:sp>
    <dsp:sp modelId="{E4C7B7C2-DE0A-4B84-9F48-AB0EEF07712D}">
      <dsp:nvSpPr>
        <dsp:cNvPr id="0" name=""/>
        <dsp:cNvSpPr/>
      </dsp:nvSpPr>
      <dsp:spPr>
        <a:xfrm>
          <a:off x="6630571" y="665127"/>
          <a:ext cx="512977" cy="91440"/>
        </a:xfrm>
        <a:custGeom>
          <a:avLst/>
          <a:gdLst/>
          <a:ahLst/>
          <a:cxnLst/>
          <a:rect l="0" t="0" r="0" b="0"/>
          <a:pathLst>
            <a:path>
              <a:moveTo>
                <a:pt x="0" y="45720"/>
              </a:moveTo>
              <a:lnTo>
                <a:pt x="51297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73471" y="708129"/>
        <a:ext cx="27178" cy="5435"/>
      </dsp:txXfrm>
    </dsp:sp>
    <dsp:sp modelId="{DC9DC4FF-354F-4173-9D82-2B20FB346A3A}">
      <dsp:nvSpPr>
        <dsp:cNvPr id="0" name=""/>
        <dsp:cNvSpPr/>
      </dsp:nvSpPr>
      <dsp:spPr>
        <a:xfrm>
          <a:off x="4268990" y="1832"/>
          <a:ext cx="2363381" cy="1418028"/>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5808" tIns="121561" rIns="115808" bIns="121561" numCol="1" spcCol="1270" anchor="ctr" anchorCtr="0">
          <a:noAutofit/>
        </a:bodyPr>
        <a:lstStyle/>
        <a:p>
          <a:pPr marL="0" lvl="0" indent="0" algn="ctr" defTabSz="711200">
            <a:lnSpc>
              <a:spcPct val="90000"/>
            </a:lnSpc>
            <a:spcBef>
              <a:spcPct val="0"/>
            </a:spcBef>
            <a:spcAft>
              <a:spcPct val="35000"/>
            </a:spcAft>
            <a:buNone/>
          </a:pPr>
          <a:r>
            <a:rPr lang="en-US" sz="1600" b="0" i="0" kern="1200"/>
            <a:t>Extracting features from tweets</a:t>
          </a:r>
          <a:endParaRPr lang="en-US" sz="1600" kern="1200"/>
        </a:p>
      </dsp:txBody>
      <dsp:txXfrm>
        <a:off x="4268990" y="1832"/>
        <a:ext cx="2363381" cy="1418028"/>
      </dsp:txXfrm>
    </dsp:sp>
    <dsp:sp modelId="{9EBE02E9-E9A5-4C99-91DE-28E5E75176CB}">
      <dsp:nvSpPr>
        <dsp:cNvPr id="0" name=""/>
        <dsp:cNvSpPr/>
      </dsp:nvSpPr>
      <dsp:spPr>
        <a:xfrm>
          <a:off x="2543722" y="1418061"/>
          <a:ext cx="5813917" cy="512977"/>
        </a:xfrm>
        <a:custGeom>
          <a:avLst/>
          <a:gdLst/>
          <a:ahLst/>
          <a:cxnLst/>
          <a:rect l="0" t="0" r="0" b="0"/>
          <a:pathLst>
            <a:path>
              <a:moveTo>
                <a:pt x="5813917" y="0"/>
              </a:moveTo>
              <a:lnTo>
                <a:pt x="5813917" y="273588"/>
              </a:lnTo>
              <a:lnTo>
                <a:pt x="0" y="273588"/>
              </a:lnTo>
              <a:lnTo>
                <a:pt x="0" y="512977"/>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4699" y="1671832"/>
        <a:ext cx="291963" cy="5435"/>
      </dsp:txXfrm>
    </dsp:sp>
    <dsp:sp modelId="{07BFCD3F-52F2-4A76-834E-7B4C5B2E7ECC}">
      <dsp:nvSpPr>
        <dsp:cNvPr id="0" name=""/>
        <dsp:cNvSpPr/>
      </dsp:nvSpPr>
      <dsp:spPr>
        <a:xfrm>
          <a:off x="7175949" y="1832"/>
          <a:ext cx="2363381" cy="1418028"/>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5808" tIns="121561" rIns="115808" bIns="121561" numCol="1" spcCol="1270" anchor="ctr" anchorCtr="0">
          <a:noAutofit/>
        </a:bodyPr>
        <a:lstStyle/>
        <a:p>
          <a:pPr marL="0" lvl="0" indent="0" algn="ctr" defTabSz="711200">
            <a:lnSpc>
              <a:spcPct val="90000"/>
            </a:lnSpc>
            <a:spcBef>
              <a:spcPct val="0"/>
            </a:spcBef>
            <a:spcAft>
              <a:spcPct val="35000"/>
            </a:spcAft>
            <a:buNone/>
          </a:pPr>
          <a:r>
            <a:rPr lang="en-US" sz="1600" b="0" i="0" kern="1200"/>
            <a:t>Building classifier </a:t>
          </a:r>
          <a:endParaRPr lang="en-US" sz="1600" kern="1200"/>
        </a:p>
      </dsp:txBody>
      <dsp:txXfrm>
        <a:off x="7175949" y="1832"/>
        <a:ext cx="2363381" cy="1418028"/>
      </dsp:txXfrm>
    </dsp:sp>
    <dsp:sp modelId="{3E0F9872-5A20-44D7-90F8-4A11A32869D2}">
      <dsp:nvSpPr>
        <dsp:cNvPr id="0" name=""/>
        <dsp:cNvSpPr/>
      </dsp:nvSpPr>
      <dsp:spPr>
        <a:xfrm>
          <a:off x="3723612" y="2626733"/>
          <a:ext cx="512977" cy="91440"/>
        </a:xfrm>
        <a:custGeom>
          <a:avLst/>
          <a:gdLst/>
          <a:ahLst/>
          <a:cxnLst/>
          <a:rect l="0" t="0" r="0" b="0"/>
          <a:pathLst>
            <a:path>
              <a:moveTo>
                <a:pt x="0" y="45720"/>
              </a:moveTo>
              <a:lnTo>
                <a:pt x="51297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6512" y="2669735"/>
        <a:ext cx="27178" cy="5435"/>
      </dsp:txXfrm>
    </dsp:sp>
    <dsp:sp modelId="{5C710B4E-0366-42DF-9B83-261F2BFF28C7}">
      <dsp:nvSpPr>
        <dsp:cNvPr id="0" name=""/>
        <dsp:cNvSpPr/>
      </dsp:nvSpPr>
      <dsp:spPr>
        <a:xfrm>
          <a:off x="1362031" y="1963439"/>
          <a:ext cx="2363381" cy="1418028"/>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5808" tIns="121561" rIns="115808" bIns="121561" numCol="1" spcCol="1270" anchor="ctr" anchorCtr="0">
          <a:noAutofit/>
        </a:bodyPr>
        <a:lstStyle/>
        <a:p>
          <a:pPr marL="0" lvl="0" indent="0" algn="ctr" defTabSz="711200">
            <a:lnSpc>
              <a:spcPct val="90000"/>
            </a:lnSpc>
            <a:spcBef>
              <a:spcPct val="0"/>
            </a:spcBef>
            <a:spcAft>
              <a:spcPct val="35000"/>
            </a:spcAft>
            <a:buNone/>
          </a:pPr>
          <a:r>
            <a:rPr lang="en-US" sz="1600" b="0" i="0" kern="1200"/>
            <a:t>Cross validation and GridSearch to choose hyperparameters</a:t>
          </a:r>
          <a:endParaRPr lang="en-US" sz="1600" kern="1200"/>
        </a:p>
      </dsp:txBody>
      <dsp:txXfrm>
        <a:off x="1362031" y="1963439"/>
        <a:ext cx="2363381" cy="1418028"/>
      </dsp:txXfrm>
    </dsp:sp>
    <dsp:sp modelId="{B636B356-2ACA-415E-A48C-DACFF670B126}">
      <dsp:nvSpPr>
        <dsp:cNvPr id="0" name=""/>
        <dsp:cNvSpPr/>
      </dsp:nvSpPr>
      <dsp:spPr>
        <a:xfrm>
          <a:off x="6630571" y="2626733"/>
          <a:ext cx="512977" cy="91440"/>
        </a:xfrm>
        <a:custGeom>
          <a:avLst/>
          <a:gdLst/>
          <a:ahLst/>
          <a:cxnLst/>
          <a:rect l="0" t="0" r="0" b="0"/>
          <a:pathLst>
            <a:path>
              <a:moveTo>
                <a:pt x="0" y="45720"/>
              </a:moveTo>
              <a:lnTo>
                <a:pt x="51297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73471" y="2669735"/>
        <a:ext cx="27178" cy="5435"/>
      </dsp:txXfrm>
    </dsp:sp>
    <dsp:sp modelId="{05A96CC0-B3B5-44C0-BF64-50816C55D218}">
      <dsp:nvSpPr>
        <dsp:cNvPr id="0" name=""/>
        <dsp:cNvSpPr/>
      </dsp:nvSpPr>
      <dsp:spPr>
        <a:xfrm>
          <a:off x="4268990" y="1963439"/>
          <a:ext cx="2363381" cy="1418028"/>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5808" tIns="121561" rIns="115808" bIns="121561" numCol="1" spcCol="1270" anchor="ctr" anchorCtr="0">
          <a:noAutofit/>
        </a:bodyPr>
        <a:lstStyle/>
        <a:p>
          <a:pPr marL="0" lvl="0" indent="0" algn="ctr" defTabSz="711200">
            <a:lnSpc>
              <a:spcPct val="90000"/>
            </a:lnSpc>
            <a:spcBef>
              <a:spcPct val="0"/>
            </a:spcBef>
            <a:spcAft>
              <a:spcPct val="35000"/>
            </a:spcAft>
            <a:buNone/>
          </a:pPr>
          <a:r>
            <a:rPr lang="en-US" sz="1600" b="0" i="0" kern="1200" dirty="0"/>
            <a:t>Training Classifier with full tagged dataset</a:t>
          </a:r>
          <a:endParaRPr lang="en-US" sz="1600" kern="1200" dirty="0"/>
        </a:p>
      </dsp:txBody>
      <dsp:txXfrm>
        <a:off x="4268990" y="1963439"/>
        <a:ext cx="2363381" cy="1418028"/>
      </dsp:txXfrm>
    </dsp:sp>
    <dsp:sp modelId="{8A46297F-19E7-45CB-B25C-6063678D8709}">
      <dsp:nvSpPr>
        <dsp:cNvPr id="0" name=""/>
        <dsp:cNvSpPr/>
      </dsp:nvSpPr>
      <dsp:spPr>
        <a:xfrm>
          <a:off x="7175949" y="1963439"/>
          <a:ext cx="2363381" cy="1418028"/>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5808" tIns="121561" rIns="115808" bIns="121561" numCol="1" spcCol="1270" anchor="ctr" anchorCtr="0">
          <a:noAutofit/>
        </a:bodyPr>
        <a:lstStyle/>
        <a:p>
          <a:pPr marL="0" lvl="0" indent="0" algn="ctr" defTabSz="711200">
            <a:lnSpc>
              <a:spcPct val="90000"/>
            </a:lnSpc>
            <a:spcBef>
              <a:spcPct val="0"/>
            </a:spcBef>
            <a:spcAft>
              <a:spcPct val="35000"/>
            </a:spcAft>
            <a:buNone/>
          </a:pPr>
          <a:r>
            <a:rPr lang="en-US" sz="1600" b="0" i="0" kern="1200" dirty="0"/>
            <a:t>Predicting sentiment of Unlabeled tweets data for the 6 timepoints</a:t>
          </a:r>
          <a:endParaRPr lang="en-US" sz="1600" kern="1200" dirty="0"/>
        </a:p>
      </dsp:txBody>
      <dsp:txXfrm>
        <a:off x="7175949" y="1963439"/>
        <a:ext cx="2363381" cy="1418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6DF72-8361-4014-A484-216B13A08E9F}">
      <dsp:nvSpPr>
        <dsp:cNvPr id="0" name=""/>
        <dsp:cNvSpPr/>
      </dsp:nvSpPr>
      <dsp:spPr>
        <a:xfrm>
          <a:off x="0" y="3158160"/>
          <a:ext cx="8946541" cy="1036578"/>
        </a:xfrm>
        <a:prstGeom prst="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Final parameters were log loss with 1e-3 alpha, l2 regularization and no weights with 0.84 f1-score on the test set</a:t>
          </a:r>
        </a:p>
      </dsp:txBody>
      <dsp:txXfrm>
        <a:off x="0" y="3158160"/>
        <a:ext cx="8946541" cy="1036578"/>
      </dsp:txXfrm>
    </dsp:sp>
    <dsp:sp modelId="{A3CC41F7-8494-42AA-A769-CAA344E31EA4}">
      <dsp:nvSpPr>
        <dsp:cNvPr id="0" name=""/>
        <dsp:cNvSpPr/>
      </dsp:nvSpPr>
      <dsp:spPr>
        <a:xfrm rot="10800000">
          <a:off x="0" y="1579451"/>
          <a:ext cx="8946541" cy="1594258"/>
        </a:xfrm>
        <a:prstGeom prst="upArrowCallou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K-fold is used for cross validation and f1-score is used for optimization</a:t>
          </a:r>
        </a:p>
      </dsp:txBody>
      <dsp:txXfrm rot="10800000">
        <a:off x="0" y="1579451"/>
        <a:ext cx="8946541" cy="1035901"/>
      </dsp:txXfrm>
    </dsp:sp>
    <dsp:sp modelId="{416FDB88-5430-4DD2-8E6A-0A18850F150C}">
      <dsp:nvSpPr>
        <dsp:cNvPr id="0" name=""/>
        <dsp:cNvSpPr/>
      </dsp:nvSpPr>
      <dsp:spPr>
        <a:xfrm rot="10800000">
          <a:off x="0" y="741"/>
          <a:ext cx="8946541" cy="1594258"/>
        </a:xfrm>
        <a:prstGeom prst="upArrowCallou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Tuning for hyperparameters including:</a:t>
          </a:r>
        </a:p>
      </dsp:txBody>
      <dsp:txXfrm rot="-10800000">
        <a:off x="0" y="741"/>
        <a:ext cx="8946541" cy="559584"/>
      </dsp:txXfrm>
    </dsp:sp>
    <dsp:sp modelId="{E904D8A0-3BED-487B-85D3-EE75D7F0791E}">
      <dsp:nvSpPr>
        <dsp:cNvPr id="0" name=""/>
        <dsp:cNvSpPr/>
      </dsp:nvSpPr>
      <dsp:spPr>
        <a:xfrm>
          <a:off x="0" y="560326"/>
          <a:ext cx="2236635" cy="476683"/>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Loss function: log loss, </a:t>
          </a:r>
          <a:r>
            <a:rPr lang="en-US" sz="1200" kern="1200" dirty="0" err="1"/>
            <a:t>huber</a:t>
          </a:r>
          <a:r>
            <a:rPr lang="en-US" sz="1200" kern="1200" dirty="0"/>
            <a:t> loss</a:t>
          </a:r>
        </a:p>
      </dsp:txBody>
      <dsp:txXfrm>
        <a:off x="0" y="560326"/>
        <a:ext cx="2236635" cy="476683"/>
      </dsp:txXfrm>
    </dsp:sp>
    <dsp:sp modelId="{54DB9F15-E80A-49E2-B4C8-582B40DD3FDC}">
      <dsp:nvSpPr>
        <dsp:cNvPr id="0" name=""/>
        <dsp:cNvSpPr/>
      </dsp:nvSpPr>
      <dsp:spPr>
        <a:xfrm>
          <a:off x="2236635" y="560326"/>
          <a:ext cx="2236635" cy="476683"/>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Alpha values: for regularization </a:t>
          </a:r>
        </a:p>
      </dsp:txBody>
      <dsp:txXfrm>
        <a:off x="2236635" y="560326"/>
        <a:ext cx="2236635" cy="476683"/>
      </dsp:txXfrm>
    </dsp:sp>
    <dsp:sp modelId="{B5F0B1F4-E776-4A31-96CE-9D1770BB7DE4}">
      <dsp:nvSpPr>
        <dsp:cNvPr id="0" name=""/>
        <dsp:cNvSpPr/>
      </dsp:nvSpPr>
      <dsp:spPr>
        <a:xfrm>
          <a:off x="4473270" y="560326"/>
          <a:ext cx="2236635" cy="476683"/>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Regularization of features: l1 or l2</a:t>
          </a:r>
        </a:p>
      </dsp:txBody>
      <dsp:txXfrm>
        <a:off x="4473270" y="560326"/>
        <a:ext cx="2236635" cy="476683"/>
      </dsp:txXfrm>
    </dsp:sp>
    <dsp:sp modelId="{77D77AB6-EC0D-416D-8F37-76CDDB2D21A0}">
      <dsp:nvSpPr>
        <dsp:cNvPr id="0" name=""/>
        <dsp:cNvSpPr/>
      </dsp:nvSpPr>
      <dsp:spPr>
        <a:xfrm>
          <a:off x="6709905" y="560326"/>
          <a:ext cx="2236635" cy="476683"/>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Class_weights</a:t>
          </a:r>
          <a:r>
            <a:rPr lang="en-US" sz="1200" kern="1200" dirty="0"/>
            <a:t>: no weights or balanced weights</a:t>
          </a:r>
        </a:p>
      </dsp:txBody>
      <dsp:txXfrm>
        <a:off x="6709905" y="560326"/>
        <a:ext cx="2236635" cy="476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96FEF-C257-4056-B4D1-24642317F60B}">
      <dsp:nvSpPr>
        <dsp:cNvPr id="0" name=""/>
        <dsp:cNvSpPr/>
      </dsp:nvSpPr>
      <dsp:spPr>
        <a:xfrm>
          <a:off x="0" y="0"/>
          <a:ext cx="7993699" cy="121693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latin typeface="Calibri" panose="020F0502020204030204" pitchFamily="34" charset="0"/>
              <a:cs typeface="Calibri" panose="020F0502020204030204" pitchFamily="34" charset="0"/>
            </a:rPr>
            <a:t>Train classifier with optimal parameters, and use trained classifier to predict sentiments of tweets in the 6 time points</a:t>
          </a:r>
          <a:endParaRPr lang="en-US" sz="2100" kern="1200" dirty="0">
            <a:latin typeface="Calibri" panose="020F0502020204030204" pitchFamily="34" charset="0"/>
            <a:cs typeface="Calibri" panose="020F0502020204030204" pitchFamily="34" charset="0"/>
          </a:endParaRPr>
        </a:p>
      </dsp:txBody>
      <dsp:txXfrm>
        <a:off x="35643" y="35643"/>
        <a:ext cx="6680535" cy="1145644"/>
      </dsp:txXfrm>
    </dsp:sp>
    <dsp:sp modelId="{5374A4AD-D02E-45EF-B3DC-D45D40665267}">
      <dsp:nvSpPr>
        <dsp:cNvPr id="0" name=""/>
        <dsp:cNvSpPr/>
      </dsp:nvSpPr>
      <dsp:spPr>
        <a:xfrm>
          <a:off x="705326" y="1419751"/>
          <a:ext cx="7993699" cy="121693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latin typeface="Calibri" panose="020F0502020204030204" pitchFamily="34" charset="0"/>
              <a:cs typeface="Calibri" panose="020F0502020204030204" pitchFamily="34" charset="0"/>
            </a:rPr>
            <a:t>For each timepoint, calculated overall sentiment of users by grouping tweets by user and calculating percentage of users supporting either candidate</a:t>
          </a:r>
          <a:endParaRPr lang="en-US" sz="2100" kern="1200" dirty="0">
            <a:latin typeface="Calibri" panose="020F0502020204030204" pitchFamily="34" charset="0"/>
            <a:cs typeface="Calibri" panose="020F0502020204030204" pitchFamily="34" charset="0"/>
          </a:endParaRPr>
        </a:p>
      </dsp:txBody>
      <dsp:txXfrm>
        <a:off x="740969" y="1455394"/>
        <a:ext cx="6426082" cy="1145644"/>
      </dsp:txXfrm>
    </dsp:sp>
    <dsp:sp modelId="{275D334A-CEB2-42F9-851D-1B0B98259C71}">
      <dsp:nvSpPr>
        <dsp:cNvPr id="0" name=""/>
        <dsp:cNvSpPr/>
      </dsp:nvSpPr>
      <dsp:spPr>
        <a:xfrm>
          <a:off x="1410652" y="2839503"/>
          <a:ext cx="7993699" cy="121693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latin typeface="Calibri" panose="020F0502020204030204" pitchFamily="34" charset="0"/>
              <a:cs typeface="Calibri" panose="020F0502020204030204" pitchFamily="34" charset="0"/>
            </a:rPr>
            <a:t>The results are also compared with average of polls conducting around the respective dates</a:t>
          </a:r>
          <a:endParaRPr lang="en-US" sz="2100" kern="1200" dirty="0">
            <a:latin typeface="Calibri" panose="020F0502020204030204" pitchFamily="34" charset="0"/>
            <a:cs typeface="Calibri" panose="020F0502020204030204" pitchFamily="34" charset="0"/>
          </a:endParaRPr>
        </a:p>
      </dsp:txBody>
      <dsp:txXfrm>
        <a:off x="1446295" y="2875146"/>
        <a:ext cx="6426082" cy="1145644"/>
      </dsp:txXfrm>
    </dsp:sp>
    <dsp:sp modelId="{F73B6322-009F-4A67-A575-89D6A2C5CBE9}">
      <dsp:nvSpPr>
        <dsp:cNvPr id="0" name=""/>
        <dsp:cNvSpPr/>
      </dsp:nvSpPr>
      <dsp:spPr>
        <a:xfrm>
          <a:off x="7202694" y="922838"/>
          <a:ext cx="791004" cy="79100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380670" y="922838"/>
        <a:ext cx="435052" cy="595231"/>
      </dsp:txXfrm>
    </dsp:sp>
    <dsp:sp modelId="{02336F8B-220A-48B7-98B1-C7F6AF7C2683}">
      <dsp:nvSpPr>
        <dsp:cNvPr id="0" name=""/>
        <dsp:cNvSpPr/>
      </dsp:nvSpPr>
      <dsp:spPr>
        <a:xfrm>
          <a:off x="7908020" y="2334477"/>
          <a:ext cx="791004" cy="791004"/>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085996" y="2334477"/>
        <a:ext cx="435052" cy="5952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08FCF-1235-4AB7-B4FF-D6534C9BD86E}"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1863C-C95A-458C-A12B-3F9DFA2EA07F}" type="slidenum">
              <a:rPr lang="en-US" smtClean="0"/>
              <a:t>‹#›</a:t>
            </a:fld>
            <a:endParaRPr lang="en-US"/>
          </a:p>
        </p:txBody>
      </p:sp>
    </p:spTree>
    <p:extLst>
      <p:ext uri="{BB962C8B-B14F-4D97-AF65-F5344CB8AC3E}">
        <p14:creationId xmlns:p14="http://schemas.microsoft.com/office/powerpoint/2010/main" val="291987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99E0F3-23E6-4C7F-889A-98B5CA5632DF}"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2FE154-CE30-4A2E-A715-85E65A0872C0}" type="datetime1">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D152CC2-4A71-4BA8-A99A-8F16FECB6962}"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4E9D9F8-51CC-4487-A071-AE155ACFF2D4}"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E6DE10-90A3-41A8-AE7F-2B61F109C761}"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DB25DE-BCE2-4D27-A6AD-F0C94A5B61AB}" type="datetime1">
              <a:rPr lang="en-US" smtClean="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034212-33D8-494F-8122-6C2CC770FAFB}" type="datetime1">
              <a:rPr lang="en-US" smtClean="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29D7F-EA31-4249-940D-C774796379D2}"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70C23-5D60-4C42-BC1C-AAB232070AB3}"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BC0F2-854B-4A20-965B-32769DB31A1A}"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47F587-0C00-49BA-944F-102DD03477A2}"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45170A-DEA7-4C38-8AB8-0F81E9E05089}" type="datetime1">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5A36B-47F3-4A9B-B640-3F0163248143}" type="datetime1">
              <a:rPr lang="en-US" smtClean="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D56455-FDDC-4BD5-B30E-FD902F24AF86}" type="datetime1">
              <a:rPr lang="en-US" smtClean="0"/>
              <a:t>4/29/2019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14984E-A469-49D9-96F4-1078FB69F833}" type="datetime1">
              <a:rPr lang="en-US" smtClean="0"/>
              <a:t>4/29/2019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BCD2322-5833-4509-AE00-1868BBAA014B}" type="datetime1">
              <a:rPr lang="en-US" smtClean="0"/>
              <a:t>4/29/2019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C3A65-3AE0-4FAD-835F-12C08E9558D9}" type="datetime1">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17C953-7B90-491C-B324-85D80B94B584}" type="datetime1">
              <a:rPr lang="en-US" smtClean="0"/>
              <a:t>4/29/2019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25C1-210D-475F-85B3-2EB46C715288}"/>
              </a:ext>
            </a:extLst>
          </p:cNvPr>
          <p:cNvSpPr>
            <a:spLocks noGrp="1"/>
          </p:cNvSpPr>
          <p:nvPr>
            <p:ph type="ctrTitle"/>
          </p:nvPr>
        </p:nvSpPr>
        <p:spPr/>
        <p:txBody>
          <a:bodyPr/>
          <a:lstStyle/>
          <a:p>
            <a:br>
              <a:rPr lang="en-US" dirty="0"/>
            </a:br>
            <a:r>
              <a:rPr lang="en-US" dirty="0">
                <a:latin typeface="Calibri" panose="020F0502020204030204" pitchFamily="34" charset="0"/>
                <a:cs typeface="Calibri" panose="020F0502020204030204" pitchFamily="34" charset="0"/>
              </a:rPr>
              <a:t>Twitter Sentiment on Clinton vs. Trump </a:t>
            </a:r>
          </a:p>
        </p:txBody>
      </p:sp>
      <p:sp>
        <p:nvSpPr>
          <p:cNvPr id="3" name="Subtitle 2">
            <a:extLst>
              <a:ext uri="{FF2B5EF4-FFF2-40B4-BE49-F238E27FC236}">
                <a16:creationId xmlns:a16="http://schemas.microsoft.com/office/drawing/2014/main" id="{622CD429-97EA-4C82-9B50-483D852A5AB0}"/>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Manasa Hariharan</a:t>
            </a:r>
          </a:p>
          <a:p>
            <a:r>
              <a:rPr lang="en-US" dirty="0">
                <a:latin typeface="Calibri" panose="020F0502020204030204" pitchFamily="34" charset="0"/>
                <a:cs typeface="Calibri" panose="020F0502020204030204" pitchFamily="34" charset="0"/>
              </a:rPr>
              <a:t>578 Final Project</a:t>
            </a:r>
          </a:p>
        </p:txBody>
      </p:sp>
      <p:sp>
        <p:nvSpPr>
          <p:cNvPr id="4" name="Slide Number Placeholder 3">
            <a:extLst>
              <a:ext uri="{FF2B5EF4-FFF2-40B4-BE49-F238E27FC236}">
                <a16:creationId xmlns:a16="http://schemas.microsoft.com/office/drawing/2014/main" id="{48812993-F0C4-407A-8EA2-A18A6B65E4FF}"/>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86189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56" name="Picture 55">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8" name="Oval 57">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0" name="Picture 59">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2" name="Picture 61">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4" name="Rectangle 63">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CDB5FD8C-B09C-4593-A27B-3A4A0C7B4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4CF175E-1D3B-480F-9427-31DF11FD4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0" name="Freeform 15">
            <a:extLst>
              <a:ext uri="{FF2B5EF4-FFF2-40B4-BE49-F238E27FC236}">
                <a16:creationId xmlns:a16="http://schemas.microsoft.com/office/drawing/2014/main" id="{A7EE72E9-3F04-4E6F-83C5-E6E75B758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8" name="Picture 7" descr="A close up of a map&#10;&#10;Description generated with high confidence">
            <a:extLst>
              <a:ext uri="{FF2B5EF4-FFF2-40B4-BE49-F238E27FC236}">
                <a16:creationId xmlns:a16="http://schemas.microsoft.com/office/drawing/2014/main" id="{EF43D968-40FB-4F95-8830-1AA495ACAF23}"/>
              </a:ext>
            </a:extLst>
          </p:cNvPr>
          <p:cNvPicPr>
            <a:picLocks noChangeAspect="1"/>
          </p:cNvPicPr>
          <p:nvPr/>
        </p:nvPicPr>
        <p:blipFill>
          <a:blip r:embed="rId7"/>
          <a:stretch>
            <a:fillRect/>
          </a:stretch>
        </p:blipFill>
        <p:spPr>
          <a:xfrm>
            <a:off x="6285703" y="883959"/>
            <a:ext cx="3500562" cy="3043967"/>
          </a:xfrm>
          <a:prstGeom prst="rect">
            <a:avLst/>
          </a:prstGeom>
          <a:effectLst/>
        </p:spPr>
      </p:pic>
      <p:sp useBgFill="1">
        <p:nvSpPr>
          <p:cNvPr id="72" name="Freeform 5">
            <a:extLst>
              <a:ext uri="{FF2B5EF4-FFF2-40B4-BE49-F238E27FC236}">
                <a16:creationId xmlns:a16="http://schemas.microsoft.com/office/drawing/2014/main" id="{35205174-D604-419F-A370-AB5134301D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8FB7D215-BB6E-44BC-9B73-6E135635307A}"/>
              </a:ext>
            </a:extLst>
          </p:cNvPr>
          <p:cNvSpPr>
            <a:spLocks noGrp="1"/>
          </p:cNvSpPr>
          <p:nvPr>
            <p:ph type="title" idx="4294967295"/>
          </p:nvPr>
        </p:nvSpPr>
        <p:spPr>
          <a:xfrm>
            <a:off x="635458" y="4854344"/>
            <a:ext cx="9345155" cy="861802"/>
          </a:xfrm>
        </p:spPr>
        <p:txBody>
          <a:bodyPr vert="horz" lIns="91440" tIns="45720" rIns="91440" bIns="45720" rtlCol="0" anchor="b">
            <a:normAutofit/>
          </a:bodyPr>
          <a:lstStyle/>
          <a:p>
            <a:r>
              <a:rPr lang="en-US" sz="4800" dirty="0">
                <a:latin typeface="Calibri" panose="020F0502020204030204" pitchFamily="34" charset="0"/>
                <a:cs typeface="Calibri" panose="020F0502020204030204" pitchFamily="34" charset="0"/>
              </a:rPr>
              <a:t>Results</a:t>
            </a:r>
          </a:p>
        </p:txBody>
      </p:sp>
      <p:pic>
        <p:nvPicPr>
          <p:cNvPr id="6" name="Content Placeholder 5" descr="A close up of a map&#10;&#10;Description generated with high confidence">
            <a:extLst>
              <a:ext uri="{FF2B5EF4-FFF2-40B4-BE49-F238E27FC236}">
                <a16:creationId xmlns:a16="http://schemas.microsoft.com/office/drawing/2014/main" id="{FFAAF2D3-7384-4723-9CB5-E44EC8B19D16}"/>
              </a:ext>
            </a:extLst>
          </p:cNvPr>
          <p:cNvPicPr>
            <a:picLocks noGrp="1" noChangeAspect="1"/>
          </p:cNvPicPr>
          <p:nvPr>
            <p:ph idx="4294967295"/>
          </p:nvPr>
        </p:nvPicPr>
        <p:blipFill>
          <a:blip r:embed="rId8"/>
          <a:stretch>
            <a:fillRect/>
          </a:stretch>
        </p:blipFill>
        <p:spPr>
          <a:xfrm>
            <a:off x="643855" y="784345"/>
            <a:ext cx="5490972" cy="3143581"/>
          </a:xfrm>
          <a:prstGeom prst="rect">
            <a:avLst/>
          </a:prstGeom>
          <a:effectLst/>
        </p:spPr>
      </p:pic>
      <p:sp>
        <p:nvSpPr>
          <p:cNvPr id="4" name="Slide Number Placeholder 3">
            <a:extLst>
              <a:ext uri="{FF2B5EF4-FFF2-40B4-BE49-F238E27FC236}">
                <a16:creationId xmlns:a16="http://schemas.microsoft.com/office/drawing/2014/main" id="{C646D0C3-D7E7-4E68-995E-1D34D466865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57F1E4F-1CFF-5643-939E-02111984F565}" type="slidenum">
              <a:rPr lang="en-US" smtClean="0"/>
              <a:pPr defTabSz="914400">
                <a:spcAft>
                  <a:spcPts val="600"/>
                </a:spcAft>
              </a:pPr>
              <a:t>10</a:t>
            </a:fld>
            <a:endParaRPr lang="en-US"/>
          </a:p>
        </p:txBody>
      </p:sp>
    </p:spTree>
    <p:extLst>
      <p:ext uri="{BB962C8B-B14F-4D97-AF65-F5344CB8AC3E}">
        <p14:creationId xmlns:p14="http://schemas.microsoft.com/office/powerpoint/2010/main" val="15308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 name="Picture 1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9633A850-2909-4C1A-8630-A71A8932B33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dirty="0">
                <a:latin typeface="Calibri" panose="020F0502020204030204" pitchFamily="34" charset="0"/>
                <a:cs typeface="Calibri" panose="020F0502020204030204" pitchFamily="34" charset="0"/>
              </a:rPr>
              <a:t>User Networks</a:t>
            </a:r>
          </a:p>
        </p:txBody>
      </p:sp>
      <p:sp>
        <p:nvSpPr>
          <p:cNvPr id="23" name="Rectangle 22">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5" descr="A close up of a flower&#10;&#10;Description generated with very high confidence">
            <a:extLst>
              <a:ext uri="{FF2B5EF4-FFF2-40B4-BE49-F238E27FC236}">
                <a16:creationId xmlns:a16="http://schemas.microsoft.com/office/drawing/2014/main" id="{20BAC47E-37A7-4985-9543-4D63C00A6F2B}"/>
              </a:ext>
            </a:extLst>
          </p:cNvPr>
          <p:cNvPicPr>
            <a:picLocks noGrp="1" noChangeAspect="1"/>
          </p:cNvPicPr>
          <p:nvPr>
            <p:ph idx="1"/>
          </p:nvPr>
        </p:nvPicPr>
        <p:blipFill>
          <a:blip r:embed="rId7"/>
          <a:stretch>
            <a:fillRect/>
          </a:stretch>
        </p:blipFill>
        <p:spPr>
          <a:xfrm>
            <a:off x="-682568" y="-245635"/>
            <a:ext cx="7956791" cy="7757871"/>
          </a:xfrm>
          <a:prstGeom prst="rect">
            <a:avLst/>
          </a:prstGeom>
          <a:effectLst/>
        </p:spPr>
      </p:pic>
      <p:sp>
        <p:nvSpPr>
          <p:cNvPr id="2" name="Slide Number Placeholder 1">
            <a:extLst>
              <a:ext uri="{FF2B5EF4-FFF2-40B4-BE49-F238E27FC236}">
                <a16:creationId xmlns:a16="http://schemas.microsoft.com/office/drawing/2014/main" id="{A28B22DF-F48B-42D5-9A11-A6EC4549821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57F1E4F-1CFF-5643-939E-02111984F565}" type="slidenum">
              <a:rPr lang="en-US" smtClean="0"/>
              <a:pPr defTabSz="914400">
                <a:spcAft>
                  <a:spcPts val="600"/>
                </a:spcAft>
              </a:pPr>
              <a:t>11</a:t>
            </a:fld>
            <a:endParaRPr lang="en-US"/>
          </a:p>
        </p:txBody>
      </p:sp>
    </p:spTree>
    <p:extLst>
      <p:ext uri="{BB962C8B-B14F-4D97-AF65-F5344CB8AC3E}">
        <p14:creationId xmlns:p14="http://schemas.microsoft.com/office/powerpoint/2010/main" val="306573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63" name="Picture 35">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37">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4" name="Rectangle 43">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Title 26">
            <a:extLst>
              <a:ext uri="{FF2B5EF4-FFF2-40B4-BE49-F238E27FC236}">
                <a16:creationId xmlns:a16="http://schemas.microsoft.com/office/drawing/2014/main" id="{0D7456A5-2599-4839-9ECC-44BE10C09BFA}"/>
              </a:ext>
            </a:extLst>
          </p:cNvPr>
          <p:cNvSpPr>
            <a:spLocks noGrp="1"/>
          </p:cNvSpPr>
          <p:nvPr>
            <p:ph type="title"/>
          </p:nvPr>
        </p:nvSpPr>
        <p:spPr>
          <a:xfrm>
            <a:off x="646112" y="452718"/>
            <a:ext cx="4165580" cy="1400530"/>
          </a:xfrm>
        </p:spPr>
        <p:txBody>
          <a:bodyPr vert="horz" lIns="91440" tIns="45720" rIns="91440" bIns="45720" rtlCol="0" anchor="t">
            <a:normAutofit/>
          </a:bodyPr>
          <a:lstStyle/>
          <a:p>
            <a:pPr algn="ctr"/>
            <a:r>
              <a:rPr lang="en-US" sz="4200" b="1" dirty="0">
                <a:latin typeface="Calibri" panose="020F0502020204030204" pitchFamily="34" charset="0"/>
                <a:cs typeface="Calibri" panose="020F0502020204030204" pitchFamily="34" charset="0"/>
              </a:rPr>
              <a:t>MOTIVATION</a:t>
            </a:r>
          </a:p>
        </p:txBody>
      </p:sp>
      <p:sp>
        <p:nvSpPr>
          <p:cNvPr id="46" name="Freeform 23">
            <a:extLst>
              <a:ext uri="{FF2B5EF4-FFF2-40B4-BE49-F238E27FC236}">
                <a16:creationId xmlns:a16="http://schemas.microsoft.com/office/drawing/2014/main" id="{6C65E974-2953-4A04-B871-A72F4F963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8" name="Freeform 5">
            <a:extLst>
              <a:ext uri="{FF2B5EF4-FFF2-40B4-BE49-F238E27FC236}">
                <a16:creationId xmlns:a16="http://schemas.microsoft.com/office/drawing/2014/main" id="{5133E740-9F9B-4D5E-AD96-1928D364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50" name="Rectangle 49">
            <a:extLst>
              <a:ext uri="{FF2B5EF4-FFF2-40B4-BE49-F238E27FC236}">
                <a16:creationId xmlns:a16="http://schemas.microsoft.com/office/drawing/2014/main" id="{EC2FDDC6-2A2C-4087-9109-EA609FA1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ell phone&#10;&#10;Description generated with very high confidence">
            <a:extLst>
              <a:ext uri="{FF2B5EF4-FFF2-40B4-BE49-F238E27FC236}">
                <a16:creationId xmlns:a16="http://schemas.microsoft.com/office/drawing/2014/main" id="{DB43789E-A9B9-42B1-8B76-572A087A0F48}"/>
              </a:ext>
            </a:extLst>
          </p:cNvPr>
          <p:cNvPicPr>
            <a:picLocks noChangeAspect="1"/>
          </p:cNvPicPr>
          <p:nvPr/>
        </p:nvPicPr>
        <p:blipFill>
          <a:blip r:embed="rId7"/>
          <a:stretch>
            <a:fillRect/>
          </a:stretch>
        </p:blipFill>
        <p:spPr>
          <a:xfrm>
            <a:off x="6478204" y="647699"/>
            <a:ext cx="4681882" cy="3242202"/>
          </a:xfrm>
          <a:prstGeom prst="rect">
            <a:avLst/>
          </a:prstGeom>
          <a:effectLst/>
        </p:spPr>
      </p:pic>
      <p:sp>
        <p:nvSpPr>
          <p:cNvPr id="65" name="Rectangle 51">
            <a:extLst>
              <a:ext uri="{FF2B5EF4-FFF2-40B4-BE49-F238E27FC236}">
                <a16:creationId xmlns:a16="http://schemas.microsoft.com/office/drawing/2014/main" id="{F63D9C1C-A565-4984-882D-ADDA83706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9BEE4FDD-D085-44F4-A9E1-7E4CAE3972F8}"/>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57F1E4F-1CFF-5643-939E-02111984F565}" type="slidenum">
              <a:rPr lang="en-US"/>
              <a:pPr defTabSz="914400">
                <a:spcAft>
                  <a:spcPts val="600"/>
                </a:spcAft>
              </a:pPr>
              <a:t>2</a:t>
            </a:fld>
            <a:endParaRPr lang="en-US"/>
          </a:p>
        </p:txBody>
      </p:sp>
      <p:sp>
        <p:nvSpPr>
          <p:cNvPr id="29" name="Text Placeholder 28">
            <a:extLst>
              <a:ext uri="{FF2B5EF4-FFF2-40B4-BE49-F238E27FC236}">
                <a16:creationId xmlns:a16="http://schemas.microsoft.com/office/drawing/2014/main" id="{DFABE0AF-8801-4DE8-8CAB-CDA6E9D1AFAE}"/>
              </a:ext>
            </a:extLst>
          </p:cNvPr>
          <p:cNvSpPr>
            <a:spLocks noGrp="1"/>
          </p:cNvSpPr>
          <p:nvPr>
            <p:ph type="body" sz="half" idx="2"/>
          </p:nvPr>
        </p:nvSpPr>
        <p:spPr>
          <a:xfrm>
            <a:off x="646113" y="2052918"/>
            <a:ext cx="4165146" cy="4195481"/>
          </a:xfrm>
        </p:spPr>
        <p:txBody>
          <a:bodyPr vert="horz" lIns="91440" tIns="45720" rIns="91440" bIns="45720" rtlCol="0">
            <a:normAutofit/>
          </a:bodyPr>
          <a:lstStyle/>
          <a:p>
            <a:pPr>
              <a:buFont typeface="Wingdings 3" charset="2"/>
              <a:buChar char=""/>
            </a:pPr>
            <a:r>
              <a:rPr lang="en-US" sz="1800" dirty="0">
                <a:latin typeface="Calibri" panose="020F0502020204030204" pitchFamily="34" charset="0"/>
                <a:cs typeface="Calibri" panose="020F0502020204030204" pitchFamily="34" charset="0"/>
              </a:rPr>
              <a:t>Social media has changed the way elections are conducted and understanding the role it plays is very important for future elections</a:t>
            </a:r>
          </a:p>
          <a:p>
            <a:pPr>
              <a:buFont typeface="Wingdings 3" charset="2"/>
              <a:buChar char=""/>
            </a:pP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a:buFont typeface="Wingdings 3" charset="2"/>
              <a:buChar char=""/>
            </a:pPr>
            <a:r>
              <a:rPr lang="en-US" sz="1800" dirty="0">
                <a:latin typeface="Calibri" panose="020F0502020204030204" pitchFamily="34" charset="0"/>
                <a:cs typeface="Calibri" panose="020F0502020204030204" pitchFamily="34" charset="0"/>
              </a:rPr>
              <a:t>Twitter and other social media can be used by pollsters along with traditional techniques to help understand their electorate and vice versa</a:t>
            </a:r>
          </a:p>
          <a:p>
            <a:pPr>
              <a:buFont typeface="Wingdings 3" charset="2"/>
              <a:buChar char=""/>
            </a:pPr>
            <a:endParaRPr lang="en-US" sz="1800" dirty="0">
              <a:latin typeface="Calibri" panose="020F0502020204030204" pitchFamily="34" charset="0"/>
              <a:cs typeface="Calibri" panose="020F0502020204030204" pitchFamily="34" charset="0"/>
            </a:endParaRPr>
          </a:p>
          <a:p>
            <a:pPr>
              <a:buFont typeface="Wingdings 3" charset="2"/>
              <a:buChar char=""/>
            </a:pPr>
            <a:endParaRPr lang="en-US" sz="1800" dirty="0">
              <a:latin typeface="Calibri" panose="020F0502020204030204" pitchFamily="34" charset="0"/>
              <a:cs typeface="Calibri" panose="020F0502020204030204" pitchFamily="34" charset="0"/>
            </a:endParaRPr>
          </a:p>
          <a:p>
            <a:pPr>
              <a:buFont typeface="Wingdings 3" charset="2"/>
              <a:buChar char=""/>
            </a:pPr>
            <a:endParaRPr lang="en-US" sz="1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ADE122D-88FE-4EA3-A648-9D69C36884F4}"/>
              </a:ext>
            </a:extLst>
          </p:cNvPr>
          <p:cNvPicPr>
            <a:picLocks noGrp="1" noChangeAspect="1"/>
          </p:cNvPicPr>
          <p:nvPr>
            <p:ph idx="1"/>
          </p:nvPr>
        </p:nvPicPr>
        <p:blipFill>
          <a:blip r:embed="rId8"/>
          <a:stretch>
            <a:fillRect/>
          </a:stretch>
        </p:blipFill>
        <p:spPr>
          <a:xfrm>
            <a:off x="6094410" y="4124908"/>
            <a:ext cx="5449471" cy="2084422"/>
          </a:xfrm>
          <a:prstGeom prst="rect">
            <a:avLst/>
          </a:prstGeom>
          <a:effectLst/>
        </p:spPr>
      </p:pic>
    </p:spTree>
    <p:extLst>
      <p:ext uri="{BB962C8B-B14F-4D97-AF65-F5344CB8AC3E}">
        <p14:creationId xmlns:p14="http://schemas.microsoft.com/office/powerpoint/2010/main" val="65309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7A5FBF-A45E-4797-8C8D-D7AADCC65D7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THE PROBLEMS</a:t>
            </a:r>
          </a:p>
        </p:txBody>
      </p:sp>
      <p:sp>
        <p:nvSpPr>
          <p:cNvPr id="7" name="Content Placeholder 6">
            <a:extLst>
              <a:ext uri="{FF2B5EF4-FFF2-40B4-BE49-F238E27FC236}">
                <a16:creationId xmlns:a16="http://schemas.microsoft.com/office/drawing/2014/main" id="{F0A48781-A51C-4235-912E-BBE19BD86ED4}"/>
              </a:ext>
            </a:extLst>
          </p:cNvPr>
          <p:cNvSpPr>
            <a:spLocks noGrp="1"/>
          </p:cNvSpPr>
          <p:nvPr>
            <p:ph idx="1"/>
          </p:nvPr>
        </p:nvSpPr>
        <p:spPr>
          <a:xfrm>
            <a:off x="1103312" y="2052918"/>
            <a:ext cx="8947521" cy="2515736"/>
          </a:xfrm>
        </p:spPr>
        <p:txBody>
          <a:bodyPr>
            <a:normAutofit fontScale="92500" lnSpcReduction="20000"/>
          </a:bodyPr>
          <a:lstStyle/>
          <a:p>
            <a:r>
              <a:rPr lang="en-US" dirty="0">
                <a:latin typeface="Calibri" panose="020F0502020204030204" pitchFamily="34" charset="0"/>
                <a:cs typeface="Calibri" panose="020F0502020204030204" pitchFamily="34" charset="0"/>
              </a:rPr>
              <a:t>Average of 2 million tweets a day related to the 2016 election In the final four months of campaign</a:t>
            </a:r>
          </a:p>
          <a:p>
            <a:r>
              <a:rPr lang="en-US" dirty="0">
                <a:latin typeface="Calibri" panose="020F0502020204030204" pitchFamily="34" charset="0"/>
                <a:cs typeface="Calibri" panose="020F0502020204030204" pitchFamily="34" charset="0"/>
              </a:rPr>
              <a:t>No labeled dataset</a:t>
            </a:r>
          </a:p>
          <a:p>
            <a:r>
              <a:rPr lang="en-US" dirty="0">
                <a:latin typeface="Calibri" panose="020F0502020204030204" pitchFamily="34" charset="0"/>
                <a:cs typeface="Calibri" panose="020F0502020204030204" pitchFamily="34" charset="0"/>
              </a:rPr>
              <a:t>Slang, sarcasm, bad spelling, bad grammar, lots of external media</a:t>
            </a:r>
          </a:p>
          <a:p>
            <a:r>
              <a:rPr lang="en-US" dirty="0">
                <a:latin typeface="Calibri" panose="020F0502020204030204" pitchFamily="34" charset="0"/>
                <a:cs typeface="Calibri" panose="020F0502020204030204" pitchFamily="34" charset="0"/>
              </a:rPr>
              <a:t>Tweets from bots and other unreliable clients</a:t>
            </a:r>
          </a:p>
          <a:p>
            <a:r>
              <a:rPr lang="en-US" dirty="0">
                <a:latin typeface="Calibri" panose="020F0502020204030204" pitchFamily="34" charset="0"/>
                <a:cs typeface="Calibri" panose="020F0502020204030204" pitchFamily="34" charset="0"/>
              </a:rPr>
              <a:t>Twitter has rate limits</a:t>
            </a:r>
          </a:p>
          <a:p>
            <a:r>
              <a:rPr lang="en-US" dirty="0">
                <a:latin typeface="Calibri" panose="020F0502020204030204" pitchFamily="34" charset="0"/>
                <a:cs typeface="Calibri" panose="020F0502020204030204" pitchFamily="34" charset="0"/>
              </a:rPr>
              <a:t>Lots of deleted tweets, deleted accounts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E86C759-A954-41F0-A86E-48EBE42841F5}"/>
              </a:ext>
            </a:extLst>
          </p:cNvPr>
          <p:cNvSpPr>
            <a:spLocks noGrp="1"/>
          </p:cNvSpPr>
          <p:nvPr>
            <p:ph type="sldNum" sz="quarter" idx="12"/>
          </p:nvPr>
        </p:nvSpPr>
        <p:spPr/>
        <p:txBody>
          <a:bodyPr/>
          <a:lstStyle/>
          <a:p>
            <a:fld id="{D57F1E4F-1CFF-5643-939E-02111984F565}" type="slidenum">
              <a:rPr lang="en-US" smtClean="0"/>
              <a:t>3</a:t>
            </a:fld>
            <a:endParaRPr lang="en-US" dirty="0"/>
          </a:p>
        </p:txBody>
      </p:sp>
      <p:pic>
        <p:nvPicPr>
          <p:cNvPr id="8" name="Picture 7" descr="A screenshot of a cell phone&#10;&#10;Description generated with high confidence">
            <a:extLst>
              <a:ext uri="{FF2B5EF4-FFF2-40B4-BE49-F238E27FC236}">
                <a16:creationId xmlns:a16="http://schemas.microsoft.com/office/drawing/2014/main" id="{E4953AFB-16EA-4799-BE96-4E50C099F0FA}"/>
              </a:ext>
            </a:extLst>
          </p:cNvPr>
          <p:cNvPicPr>
            <a:picLocks noChangeAspect="1"/>
          </p:cNvPicPr>
          <p:nvPr/>
        </p:nvPicPr>
        <p:blipFill>
          <a:blip r:embed="rId2"/>
          <a:stretch>
            <a:fillRect/>
          </a:stretch>
        </p:blipFill>
        <p:spPr>
          <a:xfrm>
            <a:off x="646111" y="5173401"/>
            <a:ext cx="5547338" cy="1231881"/>
          </a:xfrm>
          <a:prstGeom prst="rect">
            <a:avLst/>
          </a:prstGeom>
        </p:spPr>
      </p:pic>
      <p:pic>
        <p:nvPicPr>
          <p:cNvPr id="9" name="Picture 8">
            <a:extLst>
              <a:ext uri="{FF2B5EF4-FFF2-40B4-BE49-F238E27FC236}">
                <a16:creationId xmlns:a16="http://schemas.microsoft.com/office/drawing/2014/main" id="{A2C360D8-9B1C-4B28-9FD3-2AC7D29C8CE1}"/>
              </a:ext>
            </a:extLst>
          </p:cNvPr>
          <p:cNvPicPr>
            <a:picLocks noChangeAspect="1"/>
          </p:cNvPicPr>
          <p:nvPr/>
        </p:nvPicPr>
        <p:blipFill>
          <a:blip r:embed="rId3"/>
          <a:stretch>
            <a:fillRect/>
          </a:stretch>
        </p:blipFill>
        <p:spPr>
          <a:xfrm>
            <a:off x="5582152" y="4652486"/>
            <a:ext cx="6288636" cy="437083"/>
          </a:xfrm>
          <a:prstGeom prst="rect">
            <a:avLst/>
          </a:prstGeom>
        </p:spPr>
      </p:pic>
    </p:spTree>
    <p:extLst>
      <p:ext uri="{BB962C8B-B14F-4D97-AF65-F5344CB8AC3E}">
        <p14:creationId xmlns:p14="http://schemas.microsoft.com/office/powerpoint/2010/main" val="8772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45C5D64-51CD-4D73-A63D-4FE4FC7F6BEF}"/>
              </a:ext>
            </a:extLst>
          </p:cNvPr>
          <p:cNvSpPr>
            <a:spLocks noGrp="1"/>
          </p:cNvSpPr>
          <p:nvPr>
            <p:ph type="title"/>
          </p:nvPr>
        </p:nvSpPr>
        <p:spPr>
          <a:xfrm>
            <a:off x="648930" y="629267"/>
            <a:ext cx="9252154" cy="1016654"/>
          </a:xfrm>
        </p:spPr>
        <p:txBody>
          <a:bodyPr>
            <a:normAutofit/>
          </a:bodyPr>
          <a:lstStyle/>
          <a:p>
            <a:r>
              <a:rPr lang="en-US" dirty="0">
                <a:solidFill>
                  <a:srgbClr val="EBEBEB"/>
                </a:solidFill>
                <a:latin typeface="Calibri" panose="020F0502020204030204" pitchFamily="34" charset="0"/>
                <a:cs typeface="Calibri" panose="020F0502020204030204" pitchFamily="34" charset="0"/>
              </a:rPr>
              <a:t>THE DATA</a:t>
            </a:r>
          </a:p>
        </p:txBody>
      </p:sp>
      <p:sp>
        <p:nvSpPr>
          <p:cNvPr id="29" name="Rectangle 18">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BB60562-8481-4DF1-878F-7CC3D2E38733}"/>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4</a:t>
            </a:fld>
            <a:endParaRPr lang="en-US">
              <a:solidFill>
                <a:srgbClr val="FFFFFF"/>
              </a:solidFill>
            </a:endParaRPr>
          </a:p>
        </p:txBody>
      </p:sp>
      <p:sp>
        <p:nvSpPr>
          <p:cNvPr id="30" name="Freeform: Shape 20">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31" name="Content Placeholder 7">
            <a:extLst>
              <a:ext uri="{FF2B5EF4-FFF2-40B4-BE49-F238E27FC236}">
                <a16:creationId xmlns:a16="http://schemas.microsoft.com/office/drawing/2014/main" id="{A23BE7CA-2228-4331-B46A-9A7A339A356A}"/>
              </a:ext>
            </a:extLst>
          </p:cNvPr>
          <p:cNvGraphicFramePr>
            <a:graphicFrameLocks noGrp="1"/>
          </p:cNvGraphicFramePr>
          <p:nvPr>
            <p:ph idx="1"/>
            <p:extLst>
              <p:ext uri="{D42A27DB-BD31-4B8C-83A1-F6EECF244321}">
                <p14:modId xmlns:p14="http://schemas.microsoft.com/office/powerpoint/2010/main" val="291079100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38244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AED29-F962-4396-BDB1-751E9376C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a:extLst>
              <a:ext uri="{FF2B5EF4-FFF2-40B4-BE49-F238E27FC236}">
                <a16:creationId xmlns:a16="http://schemas.microsoft.com/office/drawing/2014/main" id="{76250A30-57A4-4633-8279-629424B3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5" name="Freeform 5">
            <a:extLst>
              <a:ext uri="{FF2B5EF4-FFF2-40B4-BE49-F238E27FC236}">
                <a16:creationId xmlns:a16="http://schemas.microsoft.com/office/drawing/2014/main" id="{EAD164B0-269D-4BFF-9191-D43FD07B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9D47C60F-6488-4B67-B651-0F17E861F86C}"/>
              </a:ext>
            </a:extLst>
          </p:cNvPr>
          <p:cNvSpPr>
            <a:spLocks noGrp="1"/>
          </p:cNvSpPr>
          <p:nvPr>
            <p:ph type="title"/>
          </p:nvPr>
        </p:nvSpPr>
        <p:spPr>
          <a:xfrm>
            <a:off x="611853" y="4885339"/>
            <a:ext cx="10968294" cy="1237087"/>
          </a:xfrm>
        </p:spPr>
        <p:txBody>
          <a:bodyPr>
            <a:normAutofit/>
          </a:bodyPr>
          <a:lstStyle/>
          <a:p>
            <a:r>
              <a:rPr lang="en-US" dirty="0">
                <a:solidFill>
                  <a:srgbClr val="FFFFFF"/>
                </a:solidFill>
              </a:rPr>
              <a:t>THE MODEL</a:t>
            </a:r>
          </a:p>
        </p:txBody>
      </p:sp>
      <p:sp>
        <p:nvSpPr>
          <p:cNvPr id="4" name="Slide Number Placeholder 3">
            <a:extLst>
              <a:ext uri="{FF2B5EF4-FFF2-40B4-BE49-F238E27FC236}">
                <a16:creationId xmlns:a16="http://schemas.microsoft.com/office/drawing/2014/main" id="{FB462452-954D-4824-B54E-D0BA0EB46E2A}"/>
              </a:ext>
            </a:extLst>
          </p:cNvPr>
          <p:cNvSpPr>
            <a:spLocks noGrp="1"/>
          </p:cNvSpPr>
          <p:nvPr>
            <p:ph type="sldNum" sz="quarter" idx="12"/>
          </p:nvPr>
        </p:nvSpPr>
        <p:spPr>
          <a:xfrm>
            <a:off x="11167148" y="6286877"/>
            <a:ext cx="537325" cy="372350"/>
          </a:xfrm>
        </p:spPr>
        <p:txBody>
          <a:bodyPr>
            <a:normAutofit/>
          </a:bodyPr>
          <a:lstStyle/>
          <a:p>
            <a:pPr algn="r">
              <a:spcAft>
                <a:spcPts val="600"/>
              </a:spcAft>
            </a:pPr>
            <a:fld id="{D57F1E4F-1CFF-5643-939E-02111984F565}" type="slidenum">
              <a:rPr lang="en-US" sz="1400">
                <a:solidFill>
                  <a:srgbClr val="FFFFFF"/>
                </a:solidFill>
              </a:rPr>
              <a:pPr algn="r">
                <a:spcAft>
                  <a:spcPts val="600"/>
                </a:spcAft>
              </a:pPr>
              <a:t>5</a:t>
            </a:fld>
            <a:endParaRPr lang="en-US" sz="1400">
              <a:solidFill>
                <a:srgbClr val="FFFFFF"/>
              </a:solidFill>
            </a:endParaRPr>
          </a:p>
        </p:txBody>
      </p:sp>
      <p:graphicFrame>
        <p:nvGraphicFramePr>
          <p:cNvPr id="6" name="Content Placeholder 2">
            <a:extLst>
              <a:ext uri="{FF2B5EF4-FFF2-40B4-BE49-F238E27FC236}">
                <a16:creationId xmlns:a16="http://schemas.microsoft.com/office/drawing/2014/main" id="{70019E99-632A-406B-86EA-FC7DDAB7351F}"/>
              </a:ext>
            </a:extLst>
          </p:cNvPr>
          <p:cNvGraphicFramePr>
            <a:graphicFrameLocks noGrp="1"/>
          </p:cNvGraphicFramePr>
          <p:nvPr>
            <p:ph idx="1"/>
            <p:extLst>
              <p:ext uri="{D42A27DB-BD31-4B8C-83A1-F6EECF244321}">
                <p14:modId xmlns:p14="http://schemas.microsoft.com/office/powerpoint/2010/main" val="3850142963"/>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4874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0A78-3E63-4FCC-9C6F-7984245A7E5B}"/>
              </a:ext>
            </a:extLst>
          </p:cNvPr>
          <p:cNvSpPr>
            <a:spLocks noGrp="1"/>
          </p:cNvSpPr>
          <p:nvPr>
            <p:ph type="title"/>
          </p:nvPr>
        </p:nvSpPr>
        <p:spPr>
          <a:xfrm>
            <a:off x="648930" y="629266"/>
            <a:ext cx="6188190" cy="1622321"/>
          </a:xfrm>
        </p:spPr>
        <p:txBody>
          <a:bodyPr>
            <a:normAutofit/>
          </a:bodyPr>
          <a:lstStyle/>
          <a:p>
            <a:r>
              <a:rPr lang="en-US" dirty="0">
                <a:latin typeface="Calibri" panose="020F0502020204030204" pitchFamily="34" charset="0"/>
                <a:cs typeface="Calibri" panose="020F0502020204030204" pitchFamily="34" charset="0"/>
              </a:rPr>
              <a:t>PROCESSING TWEETS</a:t>
            </a:r>
          </a:p>
        </p:txBody>
      </p:sp>
      <p:sp>
        <p:nvSpPr>
          <p:cNvPr id="3" name="Content Placeholder 2">
            <a:extLst>
              <a:ext uri="{FF2B5EF4-FFF2-40B4-BE49-F238E27FC236}">
                <a16:creationId xmlns:a16="http://schemas.microsoft.com/office/drawing/2014/main" id="{0D51B73F-20AD-42AD-AE2A-F8276012493B}"/>
              </a:ext>
            </a:extLst>
          </p:cNvPr>
          <p:cNvSpPr>
            <a:spLocks noGrp="1"/>
          </p:cNvSpPr>
          <p:nvPr>
            <p:ph idx="1"/>
          </p:nvPr>
        </p:nvSpPr>
        <p:spPr>
          <a:xfrm>
            <a:off x="648930" y="2438400"/>
            <a:ext cx="6188189" cy="3785419"/>
          </a:xfrm>
        </p:spPr>
        <p:txBody>
          <a:bodyPr>
            <a:normAutofit/>
          </a:bodyPr>
          <a:lstStyle/>
          <a:p>
            <a:r>
              <a:rPr lang="en-US" dirty="0">
                <a:latin typeface="Calibri" panose="020F0502020204030204" pitchFamily="34" charset="0"/>
                <a:cs typeface="Calibri" panose="020F0502020204030204" pitchFamily="34" charset="0"/>
                <a:sym typeface="Wingdings" panose="05000000000000000000" pitchFamily="2" charset="2"/>
              </a:rPr>
              <a:t>Tokenize data</a:t>
            </a:r>
          </a:p>
          <a:p>
            <a:r>
              <a:rPr lang="en-US" dirty="0">
                <a:latin typeface="Calibri" panose="020F0502020204030204" pitchFamily="34" charset="0"/>
                <a:cs typeface="Calibri" panose="020F0502020204030204" pitchFamily="34" charset="0"/>
              </a:rPr>
              <a:t>Handle emojis :D, </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etc</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a:latin typeface="Calibri" panose="020F0502020204030204" pitchFamily="34" charset="0"/>
                <a:cs typeface="Calibri" panose="020F0502020204030204" pitchFamily="34" charset="0"/>
              </a:rPr>
              <a:t>Handle html links</a:t>
            </a:r>
            <a:endParaRPr lang="en-US" dirty="0">
              <a:latin typeface="Calibri" panose="020F0502020204030204" pitchFamily="34" charset="0"/>
              <a:cs typeface="Calibri" panose="020F0502020204030204" pitchFamily="34" charset="0"/>
              <a:sym typeface="Wingdings" panose="05000000000000000000" pitchFamily="2" charset="2"/>
            </a:endParaRPr>
          </a:p>
          <a:p>
            <a:r>
              <a:rPr lang="en-US" dirty="0">
                <a:latin typeface="Calibri" panose="020F0502020204030204" pitchFamily="34" charset="0"/>
                <a:cs typeface="Calibri" panose="020F0502020204030204" pitchFamily="34" charset="0"/>
                <a:sym typeface="Wingdings" panose="05000000000000000000" pitchFamily="2" charset="2"/>
              </a:rPr>
              <a:t>Ensure handles and hashtags are used as features</a:t>
            </a:r>
          </a:p>
          <a:p>
            <a:r>
              <a:rPr lang="en-US" dirty="0">
                <a:latin typeface="Calibri" panose="020F0502020204030204" pitchFamily="34" charset="0"/>
                <a:cs typeface="Calibri" panose="020F0502020204030204" pitchFamily="34" charset="0"/>
                <a:sym typeface="Wingdings" panose="05000000000000000000" pitchFamily="2" charset="2"/>
              </a:rPr>
              <a:t>Many tweets have slang words and lengthened phrases </a:t>
            </a:r>
            <a:r>
              <a:rPr lang="en-US" dirty="0" err="1">
                <a:latin typeface="Calibri" panose="020F0502020204030204" pitchFamily="34" charset="0"/>
                <a:cs typeface="Calibri" panose="020F0502020204030204" pitchFamily="34" charset="0"/>
                <a:sym typeface="Wingdings" panose="05000000000000000000" pitchFamily="2" charset="2"/>
              </a:rPr>
              <a:t>eg</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waaayyy</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toooo</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yaayyy</a:t>
            </a:r>
            <a:r>
              <a:rPr lang="en-US" dirty="0">
                <a:latin typeface="Calibri" panose="020F0502020204030204" pitchFamily="34" charset="0"/>
                <a:cs typeface="Calibri" panose="020F0502020204030204" pitchFamily="34" charset="0"/>
                <a:sym typeface="Wingdings" panose="05000000000000000000" pitchFamily="2" charset="2"/>
              </a:rPr>
              <a:t>, !!!!,  etc.</a:t>
            </a:r>
          </a:p>
          <a:p>
            <a:r>
              <a:rPr lang="en-US" dirty="0" err="1">
                <a:latin typeface="Calibri" panose="020F0502020204030204" pitchFamily="34" charset="0"/>
                <a:cs typeface="Calibri" panose="020F0502020204030204" pitchFamily="34" charset="0"/>
                <a:sym typeface="Wingdings" panose="05000000000000000000" pitchFamily="2" charset="2"/>
              </a:rPr>
              <a:t>Nltk</a:t>
            </a:r>
            <a:r>
              <a:rPr lang="en-US" dirty="0">
                <a:latin typeface="Calibri" panose="020F0502020204030204" pitchFamily="34" charset="0"/>
                <a:cs typeface="Calibri" panose="020F0502020204030204" pitchFamily="34" charset="0"/>
                <a:sym typeface="Wingdings" panose="05000000000000000000" pitchFamily="2" charset="2"/>
              </a:rPr>
              <a:t> library has a tweet tokenizer that takes care of twitter specific text</a:t>
            </a:r>
          </a:p>
        </p:txBody>
      </p:sp>
      <p:sp>
        <p:nvSpPr>
          <p:cNvPr id="11" name="Freeform 31">
            <a:extLst>
              <a:ext uri="{FF2B5EF4-FFF2-40B4-BE49-F238E27FC236}">
                <a16:creationId xmlns:a16="http://schemas.microsoft.com/office/drawing/2014/main" id="{95BADBDA-9DAF-42A2-B6BA-4CCD4DE20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867A9945-64B5-455C-B212-6753D013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2C1125A-97EE-4DA6-9BBE-5DAC18B26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Graphic 7" descr="Chat">
            <a:extLst>
              <a:ext uri="{FF2B5EF4-FFF2-40B4-BE49-F238E27FC236}">
                <a16:creationId xmlns:a16="http://schemas.microsoft.com/office/drawing/2014/main" id="{0E37EBF9-CD4A-4ABD-A345-112E4974D6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1" y="1721993"/>
            <a:ext cx="3414010" cy="3414010"/>
          </a:xfrm>
          <a:prstGeom prst="rect">
            <a:avLst/>
          </a:prstGeom>
          <a:effectLst/>
        </p:spPr>
      </p:pic>
      <p:sp>
        <p:nvSpPr>
          <p:cNvPr id="17" name="Rectangle 16">
            <a:extLst>
              <a:ext uri="{FF2B5EF4-FFF2-40B4-BE49-F238E27FC236}">
                <a16:creationId xmlns:a16="http://schemas.microsoft.com/office/drawing/2014/main" id="{D7DDAC2C-DB93-4D9B-85BE-D9FD4F2DE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2F4786-8E9F-4E5D-886D-AE199EDC7D4A}"/>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smtClean="0"/>
              <a:pPr>
                <a:spcAft>
                  <a:spcPts val="600"/>
                </a:spcAft>
              </a:pPr>
              <a:t>6</a:t>
            </a:fld>
            <a:endParaRPr lang="en-US"/>
          </a:p>
        </p:txBody>
      </p:sp>
    </p:spTree>
    <p:extLst>
      <p:ext uri="{BB962C8B-B14F-4D97-AF65-F5344CB8AC3E}">
        <p14:creationId xmlns:p14="http://schemas.microsoft.com/office/powerpoint/2010/main" val="93486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1"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2"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3427E4B-B979-48A1-9620-E69C48ADA5C8}"/>
              </a:ext>
            </a:extLst>
          </p:cNvPr>
          <p:cNvSpPr>
            <a:spLocks noGrp="1"/>
          </p:cNvSpPr>
          <p:nvPr>
            <p:ph type="title"/>
          </p:nvPr>
        </p:nvSpPr>
        <p:spPr>
          <a:xfrm>
            <a:off x="806195" y="804672"/>
            <a:ext cx="3521359" cy="5248656"/>
          </a:xfrm>
        </p:spPr>
        <p:txBody>
          <a:bodyPr anchor="ctr">
            <a:normAutofit/>
          </a:bodyPr>
          <a:lstStyle/>
          <a:p>
            <a:pPr algn="ctr"/>
            <a:r>
              <a:rPr lang="en-US" dirty="0">
                <a:latin typeface="Calibri" panose="020F0502020204030204" pitchFamily="34" charset="0"/>
                <a:cs typeface="Calibri" panose="020F0502020204030204" pitchFamily="34" charset="0"/>
              </a:rPr>
              <a:t>Extracting Features</a:t>
            </a:r>
          </a:p>
        </p:txBody>
      </p:sp>
      <p:sp>
        <p:nvSpPr>
          <p:cNvPr id="23" name="Content Placeholder 2">
            <a:extLst>
              <a:ext uri="{FF2B5EF4-FFF2-40B4-BE49-F238E27FC236}">
                <a16:creationId xmlns:a16="http://schemas.microsoft.com/office/drawing/2014/main" id="{A31FAD9B-273B-4948-8A18-22D3EFBD5F87}"/>
              </a:ext>
            </a:extLst>
          </p:cNvPr>
          <p:cNvSpPr>
            <a:spLocks noGrp="1"/>
          </p:cNvSpPr>
          <p:nvPr>
            <p:ph idx="1"/>
          </p:nvPr>
        </p:nvSpPr>
        <p:spPr>
          <a:xfrm>
            <a:off x="4975861" y="804671"/>
            <a:ext cx="6399930" cy="5248657"/>
          </a:xfrm>
        </p:spPr>
        <p:txBody>
          <a:bodyPr anchor="ctr">
            <a:normAutofit/>
          </a:bodyPr>
          <a:lstStyle/>
          <a:p>
            <a:r>
              <a:rPr lang="en-US" dirty="0">
                <a:latin typeface="Calibri" panose="020F0502020204030204" pitchFamily="34" charset="0"/>
                <a:cs typeface="Calibri" panose="020F0502020204030204" pitchFamily="34" charset="0"/>
              </a:rPr>
              <a:t>Dataset has two classes (tweets that were either pro </a:t>
            </a:r>
            <a:r>
              <a:rPr lang="en-US" dirty="0" err="1">
                <a:latin typeface="Calibri" panose="020F0502020204030204" pitchFamily="34" charset="0"/>
                <a:cs typeface="Calibri" panose="020F0502020204030204" pitchFamily="34" charset="0"/>
              </a:rPr>
              <a:t>clinton</a:t>
            </a:r>
            <a:r>
              <a:rPr lang="en-US" dirty="0">
                <a:latin typeface="Calibri" panose="020F0502020204030204" pitchFamily="34" charset="0"/>
                <a:cs typeface="Calibri" panose="020F0502020204030204" pitchFamily="34" charset="0"/>
              </a:rPr>
              <a:t> or anti trump and tweets that were either anti </a:t>
            </a:r>
            <a:r>
              <a:rPr lang="en-US" dirty="0" err="1">
                <a:latin typeface="Calibri" panose="020F0502020204030204" pitchFamily="34" charset="0"/>
                <a:cs typeface="Calibri" panose="020F0502020204030204" pitchFamily="34" charset="0"/>
              </a:rPr>
              <a:t>clinton</a:t>
            </a:r>
            <a:r>
              <a:rPr lang="en-US" dirty="0">
                <a:latin typeface="Calibri" panose="020F0502020204030204" pitchFamily="34" charset="0"/>
                <a:cs typeface="Calibri" panose="020F0502020204030204" pitchFamily="34" charset="0"/>
              </a:rPr>
              <a:t> or pro trump)</a:t>
            </a:r>
          </a:p>
          <a:p>
            <a:r>
              <a:rPr lang="en-US" dirty="0">
                <a:latin typeface="Calibri" panose="020F0502020204030204" pitchFamily="34" charset="0"/>
                <a:cs typeface="Calibri" panose="020F0502020204030204" pitchFamily="34" charset="0"/>
              </a:rPr>
              <a:t>Both Unigrams and Bigrams were shown to have better performance than either one alone</a:t>
            </a:r>
          </a:p>
          <a:p>
            <a:r>
              <a:rPr lang="en-US" dirty="0">
                <a:latin typeface="Calibri" panose="020F0502020204030204" pitchFamily="34" charset="0"/>
                <a:cs typeface="Calibri" panose="020F0502020204030204" pitchFamily="34" charset="0"/>
              </a:rPr>
              <a:t>343000 tweets in the training set, 46% of tweets are pro </a:t>
            </a:r>
            <a:r>
              <a:rPr lang="en-US">
                <a:latin typeface="Calibri" panose="020F0502020204030204" pitchFamily="34" charset="0"/>
                <a:cs typeface="Calibri" panose="020F0502020204030204" pitchFamily="34" charset="0"/>
              </a:rPr>
              <a:t>clinton</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301BA67-21B3-4CDB-A2F3-B0419A894BCB}"/>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D57F1E4F-1CFF-5643-939E-02111984F565}" type="slidenum">
              <a:rPr lang="en-US" sz="1100">
                <a:solidFill>
                  <a:schemeClr val="accent1"/>
                </a:solidFill>
              </a:rPr>
              <a:pPr algn="r">
                <a:spcAft>
                  <a:spcPts val="600"/>
                </a:spcAft>
              </a:pPr>
              <a:t>7</a:t>
            </a:fld>
            <a:endParaRPr lang="en-US" sz="1100">
              <a:solidFill>
                <a:schemeClr val="accent1"/>
              </a:solidFill>
            </a:endParaRPr>
          </a:p>
        </p:txBody>
      </p:sp>
    </p:spTree>
    <p:extLst>
      <p:ext uri="{BB962C8B-B14F-4D97-AF65-F5344CB8AC3E}">
        <p14:creationId xmlns:p14="http://schemas.microsoft.com/office/powerpoint/2010/main" val="283603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2179-5AC2-4984-8990-CD2FABAE55B8}"/>
              </a:ext>
            </a:extLst>
          </p:cNvPr>
          <p:cNvSpPr>
            <a:spLocks noGrp="1"/>
          </p:cNvSpPr>
          <p:nvPr>
            <p:ph type="title"/>
          </p:nvPr>
        </p:nvSpPr>
        <p:spPr>
          <a:xfrm>
            <a:off x="646111" y="452718"/>
            <a:ext cx="9404723" cy="1400530"/>
          </a:xfrm>
        </p:spPr>
        <p:txBody>
          <a:bodyPr>
            <a:normAutofit/>
          </a:bodyPr>
          <a:lstStyle/>
          <a:p>
            <a:r>
              <a:rPr lang="en-US" dirty="0">
                <a:latin typeface="Calibri" panose="020F0502020204030204" pitchFamily="34" charset="0"/>
                <a:cs typeface="Calibri" panose="020F0502020204030204" pitchFamily="34" charset="0"/>
              </a:rPr>
              <a:t>Choosing Classifier</a:t>
            </a:r>
          </a:p>
        </p:txBody>
      </p:sp>
      <p:sp>
        <p:nvSpPr>
          <p:cNvPr id="22" name="Rectangle 21">
            <a:extLst>
              <a:ext uri="{FF2B5EF4-FFF2-40B4-BE49-F238E27FC236}">
                <a16:creationId xmlns:a16="http://schemas.microsoft.com/office/drawing/2014/main" id="{98AA0E06-14DE-4C1A-B11B-D05846A2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FDBAC6D6-616C-4909-AEFF-FEB75405DF6E}"/>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pPr>
                <a:spcAft>
                  <a:spcPts val="600"/>
                </a:spcAft>
              </a:pPr>
              <a:t>8</a:t>
            </a:fld>
            <a:endParaRPr lang="en-US"/>
          </a:p>
        </p:txBody>
      </p:sp>
      <p:graphicFrame>
        <p:nvGraphicFramePr>
          <p:cNvPr id="6" name="Content Placeholder 2">
            <a:extLst>
              <a:ext uri="{FF2B5EF4-FFF2-40B4-BE49-F238E27FC236}">
                <a16:creationId xmlns:a16="http://schemas.microsoft.com/office/drawing/2014/main" id="{44E32D3F-FCC0-49C9-94A3-7258BD63970F}"/>
              </a:ext>
            </a:extLst>
          </p:cNvPr>
          <p:cNvGraphicFramePr>
            <a:graphicFrameLocks noGrp="1"/>
          </p:cNvGraphicFramePr>
          <p:nvPr>
            <p:ph idx="1"/>
            <p:extLst>
              <p:ext uri="{D42A27DB-BD31-4B8C-83A1-F6EECF244321}">
                <p14:modId xmlns:p14="http://schemas.microsoft.com/office/powerpoint/2010/main" val="125105373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925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92EC-F3EF-4F08-975F-5215B02CA138}"/>
              </a:ext>
            </a:extLst>
          </p:cNvPr>
          <p:cNvSpPr>
            <a:spLocks noGrp="1"/>
          </p:cNvSpPr>
          <p:nvPr>
            <p:ph type="title"/>
          </p:nvPr>
        </p:nvSpPr>
        <p:spPr>
          <a:xfrm>
            <a:off x="646111" y="452718"/>
            <a:ext cx="9404723" cy="1400530"/>
          </a:xfrm>
        </p:spPr>
        <p:txBody>
          <a:bodyPr>
            <a:normAutofit/>
          </a:bodyPr>
          <a:lstStyle/>
          <a:p>
            <a:r>
              <a:rPr lang="en-US" sz="5400" dirty="0">
                <a:latin typeface="Calibri" panose="020F0502020204030204" pitchFamily="34" charset="0"/>
                <a:cs typeface="Calibri" panose="020F0502020204030204" pitchFamily="34" charset="0"/>
              </a:rPr>
              <a:t>Output</a:t>
            </a:r>
          </a:p>
        </p:txBody>
      </p:sp>
      <p:sp>
        <p:nvSpPr>
          <p:cNvPr id="4" name="Slide Number Placeholder 3">
            <a:extLst>
              <a:ext uri="{FF2B5EF4-FFF2-40B4-BE49-F238E27FC236}">
                <a16:creationId xmlns:a16="http://schemas.microsoft.com/office/drawing/2014/main" id="{E2910A04-BA40-4381-8EF1-B9A4F52F7D6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9</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36C277D0-337B-46D4-9802-0FCE693086D0}"/>
              </a:ext>
            </a:extLst>
          </p:cNvPr>
          <p:cNvGraphicFramePr>
            <a:graphicFrameLocks noGrp="1"/>
          </p:cNvGraphicFramePr>
          <p:nvPr>
            <p:ph idx="1"/>
            <p:extLst>
              <p:ext uri="{D42A27DB-BD31-4B8C-83A1-F6EECF244321}">
                <p14:modId xmlns:p14="http://schemas.microsoft.com/office/powerpoint/2010/main" val="29824051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943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456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vt:lpstr>
      <vt:lpstr> Twitter Sentiment on Clinton vs. Trump </vt:lpstr>
      <vt:lpstr>MOTIVATION</vt:lpstr>
      <vt:lpstr>THE PROBLEMS</vt:lpstr>
      <vt:lpstr>THE DATA</vt:lpstr>
      <vt:lpstr>THE MODEL</vt:lpstr>
      <vt:lpstr>PROCESSING TWEETS</vt:lpstr>
      <vt:lpstr>Extracting Features</vt:lpstr>
      <vt:lpstr>Choosing Classifier</vt:lpstr>
      <vt:lpstr>Output</vt:lpstr>
      <vt:lpstr>Results</vt:lpstr>
      <vt:lpstr>User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Twitter Sentiment on Clinton vs. Trump </dc:title>
  <dc:creator>Manasa Hariharan</dc:creator>
  <cp:lastModifiedBy>Manasa Hariharan</cp:lastModifiedBy>
  <cp:revision>4</cp:revision>
  <dcterms:created xsi:type="dcterms:W3CDTF">2019-04-30T09:29:17Z</dcterms:created>
  <dcterms:modified xsi:type="dcterms:W3CDTF">2019-04-30T15:38:00Z</dcterms:modified>
</cp:coreProperties>
</file>