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0" r:id="rId1"/>
  </p:sldMasterIdLst>
  <p:notesMasterIdLst>
    <p:notesMasterId r:id="rId18"/>
  </p:notesMasterIdLst>
  <p:sldIdLst>
    <p:sldId id="256" r:id="rId2"/>
    <p:sldId id="257" r:id="rId3"/>
    <p:sldId id="280" r:id="rId4"/>
    <p:sldId id="258" r:id="rId5"/>
    <p:sldId id="276" r:id="rId6"/>
    <p:sldId id="273" r:id="rId7"/>
    <p:sldId id="274" r:id="rId8"/>
    <p:sldId id="278" r:id="rId9"/>
    <p:sldId id="275"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4E6CCD-CB33-470C-84E1-04BB71C4A08B}">
          <p14:sldIdLst>
            <p14:sldId id="256"/>
            <p14:sldId id="257"/>
            <p14:sldId id="280"/>
            <p14:sldId id="258"/>
            <p14:sldId id="276"/>
            <p14:sldId id="273"/>
          </p14:sldIdLst>
        </p14:section>
        <p14:section name="Untitled Section" id="{E4817BE0-1E3C-4467-B4C9-441444CB5826}">
          <p14:sldIdLst>
            <p14:sldId id="274"/>
            <p14:sldId id="278"/>
            <p14:sldId id="275"/>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a koduri" initials="mk" lastIdx="1" clrIdx="0">
    <p:extLst>
      <p:ext uri="{19B8F6BF-5375-455C-9EA6-DF929625EA0E}">
        <p15:presenceInfo xmlns:p15="http://schemas.microsoft.com/office/powerpoint/2012/main" userId="353fde2d499382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90CD6-C7D4-4991-95A2-FEE534E106A3}" type="datetimeFigureOut">
              <a:rPr lang="en-IN" smtClean="0"/>
              <a:t>07-07-2023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43250-CA96-498B-9210-4471BCEF2FCE}" type="slidenum">
              <a:rPr lang="en-IN" smtClean="0"/>
              <a:t>‹#›</a:t>
            </a:fld>
            <a:endParaRPr lang="en-IN"/>
          </a:p>
        </p:txBody>
      </p:sp>
    </p:spTree>
    <p:extLst>
      <p:ext uri="{BB962C8B-B14F-4D97-AF65-F5344CB8AC3E}">
        <p14:creationId xmlns:p14="http://schemas.microsoft.com/office/powerpoint/2010/main" val="241966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r>
              <a:rPr lang="en-US"/>
              <a:t>July-2023</a:t>
            </a:r>
            <a:endParaRPr lang="en-IN"/>
          </a:p>
        </p:txBody>
      </p:sp>
      <p:sp>
        <p:nvSpPr>
          <p:cNvPr id="5" name="Footer Placeholder 4"/>
          <p:cNvSpPr>
            <a:spLocks noGrp="1"/>
          </p:cNvSpPr>
          <p:nvPr>
            <p:ph type="ftr" sz="quarter" idx="11"/>
          </p:nvPr>
        </p:nvSpPr>
        <p:spPr>
          <a:xfrm>
            <a:off x="1371600" y="4323845"/>
            <a:ext cx="6400800" cy="365125"/>
          </a:xfrm>
        </p:spPr>
        <p:txBody>
          <a:bodyPr/>
          <a:lstStyle/>
          <a:p>
            <a:r>
              <a:rPr lang="en-US"/>
              <a:t>Usharama college of engineering and technology</a:t>
            </a:r>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288088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July-2023</a:t>
            </a:r>
            <a:endParaRPr lang="en-IN"/>
          </a:p>
        </p:txBody>
      </p:sp>
      <p:sp>
        <p:nvSpPr>
          <p:cNvPr id="6" name="Footer Placeholder 5"/>
          <p:cNvSpPr>
            <a:spLocks noGrp="1"/>
          </p:cNvSpPr>
          <p:nvPr>
            <p:ph type="ftr" sz="quarter" idx="11"/>
          </p:nvPr>
        </p:nvSpPr>
        <p:spPr/>
        <p:txBody>
          <a:bodyPr/>
          <a:lstStyle/>
          <a:p>
            <a:r>
              <a:rPr lang="en-US"/>
              <a:t>Usharama college of engineering and technology</a:t>
            </a:r>
            <a:endParaRPr lang="en-IN"/>
          </a:p>
        </p:txBody>
      </p:sp>
      <p:sp>
        <p:nvSpPr>
          <p:cNvPr id="7" name="Slide Number Placeholder 6"/>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55975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July-2023</a:t>
            </a:r>
            <a:endParaRPr lang="en-IN"/>
          </a:p>
        </p:txBody>
      </p:sp>
      <p:sp>
        <p:nvSpPr>
          <p:cNvPr id="6" name="Footer Placeholder 5"/>
          <p:cNvSpPr>
            <a:spLocks noGrp="1"/>
          </p:cNvSpPr>
          <p:nvPr>
            <p:ph type="ftr" sz="quarter" idx="11"/>
          </p:nvPr>
        </p:nvSpPr>
        <p:spPr>
          <a:xfrm>
            <a:off x="685800" y="379941"/>
            <a:ext cx="6991492" cy="365125"/>
          </a:xfrm>
        </p:spPr>
        <p:txBody>
          <a:bodyPr/>
          <a:lstStyle/>
          <a:p>
            <a:r>
              <a:rPr lang="en-US"/>
              <a:t>Usharama college of engineering and technology</a:t>
            </a:r>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102733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July-2023</a:t>
            </a:r>
            <a:endParaRPr lang="en-IN"/>
          </a:p>
        </p:txBody>
      </p:sp>
      <p:sp>
        <p:nvSpPr>
          <p:cNvPr id="6" name="Footer Placeholder 5"/>
          <p:cNvSpPr>
            <a:spLocks noGrp="1"/>
          </p:cNvSpPr>
          <p:nvPr>
            <p:ph type="ftr" sz="quarter" idx="11"/>
          </p:nvPr>
        </p:nvSpPr>
        <p:spPr>
          <a:xfrm>
            <a:off x="685800" y="379941"/>
            <a:ext cx="6991492" cy="365125"/>
          </a:xfrm>
        </p:spPr>
        <p:txBody>
          <a:bodyPr/>
          <a:lstStyle/>
          <a:p>
            <a:r>
              <a:rPr lang="en-US"/>
              <a:t>Usharama college of engineering and technology</a:t>
            </a:r>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0CC4758-FE5B-4C73-A18F-3A930245042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967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en-US"/>
              <a:t>July-2023</a:t>
            </a:r>
            <a:endParaRPr lang="en-IN"/>
          </a:p>
        </p:txBody>
      </p:sp>
      <p:sp>
        <p:nvSpPr>
          <p:cNvPr id="6" name="Footer Placeholder 5"/>
          <p:cNvSpPr>
            <a:spLocks noGrp="1"/>
          </p:cNvSpPr>
          <p:nvPr>
            <p:ph type="ftr" sz="quarter" idx="11"/>
          </p:nvPr>
        </p:nvSpPr>
        <p:spPr>
          <a:xfrm>
            <a:off x="685800" y="378883"/>
            <a:ext cx="6991492" cy="365125"/>
          </a:xfrm>
        </p:spPr>
        <p:txBody>
          <a:bodyPr/>
          <a:lstStyle/>
          <a:p>
            <a:r>
              <a:rPr lang="en-US"/>
              <a:t>Usharama college of engineering and technology</a:t>
            </a:r>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272796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r>
              <a:rPr lang="en-US"/>
              <a:t>July-2023</a:t>
            </a:r>
            <a:endParaRPr lang="en-IN"/>
          </a:p>
        </p:txBody>
      </p:sp>
      <p:sp>
        <p:nvSpPr>
          <p:cNvPr id="4" name="Footer Placeholder 3"/>
          <p:cNvSpPr>
            <a:spLocks noGrp="1"/>
          </p:cNvSpPr>
          <p:nvPr>
            <p:ph type="ftr" sz="quarter" idx="11"/>
          </p:nvPr>
        </p:nvSpPr>
        <p:spPr/>
        <p:txBody>
          <a:bodyPr/>
          <a:lstStyle/>
          <a:p>
            <a:r>
              <a:rPr lang="en-US"/>
              <a:t>Usharama college of engineering and technology</a:t>
            </a:r>
            <a:endParaRPr lang="en-IN"/>
          </a:p>
        </p:txBody>
      </p:sp>
      <p:sp>
        <p:nvSpPr>
          <p:cNvPr id="5" name="Slide Number Placeholder 4"/>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158312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r>
              <a:rPr lang="en-US"/>
              <a:t>July-2023</a:t>
            </a:r>
            <a:endParaRPr lang="en-IN"/>
          </a:p>
        </p:txBody>
      </p:sp>
      <p:sp>
        <p:nvSpPr>
          <p:cNvPr id="4" name="Footer Placeholder 3"/>
          <p:cNvSpPr>
            <a:spLocks noGrp="1"/>
          </p:cNvSpPr>
          <p:nvPr>
            <p:ph type="ftr" sz="quarter" idx="11"/>
          </p:nvPr>
        </p:nvSpPr>
        <p:spPr/>
        <p:txBody>
          <a:bodyPr/>
          <a:lstStyle/>
          <a:p>
            <a:r>
              <a:rPr lang="en-US"/>
              <a:t>Usharama college of engineering and technology</a:t>
            </a:r>
            <a:endParaRPr lang="en-IN"/>
          </a:p>
        </p:txBody>
      </p:sp>
      <p:sp>
        <p:nvSpPr>
          <p:cNvPr id="5" name="Slide Number Placeholder 4"/>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3224528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July-2023</a:t>
            </a:r>
            <a:endParaRPr lang="en-IN"/>
          </a:p>
        </p:txBody>
      </p:sp>
      <p:sp>
        <p:nvSpPr>
          <p:cNvPr id="5" name="Footer Placeholder 4"/>
          <p:cNvSpPr>
            <a:spLocks noGrp="1"/>
          </p:cNvSpPr>
          <p:nvPr>
            <p:ph type="ftr" sz="quarter" idx="11"/>
          </p:nvPr>
        </p:nvSpPr>
        <p:spPr/>
        <p:txBody>
          <a:bodyPr/>
          <a:lstStyle/>
          <a:p>
            <a:r>
              <a:rPr lang="en-US"/>
              <a:t>Usharama college of engineering and technology</a:t>
            </a:r>
            <a:endParaRPr lang="en-IN"/>
          </a:p>
        </p:txBody>
      </p:sp>
      <p:sp>
        <p:nvSpPr>
          <p:cNvPr id="6" name="Slide Number Placeholder 5"/>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3785271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en-US"/>
              <a:t>July-2023</a:t>
            </a:r>
            <a:endParaRPr lang="en-IN"/>
          </a:p>
        </p:txBody>
      </p:sp>
      <p:sp>
        <p:nvSpPr>
          <p:cNvPr id="5" name="Footer Placeholder 4"/>
          <p:cNvSpPr>
            <a:spLocks noGrp="1"/>
          </p:cNvSpPr>
          <p:nvPr>
            <p:ph type="ftr" sz="quarter" idx="11"/>
          </p:nvPr>
        </p:nvSpPr>
        <p:spPr>
          <a:xfrm>
            <a:off x="685800" y="381000"/>
            <a:ext cx="6991492" cy="365125"/>
          </a:xfrm>
        </p:spPr>
        <p:txBody>
          <a:bodyPr/>
          <a:lstStyle/>
          <a:p>
            <a:r>
              <a:rPr lang="en-US"/>
              <a:t>Usharama college of engineering and technology</a:t>
            </a:r>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137357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July-2023</a:t>
            </a:r>
            <a:endParaRPr lang="en-IN"/>
          </a:p>
        </p:txBody>
      </p:sp>
      <p:sp>
        <p:nvSpPr>
          <p:cNvPr id="5" name="Footer Placeholder 4"/>
          <p:cNvSpPr>
            <a:spLocks noGrp="1"/>
          </p:cNvSpPr>
          <p:nvPr>
            <p:ph type="ftr" sz="quarter" idx="11"/>
          </p:nvPr>
        </p:nvSpPr>
        <p:spPr/>
        <p:txBody>
          <a:bodyPr/>
          <a:lstStyle/>
          <a:p>
            <a:r>
              <a:rPr lang="en-US"/>
              <a:t>Usharama college of engineering and technology</a:t>
            </a:r>
            <a:endParaRPr lang="en-IN"/>
          </a:p>
        </p:txBody>
      </p:sp>
      <p:sp>
        <p:nvSpPr>
          <p:cNvPr id="6" name="Slide Number Placeholder 5"/>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184434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en-US"/>
              <a:t>July-2023</a:t>
            </a:r>
            <a:endParaRPr lang="en-IN"/>
          </a:p>
        </p:txBody>
      </p:sp>
      <p:sp>
        <p:nvSpPr>
          <p:cNvPr id="5" name="Footer Placeholder 4"/>
          <p:cNvSpPr>
            <a:spLocks noGrp="1"/>
          </p:cNvSpPr>
          <p:nvPr>
            <p:ph type="ftr" sz="quarter" idx="11"/>
          </p:nvPr>
        </p:nvSpPr>
        <p:spPr>
          <a:xfrm>
            <a:off x="685800" y="381001"/>
            <a:ext cx="6991492" cy="364065"/>
          </a:xfrm>
        </p:spPr>
        <p:txBody>
          <a:bodyPr/>
          <a:lstStyle/>
          <a:p>
            <a:r>
              <a:rPr lang="en-US"/>
              <a:t>Usharama college of engineering and technology</a:t>
            </a:r>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271054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July-2023</a:t>
            </a:r>
            <a:endParaRPr lang="en-IN"/>
          </a:p>
        </p:txBody>
      </p:sp>
      <p:sp>
        <p:nvSpPr>
          <p:cNvPr id="6" name="Footer Placeholder 5"/>
          <p:cNvSpPr>
            <a:spLocks noGrp="1"/>
          </p:cNvSpPr>
          <p:nvPr>
            <p:ph type="ftr" sz="quarter" idx="11"/>
          </p:nvPr>
        </p:nvSpPr>
        <p:spPr/>
        <p:txBody>
          <a:bodyPr/>
          <a:lstStyle/>
          <a:p>
            <a:r>
              <a:rPr lang="en-US"/>
              <a:t>Usharama college of engineering and technology</a:t>
            </a:r>
            <a:endParaRPr lang="en-IN"/>
          </a:p>
        </p:txBody>
      </p:sp>
      <p:sp>
        <p:nvSpPr>
          <p:cNvPr id="7" name="Slide Number Placeholder 6"/>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338407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July-2023</a:t>
            </a:r>
            <a:endParaRPr lang="en-IN"/>
          </a:p>
        </p:txBody>
      </p:sp>
      <p:sp>
        <p:nvSpPr>
          <p:cNvPr id="8" name="Footer Placeholder 7"/>
          <p:cNvSpPr>
            <a:spLocks noGrp="1"/>
          </p:cNvSpPr>
          <p:nvPr>
            <p:ph type="ftr" sz="quarter" idx="11"/>
          </p:nvPr>
        </p:nvSpPr>
        <p:spPr/>
        <p:txBody>
          <a:bodyPr/>
          <a:lstStyle/>
          <a:p>
            <a:r>
              <a:rPr lang="en-US"/>
              <a:t>Usharama college of engineering and technology</a:t>
            </a:r>
            <a:endParaRPr lang="en-IN"/>
          </a:p>
        </p:txBody>
      </p:sp>
      <p:sp>
        <p:nvSpPr>
          <p:cNvPr id="9" name="Slide Number Placeholder 8"/>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394298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July-2023</a:t>
            </a:r>
            <a:endParaRPr lang="en-IN"/>
          </a:p>
        </p:txBody>
      </p:sp>
      <p:sp>
        <p:nvSpPr>
          <p:cNvPr id="4" name="Footer Placeholder 3"/>
          <p:cNvSpPr>
            <a:spLocks noGrp="1"/>
          </p:cNvSpPr>
          <p:nvPr>
            <p:ph type="ftr" sz="quarter" idx="11"/>
          </p:nvPr>
        </p:nvSpPr>
        <p:spPr/>
        <p:txBody>
          <a:bodyPr/>
          <a:lstStyle/>
          <a:p>
            <a:r>
              <a:rPr lang="en-US"/>
              <a:t>Usharama college of engineering and technology</a:t>
            </a:r>
            <a:endParaRPr lang="en-IN"/>
          </a:p>
        </p:txBody>
      </p:sp>
      <p:sp>
        <p:nvSpPr>
          <p:cNvPr id="5" name="Slide Number Placeholder 4"/>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423719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July-2023</a:t>
            </a:r>
            <a:endParaRPr lang="en-IN"/>
          </a:p>
        </p:txBody>
      </p:sp>
      <p:sp>
        <p:nvSpPr>
          <p:cNvPr id="3" name="Footer Placeholder 2"/>
          <p:cNvSpPr>
            <a:spLocks noGrp="1"/>
          </p:cNvSpPr>
          <p:nvPr>
            <p:ph type="ftr" sz="quarter" idx="11"/>
          </p:nvPr>
        </p:nvSpPr>
        <p:spPr/>
        <p:txBody>
          <a:bodyPr/>
          <a:lstStyle/>
          <a:p>
            <a:r>
              <a:rPr lang="en-US"/>
              <a:t>Usharama college of engineering and technology</a:t>
            </a:r>
            <a:endParaRPr lang="en-IN"/>
          </a:p>
        </p:txBody>
      </p:sp>
      <p:sp>
        <p:nvSpPr>
          <p:cNvPr id="4" name="Slide Number Placeholder 3"/>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402715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July-2023</a:t>
            </a:r>
            <a:endParaRPr lang="en-IN"/>
          </a:p>
        </p:txBody>
      </p:sp>
      <p:sp>
        <p:nvSpPr>
          <p:cNvPr id="6" name="Footer Placeholder 5"/>
          <p:cNvSpPr>
            <a:spLocks noGrp="1"/>
          </p:cNvSpPr>
          <p:nvPr>
            <p:ph type="ftr" sz="quarter" idx="11"/>
          </p:nvPr>
        </p:nvSpPr>
        <p:spPr/>
        <p:txBody>
          <a:bodyPr/>
          <a:lstStyle/>
          <a:p>
            <a:r>
              <a:rPr lang="en-US"/>
              <a:t>Usharama college of engineering and technology</a:t>
            </a:r>
            <a:endParaRPr lang="en-IN"/>
          </a:p>
        </p:txBody>
      </p:sp>
      <p:sp>
        <p:nvSpPr>
          <p:cNvPr id="7" name="Slide Number Placeholder 6"/>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411373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July-2023</a:t>
            </a:r>
            <a:endParaRPr lang="en-IN"/>
          </a:p>
        </p:txBody>
      </p:sp>
      <p:sp>
        <p:nvSpPr>
          <p:cNvPr id="6" name="Footer Placeholder 5"/>
          <p:cNvSpPr>
            <a:spLocks noGrp="1"/>
          </p:cNvSpPr>
          <p:nvPr>
            <p:ph type="ftr" sz="quarter" idx="11"/>
          </p:nvPr>
        </p:nvSpPr>
        <p:spPr/>
        <p:txBody>
          <a:bodyPr/>
          <a:lstStyle/>
          <a:p>
            <a:r>
              <a:rPr lang="en-US"/>
              <a:t>Usharama college of engineering and technology</a:t>
            </a:r>
            <a:endParaRPr lang="en-US" dirty="0"/>
          </a:p>
        </p:txBody>
      </p:sp>
      <p:sp>
        <p:nvSpPr>
          <p:cNvPr id="7" name="Slide Number Placeholder 6"/>
          <p:cNvSpPr>
            <a:spLocks noGrp="1"/>
          </p:cNvSpPr>
          <p:nvPr>
            <p:ph type="sldNum" sz="quarter" idx="12"/>
          </p:nvPr>
        </p:nvSpPr>
        <p:spPr/>
        <p:txBody>
          <a:bodyPr/>
          <a:lstStyle/>
          <a:p>
            <a:fld id="{50CC4758-FE5B-4C73-A18F-3A9302450423}" type="slidenum">
              <a:rPr lang="en-IN" smtClean="0"/>
              <a:t>‹#›</a:t>
            </a:fld>
            <a:endParaRPr lang="en-IN"/>
          </a:p>
        </p:txBody>
      </p:sp>
    </p:spTree>
    <p:extLst>
      <p:ext uri="{BB962C8B-B14F-4D97-AF65-F5344CB8AC3E}">
        <p14:creationId xmlns:p14="http://schemas.microsoft.com/office/powerpoint/2010/main" val="224057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July-2023</a:t>
            </a:r>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Usharama college of engineering and technology</a:t>
            </a:r>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CC4758-FE5B-4C73-A18F-3A9302450423}" type="slidenum">
              <a:rPr lang="en-IN" smtClean="0"/>
              <a:t>‹#›</a:t>
            </a:fld>
            <a:endParaRPr lang="en-IN"/>
          </a:p>
        </p:txBody>
      </p:sp>
    </p:spTree>
    <p:extLst>
      <p:ext uri="{BB962C8B-B14F-4D97-AF65-F5344CB8AC3E}">
        <p14:creationId xmlns:p14="http://schemas.microsoft.com/office/powerpoint/2010/main" val="2763285793"/>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691" y="796691"/>
            <a:ext cx="10281139" cy="2696786"/>
          </a:xfrm>
        </p:spPr>
        <p:txBody>
          <a:bodyPr>
            <a:normAutofit/>
          </a:bodyPr>
          <a:lstStyle/>
          <a:p>
            <a:r>
              <a:rPr lang="en-US" sz="4000" dirty="0">
                <a:solidFill>
                  <a:schemeClr val="accent3">
                    <a:lumMod val="75000"/>
                  </a:schemeClr>
                </a:solidFill>
                <a:latin typeface="Times New Roman" panose="02020603050405020304" pitchFamily="18" charset="0"/>
                <a:cs typeface="Times New Roman" panose="02020603050405020304" pitchFamily="18" charset="0"/>
              </a:rPr>
              <a:t>GENDER CLASSIFICATION USING SUPPORT VECTOR MACHINE</a:t>
            </a:r>
            <a:endParaRPr lang="en-IN" sz="4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00246" y="3750905"/>
            <a:ext cx="6494584" cy="1726163"/>
          </a:xfrm>
        </p:spPr>
        <p:txBody>
          <a:bodyPr>
            <a:normAutofit fontScale="70000" lnSpcReduction="20000"/>
          </a:bodyPr>
          <a:lstStyle/>
          <a:p>
            <a:pPr algn="just"/>
            <a:r>
              <a:rPr lang="en-US" dirty="0">
                <a:latin typeface="+mj-lt"/>
                <a:cs typeface="Times New Roman" panose="02020603050405020304" pitchFamily="18" charset="0"/>
              </a:rPr>
              <a:t>                                                                            </a:t>
            </a:r>
            <a:r>
              <a:rPr lang="en-US" b="1" dirty="0">
                <a:latin typeface="+mj-lt"/>
                <a:cs typeface="Times New Roman" panose="02020603050405020304" pitchFamily="18" charset="0"/>
              </a:rPr>
              <a:t>SUBMITTED BY</a:t>
            </a:r>
          </a:p>
          <a:p>
            <a:pPr algn="just"/>
            <a:r>
              <a:rPr lang="en-US" dirty="0">
                <a:latin typeface="+mj-lt"/>
                <a:cs typeface="Times New Roman" panose="02020603050405020304" pitchFamily="18" charset="0"/>
              </a:rPr>
              <a:t>                                                            V.SITA MAHALAKSHMI(20NG1A0561)</a:t>
            </a:r>
          </a:p>
          <a:p>
            <a:pPr algn="just"/>
            <a:r>
              <a:rPr lang="en-US" dirty="0">
                <a:latin typeface="+mj-lt"/>
                <a:cs typeface="Times New Roman" panose="02020603050405020304" pitchFamily="18" charset="0"/>
              </a:rPr>
              <a:t>                                                             K.MANASA(20NG1A0528)</a:t>
            </a:r>
          </a:p>
          <a:p>
            <a:pPr algn="just"/>
            <a:r>
              <a:rPr lang="en-US" dirty="0">
                <a:latin typeface="+mj-lt"/>
                <a:cs typeface="Times New Roman" panose="02020603050405020304" pitchFamily="18" charset="0"/>
              </a:rPr>
              <a:t>                                                             K.PRUDHVI RAJU(20NG1A0531)</a:t>
            </a:r>
          </a:p>
          <a:p>
            <a:pPr algn="just"/>
            <a:r>
              <a:rPr lang="en-IN" dirty="0">
                <a:latin typeface="+mj-lt"/>
                <a:cs typeface="Times New Roman" panose="02020603050405020304" pitchFamily="18" charset="0"/>
              </a:rPr>
              <a:t>                                                             K.CHAITANYA BABU(20NG1A0530</a:t>
            </a:r>
            <a:r>
              <a:rPr lang="en-IN" dirty="0">
                <a:latin typeface="+mj-lt"/>
              </a:rPr>
              <a:t>)</a:t>
            </a:r>
          </a:p>
        </p:txBody>
      </p:sp>
      <p:sp>
        <p:nvSpPr>
          <p:cNvPr id="4" name="TextBox 3">
            <a:extLst>
              <a:ext uri="{FF2B5EF4-FFF2-40B4-BE49-F238E27FC236}">
                <a16:creationId xmlns:a16="http://schemas.microsoft.com/office/drawing/2014/main" id="{CBA0A32C-F782-BBDD-A407-CBDE90B5A53F}"/>
              </a:ext>
            </a:extLst>
          </p:cNvPr>
          <p:cNvSpPr txBox="1"/>
          <p:nvPr/>
        </p:nvSpPr>
        <p:spPr>
          <a:xfrm>
            <a:off x="1215851" y="4613986"/>
            <a:ext cx="2974409" cy="923330"/>
          </a:xfrm>
          <a:prstGeom prst="rect">
            <a:avLst/>
          </a:prstGeom>
          <a:noFill/>
        </p:spPr>
        <p:txBody>
          <a:bodyPr wrap="square" rtlCol="0">
            <a:spAutoFit/>
          </a:bodyPr>
          <a:lstStyle/>
          <a:p>
            <a:r>
              <a:rPr lang="en-US" dirty="0"/>
              <a:t>Guided by</a:t>
            </a:r>
          </a:p>
          <a:p>
            <a:r>
              <a:rPr lang="en-US" dirty="0"/>
              <a:t>Dr K P N V SATYA SREE</a:t>
            </a:r>
          </a:p>
          <a:p>
            <a:r>
              <a:rPr lang="en-US" dirty="0"/>
              <a:t>T NAGA MOUNIKA</a:t>
            </a:r>
            <a:endParaRPr lang="en-IN" dirty="0"/>
          </a:p>
        </p:txBody>
      </p:sp>
    </p:spTree>
    <p:extLst>
      <p:ext uri="{BB962C8B-B14F-4D97-AF65-F5344CB8AC3E}">
        <p14:creationId xmlns:p14="http://schemas.microsoft.com/office/powerpoint/2010/main" val="164778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988" y="746125"/>
            <a:ext cx="3648722" cy="1084384"/>
          </a:xfrm>
        </p:spPr>
        <p:txBody>
          <a:bodyPr>
            <a:normAutofit/>
          </a:bodyPr>
          <a:lstStyle/>
          <a:p>
            <a:r>
              <a:rPr lang="en-US" sz="3200" b="1" dirty="0">
                <a:solidFill>
                  <a:schemeClr val="accent3">
                    <a:lumMod val="75000"/>
                  </a:schemeClr>
                </a:solidFill>
                <a:latin typeface="Times New Roman" panose="02020603050405020304" pitchFamily="18" charset="0"/>
                <a:cs typeface="Times New Roman" panose="02020603050405020304" pitchFamily="18" charset="0"/>
              </a:rPr>
              <a:t>Training SVM</a:t>
            </a:r>
            <a:endParaRPr lang="en-IN" sz="32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2005483"/>
            <a:ext cx="6886852" cy="4218633"/>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train an SVM model, the preprocessed dataset is split into training and testing sets.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training set is used to learn the optimal hyperplane that separates male and female classes.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SVM algorithm adjusts the hyperplane parameters by minimizing the classification error.</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trained SVM model is evaluated using the testing set to measure its performance.</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2740E43-64BF-C1FF-ED9B-CAE0688DB9DE}"/>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823213B8-2B1C-399B-04A8-744482F4841C}"/>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08DDBCBA-75BD-3348-42ED-F1550FE6FB8C}"/>
              </a:ext>
            </a:extLst>
          </p:cNvPr>
          <p:cNvSpPr>
            <a:spLocks noGrp="1"/>
          </p:cNvSpPr>
          <p:nvPr>
            <p:ph type="sldNum" sz="quarter" idx="12"/>
          </p:nvPr>
        </p:nvSpPr>
        <p:spPr/>
        <p:txBody>
          <a:bodyPr/>
          <a:lstStyle/>
          <a:p>
            <a:fld id="{50CC4758-FE5B-4C73-A18F-3A9302450423}" type="slidenum">
              <a:rPr lang="en-IN" smtClean="0"/>
              <a:t>10</a:t>
            </a:fld>
            <a:endParaRPr lang="en-IN"/>
          </a:p>
        </p:txBody>
      </p:sp>
      <p:pic>
        <p:nvPicPr>
          <p:cNvPr id="7" name="Picture 6">
            <a:extLst>
              <a:ext uri="{FF2B5EF4-FFF2-40B4-BE49-F238E27FC236}">
                <a16:creationId xmlns:a16="http://schemas.microsoft.com/office/drawing/2014/main" id="{126FB31B-6484-E9CE-4782-7F28EFEF3885}"/>
              </a:ext>
            </a:extLst>
          </p:cNvPr>
          <p:cNvPicPr>
            <a:picLocks noChangeAspect="1"/>
          </p:cNvPicPr>
          <p:nvPr/>
        </p:nvPicPr>
        <p:blipFill>
          <a:blip r:embed="rId2"/>
          <a:stretch>
            <a:fillRect/>
          </a:stretch>
        </p:blipFill>
        <p:spPr>
          <a:xfrm>
            <a:off x="7806553" y="1855097"/>
            <a:ext cx="4115157" cy="3200677"/>
          </a:xfrm>
          <a:prstGeom prst="rect">
            <a:avLst/>
          </a:prstGeom>
        </p:spPr>
      </p:pic>
    </p:spTree>
    <p:extLst>
      <p:ext uri="{BB962C8B-B14F-4D97-AF65-F5344CB8AC3E}">
        <p14:creationId xmlns:p14="http://schemas.microsoft.com/office/powerpoint/2010/main" val="280453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576" y="603415"/>
            <a:ext cx="1845043" cy="920462"/>
          </a:xfrm>
        </p:spPr>
        <p:txBody>
          <a:bodyPr>
            <a:normAutofit/>
          </a:bodyPr>
          <a:lstStyle/>
          <a:p>
            <a:r>
              <a:rPr lang="en-US" sz="3200" b="1" dirty="0">
                <a:solidFill>
                  <a:schemeClr val="accent3">
                    <a:lumMod val="75000"/>
                  </a:schemeClr>
                </a:solidFill>
                <a:latin typeface="Times New Roman" panose="02020603050405020304" pitchFamily="18" charset="0"/>
                <a:cs typeface="Times New Roman" panose="02020603050405020304" pitchFamily="18" charset="0"/>
              </a:rPr>
              <a:t>Result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897" y="1858740"/>
            <a:ext cx="1017034" cy="113713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172" y="3635900"/>
            <a:ext cx="1017034" cy="1289031"/>
          </a:xfrm>
          <a:prstGeom prst="rect">
            <a:avLst/>
          </a:prstGeom>
        </p:spPr>
      </p:pic>
      <p:sp>
        <p:nvSpPr>
          <p:cNvPr id="7" name="TextBox 6"/>
          <p:cNvSpPr txBox="1"/>
          <p:nvPr/>
        </p:nvSpPr>
        <p:spPr>
          <a:xfrm flipH="1">
            <a:off x="1720897" y="3122601"/>
            <a:ext cx="1017034" cy="369332"/>
          </a:xfrm>
          <a:prstGeom prst="rect">
            <a:avLst/>
          </a:prstGeom>
          <a:noFill/>
        </p:spPr>
        <p:txBody>
          <a:bodyPr wrap="square" rtlCol="0">
            <a:spAutoFit/>
          </a:bodyPr>
          <a:lstStyle/>
          <a:p>
            <a:r>
              <a:rPr lang="en-IN" dirty="0"/>
              <a:t>Female</a:t>
            </a:r>
          </a:p>
        </p:txBody>
      </p:sp>
      <p:sp>
        <p:nvSpPr>
          <p:cNvPr id="8" name="TextBox 7"/>
          <p:cNvSpPr txBox="1"/>
          <p:nvPr/>
        </p:nvSpPr>
        <p:spPr>
          <a:xfrm flipH="1">
            <a:off x="1786149" y="5068898"/>
            <a:ext cx="1903564" cy="369332"/>
          </a:xfrm>
          <a:prstGeom prst="rect">
            <a:avLst/>
          </a:prstGeom>
          <a:noFill/>
        </p:spPr>
        <p:txBody>
          <a:bodyPr wrap="square" rtlCol="0">
            <a:spAutoFit/>
          </a:bodyPr>
          <a:lstStyle/>
          <a:p>
            <a:r>
              <a:rPr lang="en-IN" dirty="0"/>
              <a:t>Male</a:t>
            </a:r>
          </a:p>
        </p:txBody>
      </p:sp>
      <p:sp>
        <p:nvSpPr>
          <p:cNvPr id="12" name="Right Arrow 11"/>
          <p:cNvSpPr/>
          <p:nvPr/>
        </p:nvSpPr>
        <p:spPr>
          <a:xfrm>
            <a:off x="2927864" y="2841776"/>
            <a:ext cx="853206" cy="968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4625" y="2873900"/>
            <a:ext cx="1865376" cy="1243584"/>
          </a:xfrm>
          <a:prstGeom prst="rect">
            <a:avLst/>
          </a:prstGeom>
        </p:spPr>
      </p:pic>
      <p:sp>
        <p:nvSpPr>
          <p:cNvPr id="15" name="TextBox 14"/>
          <p:cNvSpPr txBox="1"/>
          <p:nvPr/>
        </p:nvSpPr>
        <p:spPr>
          <a:xfrm>
            <a:off x="4079632" y="4366185"/>
            <a:ext cx="2414952" cy="369332"/>
          </a:xfrm>
          <a:prstGeom prst="rect">
            <a:avLst/>
          </a:prstGeom>
          <a:noFill/>
        </p:spPr>
        <p:txBody>
          <a:bodyPr wrap="square" rtlCol="0">
            <a:spAutoFit/>
          </a:bodyPr>
          <a:lstStyle/>
          <a:p>
            <a:r>
              <a:rPr lang="en-IN" dirty="0"/>
              <a:t>TRAINING MODEL</a:t>
            </a:r>
          </a:p>
        </p:txBody>
      </p:sp>
      <p:sp>
        <p:nvSpPr>
          <p:cNvPr id="16" name="Right Arrow 15"/>
          <p:cNvSpPr/>
          <p:nvPr/>
        </p:nvSpPr>
        <p:spPr>
          <a:xfrm>
            <a:off x="5783128" y="3320417"/>
            <a:ext cx="1030223" cy="490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092" y="3185800"/>
            <a:ext cx="1270293" cy="1094615"/>
          </a:xfrm>
          <a:prstGeom prst="rect">
            <a:avLst/>
          </a:prstGeom>
        </p:spPr>
      </p:pic>
      <p:sp>
        <p:nvSpPr>
          <p:cNvPr id="19" name="TextBox 18"/>
          <p:cNvSpPr txBox="1"/>
          <p:nvPr/>
        </p:nvSpPr>
        <p:spPr>
          <a:xfrm>
            <a:off x="7053092" y="4366185"/>
            <a:ext cx="2372263" cy="369332"/>
          </a:xfrm>
          <a:prstGeom prst="rect">
            <a:avLst/>
          </a:prstGeom>
          <a:noFill/>
        </p:spPr>
        <p:txBody>
          <a:bodyPr wrap="square" rtlCol="0">
            <a:spAutoFit/>
          </a:bodyPr>
          <a:lstStyle/>
          <a:p>
            <a:r>
              <a:rPr lang="en-IN" dirty="0"/>
              <a:t>PREDICTION</a:t>
            </a:r>
          </a:p>
        </p:txBody>
      </p:sp>
      <p:sp>
        <p:nvSpPr>
          <p:cNvPr id="20" name="Down Arrow 19"/>
          <p:cNvSpPr/>
          <p:nvPr/>
        </p:nvSpPr>
        <p:spPr>
          <a:xfrm>
            <a:off x="7401023" y="2205685"/>
            <a:ext cx="574430" cy="6682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9307" y="747824"/>
            <a:ext cx="1457861" cy="1457861"/>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9967" y="2995879"/>
            <a:ext cx="1865376" cy="1243584"/>
          </a:xfrm>
          <a:prstGeom prst="rect">
            <a:avLst/>
          </a:prstGeom>
        </p:spPr>
      </p:pic>
      <p:sp>
        <p:nvSpPr>
          <p:cNvPr id="24" name="Right Arrow 23"/>
          <p:cNvSpPr/>
          <p:nvPr/>
        </p:nvSpPr>
        <p:spPr>
          <a:xfrm>
            <a:off x="8417168" y="3320417"/>
            <a:ext cx="422032" cy="490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040" y="3228428"/>
            <a:ext cx="459229" cy="582046"/>
          </a:xfrm>
          <a:prstGeom prst="rect">
            <a:avLst/>
          </a:prstGeom>
        </p:spPr>
      </p:pic>
      <p:sp>
        <p:nvSpPr>
          <p:cNvPr id="26" name="TextBox 25"/>
          <p:cNvSpPr txBox="1"/>
          <p:nvPr/>
        </p:nvSpPr>
        <p:spPr>
          <a:xfrm>
            <a:off x="9703040" y="4505132"/>
            <a:ext cx="1011852" cy="646331"/>
          </a:xfrm>
          <a:prstGeom prst="rect">
            <a:avLst/>
          </a:prstGeom>
          <a:noFill/>
        </p:spPr>
        <p:txBody>
          <a:bodyPr wrap="square" rtlCol="0">
            <a:spAutoFit/>
          </a:bodyPr>
          <a:lstStyle/>
          <a:p>
            <a:r>
              <a:rPr lang="en-IN" dirty="0"/>
              <a:t>Female</a:t>
            </a:r>
          </a:p>
          <a:p>
            <a:endParaRPr lang="en-IN" dirty="0"/>
          </a:p>
        </p:txBody>
      </p:sp>
      <p:sp>
        <p:nvSpPr>
          <p:cNvPr id="3" name="Date Placeholder 2">
            <a:extLst>
              <a:ext uri="{FF2B5EF4-FFF2-40B4-BE49-F238E27FC236}">
                <a16:creationId xmlns:a16="http://schemas.microsoft.com/office/drawing/2014/main" id="{E6DC30F4-1E93-1C92-AC0F-AFBBAFA753D1}"/>
              </a:ext>
            </a:extLst>
          </p:cNvPr>
          <p:cNvSpPr>
            <a:spLocks noGrp="1"/>
          </p:cNvSpPr>
          <p:nvPr>
            <p:ph type="dt" sz="half" idx="10"/>
          </p:nvPr>
        </p:nvSpPr>
        <p:spPr/>
        <p:txBody>
          <a:bodyPr/>
          <a:lstStyle/>
          <a:p>
            <a:r>
              <a:rPr lang="en-US"/>
              <a:t>July-2023</a:t>
            </a:r>
            <a:endParaRPr lang="en-IN"/>
          </a:p>
        </p:txBody>
      </p:sp>
      <p:sp>
        <p:nvSpPr>
          <p:cNvPr id="4" name="Footer Placeholder 3">
            <a:extLst>
              <a:ext uri="{FF2B5EF4-FFF2-40B4-BE49-F238E27FC236}">
                <a16:creationId xmlns:a16="http://schemas.microsoft.com/office/drawing/2014/main" id="{699DCC0B-E5D3-7450-21DC-2DD2B3893B0A}"/>
              </a:ext>
            </a:extLst>
          </p:cNvPr>
          <p:cNvSpPr>
            <a:spLocks noGrp="1"/>
          </p:cNvSpPr>
          <p:nvPr>
            <p:ph type="ftr" sz="quarter" idx="11"/>
          </p:nvPr>
        </p:nvSpPr>
        <p:spPr/>
        <p:txBody>
          <a:bodyPr/>
          <a:lstStyle/>
          <a:p>
            <a:r>
              <a:rPr lang="en-US"/>
              <a:t>Usharama college of engineering and technology</a:t>
            </a:r>
            <a:endParaRPr lang="en-IN"/>
          </a:p>
        </p:txBody>
      </p:sp>
      <p:sp>
        <p:nvSpPr>
          <p:cNvPr id="9" name="Slide Number Placeholder 8">
            <a:extLst>
              <a:ext uri="{FF2B5EF4-FFF2-40B4-BE49-F238E27FC236}">
                <a16:creationId xmlns:a16="http://schemas.microsoft.com/office/drawing/2014/main" id="{35EE15AD-EDF3-6DC1-DEBC-8CCA2E910987}"/>
              </a:ext>
            </a:extLst>
          </p:cNvPr>
          <p:cNvSpPr>
            <a:spLocks noGrp="1"/>
          </p:cNvSpPr>
          <p:nvPr>
            <p:ph type="sldNum" sz="quarter" idx="12"/>
          </p:nvPr>
        </p:nvSpPr>
        <p:spPr/>
        <p:txBody>
          <a:bodyPr/>
          <a:lstStyle/>
          <a:p>
            <a:fld id="{50CC4758-FE5B-4C73-A18F-3A9302450423}" type="slidenum">
              <a:rPr lang="en-IN" smtClean="0"/>
              <a:t>11</a:t>
            </a:fld>
            <a:endParaRPr lang="en-IN"/>
          </a:p>
        </p:txBody>
      </p:sp>
    </p:spTree>
    <p:extLst>
      <p:ext uri="{BB962C8B-B14F-4D97-AF65-F5344CB8AC3E}">
        <p14:creationId xmlns:p14="http://schemas.microsoft.com/office/powerpoint/2010/main" val="175787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61" y="858416"/>
            <a:ext cx="12192000" cy="993830"/>
          </a:xfrm>
        </p:spPr>
        <p:txBody>
          <a:bodyPr>
            <a:no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Comparison with Other Classification ALGORITHMS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4228" y="1852246"/>
            <a:ext cx="10117016" cy="4232031"/>
          </a:xfrm>
        </p:spPr>
        <p:txBody>
          <a:bodyPr>
            <a:normAutofit/>
          </a:bodyPr>
          <a:lstStyle/>
          <a:p>
            <a:r>
              <a:rPr lang="en-IN" sz="2400" dirty="0">
                <a:latin typeface="Times New Roman" panose="02020603050405020304" pitchFamily="18" charset="0"/>
                <a:cs typeface="Times New Roman" panose="02020603050405020304" pitchFamily="18" charset="0"/>
              </a:rPr>
              <a:t>We have chosen the support vector machine algorithm for gender classification in our project. Compared to other classification algorithms, such as logistic regression or decision trees, SVMs have some advantages.</a:t>
            </a:r>
          </a:p>
          <a:p>
            <a:r>
              <a:rPr lang="en-IN" sz="2400" dirty="0">
                <a:latin typeface="Times New Roman" panose="02020603050405020304" pitchFamily="18" charset="0"/>
                <a:cs typeface="Times New Roman" panose="02020603050405020304" pitchFamily="18" charset="0"/>
              </a:rPr>
              <a:t>Firstly, SVMs can handle high-dimensional data very well, making them suitable for image recognition tasks such as gender classification based on facial features</a:t>
            </a:r>
          </a:p>
          <a:p>
            <a:r>
              <a:rPr lang="en-IN" sz="2400" dirty="0">
                <a:latin typeface="Times New Roman" panose="02020603050405020304" pitchFamily="18" charset="0"/>
                <a:cs typeface="Times New Roman" panose="02020603050405020304" pitchFamily="18" charset="0"/>
              </a:rPr>
              <a:t>Secondly, SVMs can effectively deal with noisy or overlapping data by finding the optimal hyperplane that maximizes the margin between the two classes. </a:t>
            </a:r>
          </a:p>
          <a:p>
            <a:r>
              <a:rPr lang="en-IN" sz="2400" dirty="0">
                <a:latin typeface="Times New Roman" panose="02020603050405020304" pitchFamily="18" charset="0"/>
                <a:cs typeface="Times New Roman" panose="02020603050405020304" pitchFamily="18" charset="0"/>
              </a:rPr>
              <a:t>Finally , SVMs have a regularization parameter that can be adjusted to prevent overfitting. which is ,when the algorithm fits too closely to the training data and performs poorly on new data.</a:t>
            </a: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183018A-E5A7-F992-843C-89468357D933}"/>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9D7015F0-4AD0-2362-9CE9-349C44DEE013}"/>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A7AE7D94-CE0E-123F-56AC-49941FEB5192}"/>
              </a:ext>
            </a:extLst>
          </p:cNvPr>
          <p:cNvSpPr>
            <a:spLocks noGrp="1"/>
          </p:cNvSpPr>
          <p:nvPr>
            <p:ph type="sldNum" sz="quarter" idx="12"/>
          </p:nvPr>
        </p:nvSpPr>
        <p:spPr/>
        <p:txBody>
          <a:bodyPr/>
          <a:lstStyle/>
          <a:p>
            <a:fld id="{50CC4758-FE5B-4C73-A18F-3A9302450423}" type="slidenum">
              <a:rPr lang="en-IN" smtClean="0"/>
              <a:t>12</a:t>
            </a:fld>
            <a:endParaRPr lang="en-IN"/>
          </a:p>
        </p:txBody>
      </p:sp>
    </p:spTree>
    <p:extLst>
      <p:ext uri="{BB962C8B-B14F-4D97-AF65-F5344CB8AC3E}">
        <p14:creationId xmlns:p14="http://schemas.microsoft.com/office/powerpoint/2010/main" val="347252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31406"/>
            <a:ext cx="5660136" cy="693192"/>
          </a:xfrm>
        </p:spPr>
        <p:txBody>
          <a:bodyPr>
            <a:noAutofit/>
          </a:bodyPr>
          <a:lstStyle/>
          <a:p>
            <a:pPr algn="ctr"/>
            <a:r>
              <a:rPr lang="en-IN" sz="3200" b="1" dirty="0">
                <a:solidFill>
                  <a:schemeClr val="accent3">
                    <a:lumMod val="75000"/>
                  </a:schemeClr>
                </a:solidFill>
              </a:rPr>
              <a:t>Real-Life Applications</a:t>
            </a:r>
          </a:p>
        </p:txBody>
      </p:sp>
      <p:sp>
        <p:nvSpPr>
          <p:cNvPr id="3" name="Content Placeholder 2"/>
          <p:cNvSpPr>
            <a:spLocks noGrp="1"/>
          </p:cNvSpPr>
          <p:nvPr>
            <p:ph idx="1"/>
          </p:nvPr>
        </p:nvSpPr>
        <p:spPr>
          <a:xfrm>
            <a:off x="1729991" y="2208963"/>
            <a:ext cx="7702061" cy="3317631"/>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Face detection.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Text and hypertext categorization.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Classification of images.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Handwriting recognition.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Generalized predictive control(GPC).</a:t>
            </a:r>
          </a:p>
        </p:txBody>
      </p:sp>
      <p:sp>
        <p:nvSpPr>
          <p:cNvPr id="4" name="Date Placeholder 3">
            <a:extLst>
              <a:ext uri="{FF2B5EF4-FFF2-40B4-BE49-F238E27FC236}">
                <a16:creationId xmlns:a16="http://schemas.microsoft.com/office/drawing/2014/main" id="{1D5ED6DB-15AF-FFC2-64FE-65FB9B5D110F}"/>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EC9DAE61-7B1B-E8BA-0A86-9B07287DFD5F}"/>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7F6192D6-75DC-B6A6-EF1D-5A78E2AD821C}"/>
              </a:ext>
            </a:extLst>
          </p:cNvPr>
          <p:cNvSpPr>
            <a:spLocks noGrp="1"/>
          </p:cNvSpPr>
          <p:nvPr>
            <p:ph type="sldNum" sz="quarter" idx="12"/>
          </p:nvPr>
        </p:nvSpPr>
        <p:spPr/>
        <p:txBody>
          <a:bodyPr/>
          <a:lstStyle/>
          <a:p>
            <a:fld id="{50CC4758-FE5B-4C73-A18F-3A9302450423}" type="slidenum">
              <a:rPr lang="en-IN" smtClean="0"/>
              <a:t>13</a:t>
            </a:fld>
            <a:endParaRPr lang="en-IN"/>
          </a:p>
        </p:txBody>
      </p:sp>
    </p:spTree>
    <p:extLst>
      <p:ext uri="{BB962C8B-B14F-4D97-AF65-F5344CB8AC3E}">
        <p14:creationId xmlns:p14="http://schemas.microsoft.com/office/powerpoint/2010/main" val="164861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931" y="923730"/>
            <a:ext cx="3847562" cy="1006669"/>
          </a:xfrm>
        </p:spPr>
        <p:txBody>
          <a:bodyPr/>
          <a:lstStyle/>
          <a:p>
            <a:r>
              <a:rPr lang="en-IN" sz="3200" b="1" dirty="0">
                <a:solidFill>
                  <a:schemeClr val="accent3">
                    <a:lumMod val="75000"/>
                  </a:schemeClr>
                </a:solidFill>
                <a:latin typeface="Times New Roman" panose="02020603050405020304" pitchFamily="18" charset="0"/>
                <a:cs typeface="Times New Roman" panose="02020603050405020304" pitchFamily="18" charset="0"/>
              </a:rPr>
              <a:t>Limitations</a:t>
            </a:r>
            <a:r>
              <a:rPr lang="en-IN" b="1" u="sng" dirty="0">
                <a:solidFill>
                  <a:schemeClr val="accent3">
                    <a:lumMod val="75000"/>
                  </a:schemeClr>
                </a:solidFill>
              </a:rPr>
              <a:t> </a:t>
            </a:r>
          </a:p>
        </p:txBody>
      </p:sp>
      <p:sp>
        <p:nvSpPr>
          <p:cNvPr id="3" name="Content Placeholder 2"/>
          <p:cNvSpPr>
            <a:spLocks noGrp="1"/>
          </p:cNvSpPr>
          <p:nvPr>
            <p:ph idx="1"/>
          </p:nvPr>
        </p:nvSpPr>
        <p:spPr>
          <a:xfrm>
            <a:off x="2259204" y="2212721"/>
            <a:ext cx="5591909" cy="3860802"/>
          </a:xfrm>
        </p:spPr>
        <p:txBody>
          <a:bodyPr/>
          <a:lstStyle/>
          <a:p>
            <a:pPr>
              <a:buFont typeface="Wingdings" panose="05000000000000000000" pitchFamily="2" charset="2"/>
              <a:buChar char="q"/>
            </a:pPr>
            <a:r>
              <a:rPr lang="en-US" altLang="zh-CN" sz="2400" dirty="0">
                <a:latin typeface="Times New Roman" panose="02020603050405020304" pitchFamily="18" charset="0"/>
                <a:cs typeface="Times New Roman" panose="02020603050405020304" pitchFamily="18" charset="0"/>
              </a:rPr>
              <a:t>Large training time</a:t>
            </a:r>
          </a:p>
          <a:p>
            <a:pPr>
              <a:buFont typeface="Wingdings" panose="05000000000000000000" pitchFamily="2" charset="2"/>
              <a:buChar char="q"/>
            </a:pPr>
            <a:r>
              <a:rPr lang="en-US" altLang="zh-CN" sz="2400" dirty="0">
                <a:latin typeface="Times New Roman" panose="02020603050405020304" pitchFamily="18" charset="0"/>
                <a:cs typeface="Times New Roman" panose="02020603050405020304" pitchFamily="18" charset="0"/>
              </a:rPr>
              <a:t>More features, more complexities</a:t>
            </a:r>
          </a:p>
          <a:p>
            <a:pPr>
              <a:buFont typeface="Wingdings" panose="05000000000000000000" pitchFamily="2" charset="2"/>
              <a:buChar char="q"/>
            </a:pPr>
            <a:r>
              <a:rPr lang="en-US" altLang="zh-CN" sz="2400" dirty="0">
                <a:latin typeface="Times New Roman" panose="02020603050405020304" pitchFamily="18" charset="0"/>
                <a:cs typeface="Times New Roman" panose="02020603050405020304" pitchFamily="18" charset="0"/>
              </a:rPr>
              <a:t>Bad performance on high noise</a:t>
            </a:r>
          </a:p>
          <a:p>
            <a:pPr>
              <a:buFont typeface="Wingdings" panose="05000000000000000000" pitchFamily="2" charset="2"/>
              <a:buChar char="q"/>
            </a:pPr>
            <a:r>
              <a:rPr lang="en-US" altLang="zh-CN" sz="2400" dirty="0">
                <a:latin typeface="Times New Roman" panose="02020603050405020304" pitchFamily="18" charset="0"/>
                <a:cs typeface="Times New Roman" panose="02020603050405020304" pitchFamily="18" charset="0"/>
              </a:rPr>
              <a:t>Does not determine Local optima</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BA6059-00C3-DF3F-8A2F-94CCFFB1EAF0}"/>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CE0236C5-4FB2-D626-BC6E-CE7810146033}"/>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309D93C1-EAB5-D9EF-83FB-0E2E04EE4B9C}"/>
              </a:ext>
            </a:extLst>
          </p:cNvPr>
          <p:cNvSpPr>
            <a:spLocks noGrp="1"/>
          </p:cNvSpPr>
          <p:nvPr>
            <p:ph type="sldNum" sz="quarter" idx="12"/>
          </p:nvPr>
        </p:nvSpPr>
        <p:spPr/>
        <p:txBody>
          <a:bodyPr/>
          <a:lstStyle/>
          <a:p>
            <a:fld id="{50CC4758-FE5B-4C73-A18F-3A9302450423}" type="slidenum">
              <a:rPr lang="en-IN" smtClean="0"/>
              <a:t>14</a:t>
            </a:fld>
            <a:endParaRPr lang="en-IN"/>
          </a:p>
        </p:txBody>
      </p:sp>
    </p:spTree>
    <p:extLst>
      <p:ext uri="{BB962C8B-B14F-4D97-AF65-F5344CB8AC3E}">
        <p14:creationId xmlns:p14="http://schemas.microsoft.com/office/powerpoint/2010/main" val="109313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67508"/>
            <a:ext cx="5326797" cy="762000"/>
          </a:xfrm>
        </p:spPr>
        <p:txBody>
          <a:bodyPr>
            <a:normAutofit fontScale="90000"/>
          </a:bodyPr>
          <a:lstStyle/>
          <a:p>
            <a:r>
              <a:rPr lang="en-IN" dirty="0"/>
              <a:t>                  </a:t>
            </a:r>
            <a:r>
              <a:rPr lang="en-IN" sz="3600" b="1" dirty="0">
                <a:solidFill>
                  <a:schemeClr val="accent3">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66801" y="1784412"/>
            <a:ext cx="9706708" cy="3062796"/>
          </a:xfrm>
        </p:spPr>
        <p:txBody>
          <a:bodyPr>
            <a:normAutofit fontScale="92500" lnSpcReduction="10000"/>
          </a:bodyPr>
          <a:lstStyle/>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Gender classification using SVM with image dataset is an effective approach for automatic gender recognition.</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SVM learns to classify images based on extracted features, providing accurate predictions.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However, like any machine learning algorithm, the accuracy of the SVM model depends on the quality and representativeness of the training data. Therefore, in this project we are getting 0.84 accuracy score which gives better performance</a:t>
            </a:r>
            <a:r>
              <a:rPr lang="en-US"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E34EE3BC-35BA-0600-1612-6EA561DE739B}"/>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B7CB56F7-5A15-F96B-16B6-19C51A64389B}"/>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07A25C59-C519-FCA5-69E8-2E9F03F0DE12}"/>
              </a:ext>
            </a:extLst>
          </p:cNvPr>
          <p:cNvSpPr>
            <a:spLocks noGrp="1"/>
          </p:cNvSpPr>
          <p:nvPr>
            <p:ph type="sldNum" sz="quarter" idx="12"/>
          </p:nvPr>
        </p:nvSpPr>
        <p:spPr/>
        <p:txBody>
          <a:bodyPr/>
          <a:lstStyle/>
          <a:p>
            <a:fld id="{50CC4758-FE5B-4C73-A18F-3A9302450423}" type="slidenum">
              <a:rPr lang="en-IN" smtClean="0"/>
              <a:t>15</a:t>
            </a:fld>
            <a:endParaRPr lang="en-IN" dirty="0"/>
          </a:p>
        </p:txBody>
      </p:sp>
    </p:spTree>
    <p:extLst>
      <p:ext uri="{BB962C8B-B14F-4D97-AF65-F5344CB8AC3E}">
        <p14:creationId xmlns:p14="http://schemas.microsoft.com/office/powerpoint/2010/main" val="111920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60C48-1141-DBCF-3037-070678079640}"/>
              </a:ext>
            </a:extLst>
          </p:cNvPr>
          <p:cNvSpPr txBox="1"/>
          <p:nvPr/>
        </p:nvSpPr>
        <p:spPr>
          <a:xfrm>
            <a:off x="2341984" y="2817844"/>
            <a:ext cx="8808099" cy="1323439"/>
          </a:xfrm>
          <a:prstGeom prst="rect">
            <a:avLst/>
          </a:prstGeom>
          <a:noFill/>
        </p:spPr>
        <p:txBody>
          <a:bodyPr wrap="square" rtlCol="0">
            <a:spAutoFit/>
          </a:bodyPr>
          <a:lstStyle/>
          <a:p>
            <a:r>
              <a:rPr lang="en-US" sz="8000" dirty="0">
                <a:solidFill>
                  <a:schemeClr val="accent3">
                    <a:lumMod val="75000"/>
                  </a:schemeClr>
                </a:solidFill>
                <a:latin typeface="Bradley Hand ITC" panose="03070402050302030203" pitchFamily="66" charset="0"/>
              </a:rPr>
              <a:t>THANK YOU</a:t>
            </a:r>
          </a:p>
        </p:txBody>
      </p:sp>
      <p:sp>
        <p:nvSpPr>
          <p:cNvPr id="3" name="Date Placeholder 2">
            <a:extLst>
              <a:ext uri="{FF2B5EF4-FFF2-40B4-BE49-F238E27FC236}">
                <a16:creationId xmlns:a16="http://schemas.microsoft.com/office/drawing/2014/main" id="{95134EEB-83D2-0EEC-4C7B-0662F514CC29}"/>
              </a:ext>
            </a:extLst>
          </p:cNvPr>
          <p:cNvSpPr>
            <a:spLocks noGrp="1"/>
          </p:cNvSpPr>
          <p:nvPr>
            <p:ph type="dt" sz="half" idx="10"/>
          </p:nvPr>
        </p:nvSpPr>
        <p:spPr/>
        <p:txBody>
          <a:bodyPr/>
          <a:lstStyle/>
          <a:p>
            <a:r>
              <a:rPr lang="en-US"/>
              <a:t>July-2023</a:t>
            </a:r>
            <a:endParaRPr lang="en-IN"/>
          </a:p>
        </p:txBody>
      </p:sp>
      <p:sp>
        <p:nvSpPr>
          <p:cNvPr id="4" name="Footer Placeholder 3">
            <a:extLst>
              <a:ext uri="{FF2B5EF4-FFF2-40B4-BE49-F238E27FC236}">
                <a16:creationId xmlns:a16="http://schemas.microsoft.com/office/drawing/2014/main" id="{B60905B1-F4F4-2D62-4E95-31834E006446}"/>
              </a:ext>
            </a:extLst>
          </p:cNvPr>
          <p:cNvSpPr>
            <a:spLocks noGrp="1"/>
          </p:cNvSpPr>
          <p:nvPr>
            <p:ph type="ftr" sz="quarter" idx="11"/>
          </p:nvPr>
        </p:nvSpPr>
        <p:spPr/>
        <p:txBody>
          <a:bodyPr/>
          <a:lstStyle/>
          <a:p>
            <a:r>
              <a:rPr lang="en-US"/>
              <a:t>Usharama college of engineering and technology</a:t>
            </a:r>
            <a:endParaRPr lang="en-IN"/>
          </a:p>
        </p:txBody>
      </p:sp>
      <p:sp>
        <p:nvSpPr>
          <p:cNvPr id="5" name="Slide Number Placeholder 4">
            <a:extLst>
              <a:ext uri="{FF2B5EF4-FFF2-40B4-BE49-F238E27FC236}">
                <a16:creationId xmlns:a16="http://schemas.microsoft.com/office/drawing/2014/main" id="{5B1925DC-DC96-11F3-6451-4DD7A4A05F50}"/>
              </a:ext>
            </a:extLst>
          </p:cNvPr>
          <p:cNvSpPr>
            <a:spLocks noGrp="1"/>
          </p:cNvSpPr>
          <p:nvPr>
            <p:ph type="sldNum" sz="quarter" idx="12"/>
          </p:nvPr>
        </p:nvSpPr>
        <p:spPr/>
        <p:txBody>
          <a:bodyPr/>
          <a:lstStyle/>
          <a:p>
            <a:fld id="{50CC4758-FE5B-4C73-A18F-3A9302450423}" type="slidenum">
              <a:rPr lang="en-IN" smtClean="0"/>
              <a:t>16</a:t>
            </a:fld>
            <a:endParaRPr lang="en-IN"/>
          </a:p>
        </p:txBody>
      </p:sp>
    </p:spTree>
    <p:extLst>
      <p:ext uri="{BB962C8B-B14F-4D97-AF65-F5344CB8AC3E}">
        <p14:creationId xmlns:p14="http://schemas.microsoft.com/office/powerpoint/2010/main" val="124447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816" y="555625"/>
            <a:ext cx="4888524" cy="854075"/>
          </a:xfrm>
        </p:spPr>
        <p:txBody>
          <a:bodyPr>
            <a:normAutofit/>
          </a:bodyPr>
          <a:lstStyle/>
          <a:p>
            <a:r>
              <a:rPr lang="en-US" sz="3200" b="1" dirty="0">
                <a:solidFill>
                  <a:schemeClr val="accent3">
                    <a:lumMod val="75000"/>
                  </a:schemeClr>
                </a:solidFill>
                <a:latin typeface="Times New Roman" panose="02020603050405020304" pitchFamily="18" charset="0"/>
                <a:cs typeface="Times New Roman" panose="02020603050405020304" pitchFamily="18" charset="0"/>
              </a:rPr>
              <a:t>CONTENTS</a:t>
            </a:r>
            <a:endParaRPr lang="en-IN" sz="32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1816" y="1409700"/>
            <a:ext cx="8628185" cy="453683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System requirements</a:t>
            </a:r>
          </a:p>
          <a:p>
            <a:r>
              <a:rPr lang="en-US"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Image dataset</a:t>
            </a:r>
          </a:p>
          <a:p>
            <a:r>
              <a:rPr lang="en-IN" dirty="0">
                <a:latin typeface="Times New Roman" panose="02020603050405020304" pitchFamily="18" charset="0"/>
                <a:cs typeface="Times New Roman" panose="02020603050405020304" pitchFamily="18" charset="0"/>
              </a:rPr>
              <a:t>Feature extraction</a:t>
            </a:r>
          </a:p>
          <a:p>
            <a:r>
              <a:rPr lang="en-IN" dirty="0">
                <a:latin typeface="Times New Roman" panose="02020603050405020304" pitchFamily="18" charset="0"/>
                <a:cs typeface="Times New Roman" panose="02020603050405020304" pitchFamily="18" charset="0"/>
              </a:rPr>
              <a:t>SVM in gender classification</a:t>
            </a:r>
          </a:p>
          <a:p>
            <a:r>
              <a:rPr lang="en-US" dirty="0">
                <a:latin typeface="Times New Roman" panose="02020603050405020304" pitchFamily="18" charset="0"/>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Training SVM</a:t>
            </a:r>
          </a:p>
          <a:p>
            <a:r>
              <a:rPr lang="en-US" dirty="0">
                <a:latin typeface="Times New Roman" panose="02020603050405020304" pitchFamily="18" charset="0"/>
                <a:cs typeface="Times New Roman" panose="02020603050405020304" pitchFamily="18" charset="0"/>
              </a:rPr>
              <a:t>Result</a:t>
            </a:r>
          </a:p>
          <a:p>
            <a:r>
              <a:rPr lang="en-IN" dirty="0">
                <a:latin typeface="Times New Roman" panose="02020603050405020304" pitchFamily="18" charset="0"/>
                <a:cs typeface="Times New Roman" panose="02020603050405020304" pitchFamily="18" charset="0"/>
              </a:rPr>
              <a:t>Comparison with Other Classification Algorithms</a:t>
            </a:r>
          </a:p>
          <a:p>
            <a:r>
              <a:rPr lang="en-IN" dirty="0">
                <a:latin typeface="Times New Roman" panose="02020603050405020304" pitchFamily="18" charset="0"/>
                <a:cs typeface="Times New Roman" panose="02020603050405020304" pitchFamily="18" charset="0"/>
              </a:rPr>
              <a:t>Real-Life Applications</a:t>
            </a:r>
          </a:p>
          <a:p>
            <a:r>
              <a:rPr lang="en-IN" dirty="0">
                <a:latin typeface="Times New Roman" panose="02020603050405020304" pitchFamily="18" charset="0"/>
                <a:cs typeface="Times New Roman" panose="02020603050405020304" pitchFamily="18" charset="0"/>
              </a:rPr>
              <a:t>Limitations </a:t>
            </a:r>
          </a:p>
          <a:p>
            <a:r>
              <a:rPr lang="en-IN"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CCCA6D-BD29-6DFA-FEE7-3EF20D1736D5}"/>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E1F96228-0E25-C212-1F93-F691A3F228BF}"/>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F0326FFA-CD76-4EB7-9A58-F964AF64D54B}"/>
              </a:ext>
            </a:extLst>
          </p:cNvPr>
          <p:cNvSpPr>
            <a:spLocks noGrp="1"/>
          </p:cNvSpPr>
          <p:nvPr>
            <p:ph type="sldNum" sz="quarter" idx="12"/>
          </p:nvPr>
        </p:nvSpPr>
        <p:spPr/>
        <p:txBody>
          <a:bodyPr/>
          <a:lstStyle/>
          <a:p>
            <a:fld id="{50CC4758-FE5B-4C73-A18F-3A9302450423}" type="slidenum">
              <a:rPr lang="en-IN" smtClean="0"/>
              <a:t>2</a:t>
            </a:fld>
            <a:endParaRPr lang="en-IN"/>
          </a:p>
        </p:txBody>
      </p:sp>
    </p:spTree>
    <p:extLst>
      <p:ext uri="{BB962C8B-B14F-4D97-AF65-F5344CB8AC3E}">
        <p14:creationId xmlns:p14="http://schemas.microsoft.com/office/powerpoint/2010/main" val="19433595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74B31-FD94-2181-3025-9A7AF60B1226}"/>
              </a:ext>
            </a:extLst>
          </p:cNvPr>
          <p:cNvSpPr>
            <a:spLocks noGrp="1"/>
          </p:cNvSpPr>
          <p:nvPr>
            <p:ph type="dt" sz="half" idx="10"/>
          </p:nvPr>
        </p:nvSpPr>
        <p:spPr/>
        <p:txBody>
          <a:bodyPr/>
          <a:lstStyle/>
          <a:p>
            <a:r>
              <a:rPr lang="en-US"/>
              <a:t>July-2023</a:t>
            </a:r>
            <a:endParaRPr lang="en-IN"/>
          </a:p>
        </p:txBody>
      </p:sp>
      <p:sp>
        <p:nvSpPr>
          <p:cNvPr id="3" name="Footer Placeholder 2">
            <a:extLst>
              <a:ext uri="{FF2B5EF4-FFF2-40B4-BE49-F238E27FC236}">
                <a16:creationId xmlns:a16="http://schemas.microsoft.com/office/drawing/2014/main" id="{97680F78-612A-F578-8D8B-B348999CE92C}"/>
              </a:ext>
            </a:extLst>
          </p:cNvPr>
          <p:cNvSpPr>
            <a:spLocks noGrp="1"/>
          </p:cNvSpPr>
          <p:nvPr>
            <p:ph type="ftr" sz="quarter" idx="11"/>
          </p:nvPr>
        </p:nvSpPr>
        <p:spPr/>
        <p:txBody>
          <a:bodyPr/>
          <a:lstStyle/>
          <a:p>
            <a:r>
              <a:rPr lang="en-US"/>
              <a:t>Usharama college of engineering and technology</a:t>
            </a:r>
            <a:endParaRPr lang="en-IN"/>
          </a:p>
        </p:txBody>
      </p:sp>
      <p:sp>
        <p:nvSpPr>
          <p:cNvPr id="4" name="Slide Number Placeholder 3">
            <a:extLst>
              <a:ext uri="{FF2B5EF4-FFF2-40B4-BE49-F238E27FC236}">
                <a16:creationId xmlns:a16="http://schemas.microsoft.com/office/drawing/2014/main" id="{BE78E0B6-B4C2-ADF7-591E-CB605A56B2BF}"/>
              </a:ext>
            </a:extLst>
          </p:cNvPr>
          <p:cNvSpPr>
            <a:spLocks noGrp="1"/>
          </p:cNvSpPr>
          <p:nvPr>
            <p:ph type="sldNum" sz="quarter" idx="12"/>
          </p:nvPr>
        </p:nvSpPr>
        <p:spPr/>
        <p:txBody>
          <a:bodyPr/>
          <a:lstStyle/>
          <a:p>
            <a:fld id="{50CC4758-FE5B-4C73-A18F-3A9302450423}" type="slidenum">
              <a:rPr lang="en-IN" smtClean="0"/>
              <a:t>3</a:t>
            </a:fld>
            <a:endParaRPr lang="en-IN"/>
          </a:p>
        </p:txBody>
      </p:sp>
      <p:sp>
        <p:nvSpPr>
          <p:cNvPr id="5" name="TextBox 4">
            <a:extLst>
              <a:ext uri="{FF2B5EF4-FFF2-40B4-BE49-F238E27FC236}">
                <a16:creationId xmlns:a16="http://schemas.microsoft.com/office/drawing/2014/main" id="{1619F990-012A-B92B-54D5-CB5E78A9791E}"/>
              </a:ext>
            </a:extLst>
          </p:cNvPr>
          <p:cNvSpPr txBox="1"/>
          <p:nvPr/>
        </p:nvSpPr>
        <p:spPr>
          <a:xfrm flipH="1">
            <a:off x="3071674" y="1207363"/>
            <a:ext cx="6258757" cy="584775"/>
          </a:xfrm>
          <a:prstGeom prst="rect">
            <a:avLst/>
          </a:prstGeom>
          <a:noFill/>
        </p:spPr>
        <p:txBody>
          <a:bodyPr wrap="square" rtlCol="0">
            <a:spAutoFit/>
          </a:bodyPr>
          <a:lstStyle/>
          <a:p>
            <a:r>
              <a:rPr lang="en-US" sz="3200" b="1" dirty="0">
                <a:solidFill>
                  <a:srgbClr val="FFC000"/>
                </a:solidFill>
                <a:latin typeface="Times New Roman" panose="02020603050405020304" pitchFamily="18" charset="0"/>
                <a:cs typeface="Times New Roman" panose="02020603050405020304" pitchFamily="18" charset="0"/>
              </a:rPr>
              <a:t>SYSTEM REQUIREMENT</a:t>
            </a:r>
            <a:endParaRPr lang="en-IN" sz="3200" b="1" dirty="0">
              <a:solidFill>
                <a:srgbClr val="FFC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C9938F-C73D-3AB0-F305-F5CEF67F0F67}"/>
              </a:ext>
            </a:extLst>
          </p:cNvPr>
          <p:cNvSpPr txBox="1"/>
          <p:nvPr/>
        </p:nvSpPr>
        <p:spPr>
          <a:xfrm>
            <a:off x="1039872" y="2068710"/>
            <a:ext cx="8859915" cy="1323439"/>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SOFTWARE REQUIREMENTS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Operating system      :  windows 8.1 or later(windows 10 recommended)</a:t>
            </a:r>
          </a:p>
          <a:p>
            <a:r>
              <a:rPr lang="en-US" sz="2000" dirty="0">
                <a:latin typeface="Times New Roman" panose="02020603050405020304" pitchFamily="18" charset="0"/>
                <a:cs typeface="Times New Roman" panose="02020603050405020304" pitchFamily="18" charset="0"/>
              </a:rPr>
              <a:t>Coding language       :  python 3.8</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5D8427-5135-6531-23B8-2D7D98C5B810}"/>
              </a:ext>
            </a:extLst>
          </p:cNvPr>
          <p:cNvSpPr txBox="1"/>
          <p:nvPr/>
        </p:nvSpPr>
        <p:spPr>
          <a:xfrm>
            <a:off x="1039872" y="3694255"/>
            <a:ext cx="4260098" cy="2523768"/>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HARDWARE REQUIREMENTS: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System		:   i3 processor</a:t>
            </a:r>
          </a:p>
          <a:p>
            <a:r>
              <a:rPr lang="en-US" sz="2000" dirty="0">
                <a:latin typeface="Times New Roman" panose="02020603050405020304" pitchFamily="18" charset="0"/>
                <a:cs typeface="Times New Roman" panose="02020603050405020304" pitchFamily="18" charset="0"/>
              </a:rPr>
              <a:t>Hard disk	:  500GB</a:t>
            </a:r>
          </a:p>
          <a:p>
            <a:r>
              <a:rPr lang="en-US" sz="2000" dirty="0">
                <a:latin typeface="Times New Roman" panose="02020603050405020304" pitchFamily="18" charset="0"/>
                <a:cs typeface="Times New Roman" panose="02020603050405020304" pitchFamily="18" charset="0"/>
              </a:rPr>
              <a:t>Monitor		</a:t>
            </a:r>
            <a:r>
              <a:rPr lang="en-IN" sz="2000" dirty="0">
                <a:latin typeface="Times New Roman" panose="02020603050405020304" pitchFamily="18" charset="0"/>
                <a:cs typeface="Times New Roman" panose="02020603050405020304" pitchFamily="18" charset="0"/>
              </a:rPr>
              <a:t>:  15</a:t>
            </a:r>
            <a:r>
              <a:rPr lang="en-IN" sz="2000" baseline="30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LED</a:t>
            </a:r>
          </a:p>
          <a:p>
            <a:r>
              <a:rPr lang="en-IN" sz="2000" dirty="0">
                <a:latin typeface="Times New Roman" panose="02020603050405020304" pitchFamily="18" charset="0"/>
                <a:cs typeface="Times New Roman" panose="02020603050405020304" pitchFamily="18" charset="0"/>
              </a:rPr>
              <a:t>Input		:  Keyboard, Mouse</a:t>
            </a:r>
          </a:p>
          <a:p>
            <a:r>
              <a:rPr lang="en-IN" sz="2000" dirty="0">
                <a:latin typeface="Times New Roman" panose="02020603050405020304" pitchFamily="18" charset="0"/>
                <a:cs typeface="Times New Roman" panose="02020603050405020304" pitchFamily="18" charset="0"/>
              </a:rPr>
              <a:t>Ram		:  4GB</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422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492" y="905522"/>
            <a:ext cx="3610709" cy="1180730"/>
          </a:xfrm>
        </p:spPr>
        <p:txBody>
          <a:bodyPr>
            <a:normAutofit/>
          </a:bodyPr>
          <a:lstStyle/>
          <a:p>
            <a:r>
              <a:rPr lang="en-US" sz="3200" b="1" dirty="0">
                <a:solidFill>
                  <a:srgbClr val="FFC000"/>
                </a:solidFill>
                <a:latin typeface="Times New Roman" panose="02020603050405020304" pitchFamily="18" charset="0"/>
                <a:cs typeface="Times New Roman" panose="02020603050405020304" pitchFamily="18" charset="0"/>
              </a:rPr>
              <a:t>INTRODUCTION</a:t>
            </a:r>
            <a:endParaRPr lang="en-IN" sz="32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0331" y="2405848"/>
            <a:ext cx="10468294" cy="3124940"/>
          </a:xfrm>
        </p:spPr>
        <p:txBody>
          <a:bodyPr>
            <a:normAutofit/>
          </a:bodyPr>
          <a:lstStyle/>
          <a:p>
            <a:r>
              <a:rPr lang="en-US" sz="2400" dirty="0">
                <a:latin typeface="Times New Roman" panose="02020603050405020304" pitchFamily="18" charset="0"/>
                <a:cs typeface="Times New Roman" panose="02020603050405020304" pitchFamily="18" charset="0"/>
              </a:rPr>
              <a:t>SVM is a machine learning algorithm that uses a discriminative model to classify data.</a:t>
            </a:r>
          </a:p>
          <a:p>
            <a:r>
              <a:rPr lang="en-US" sz="2400" dirty="0">
                <a:latin typeface="Times New Roman" panose="02020603050405020304" pitchFamily="18" charset="0"/>
                <a:cs typeface="Times New Roman" panose="02020603050405020304" pitchFamily="18" charset="0"/>
              </a:rPr>
              <a:t>Gender classification using support vector machine (SVM) with image dataset is an effective approach for automatic gender recognition</a:t>
            </a:r>
          </a:p>
          <a:p>
            <a:r>
              <a:rPr lang="en-US" sz="2400" dirty="0">
                <a:latin typeface="Times New Roman" panose="02020603050405020304" pitchFamily="18" charset="0"/>
                <a:cs typeface="Times New Roman" panose="02020603050405020304" pitchFamily="18" charset="0"/>
              </a:rPr>
              <a:t>By training SVM with image datasets, we can develop a model that can accurately predict the gender of a person based on their facial features.</a:t>
            </a: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A7E607F-86D3-D7ED-AC23-8CF2396B240F}"/>
              </a:ext>
            </a:extLst>
          </p:cNvPr>
          <p:cNvSpPr>
            <a:spLocks noGrp="1"/>
          </p:cNvSpPr>
          <p:nvPr>
            <p:ph type="dt" sz="half" idx="10"/>
          </p:nvPr>
        </p:nvSpPr>
        <p:spPr/>
        <p:txBody>
          <a:bodyPr/>
          <a:lstStyle/>
          <a:p>
            <a:r>
              <a:rPr lang="en-US"/>
              <a:t>July-2023</a:t>
            </a:r>
            <a:endParaRPr lang="en-IN" dirty="0"/>
          </a:p>
        </p:txBody>
      </p:sp>
      <p:sp>
        <p:nvSpPr>
          <p:cNvPr id="5" name="Footer Placeholder 4">
            <a:extLst>
              <a:ext uri="{FF2B5EF4-FFF2-40B4-BE49-F238E27FC236}">
                <a16:creationId xmlns:a16="http://schemas.microsoft.com/office/drawing/2014/main" id="{C58C3B8A-7120-F53C-A3DC-C06B760FCDCB}"/>
              </a:ext>
            </a:extLst>
          </p:cNvPr>
          <p:cNvSpPr>
            <a:spLocks noGrp="1"/>
          </p:cNvSpPr>
          <p:nvPr>
            <p:ph type="ftr" sz="quarter" idx="11"/>
          </p:nvPr>
        </p:nvSpPr>
        <p:spPr/>
        <p:txBody>
          <a:bodyPr/>
          <a:lstStyle/>
          <a:p>
            <a:r>
              <a:rPr lang="en-US" dirty="0" err="1"/>
              <a:t>Usharama</a:t>
            </a:r>
            <a:r>
              <a:rPr lang="en-US" dirty="0"/>
              <a:t> college of engineering and technology</a:t>
            </a:r>
            <a:endParaRPr lang="en-IN" dirty="0"/>
          </a:p>
        </p:txBody>
      </p:sp>
      <p:sp>
        <p:nvSpPr>
          <p:cNvPr id="6" name="Slide Number Placeholder 5">
            <a:extLst>
              <a:ext uri="{FF2B5EF4-FFF2-40B4-BE49-F238E27FC236}">
                <a16:creationId xmlns:a16="http://schemas.microsoft.com/office/drawing/2014/main" id="{0B0708B0-C806-0D2A-4848-0DEEFEC50210}"/>
              </a:ext>
            </a:extLst>
          </p:cNvPr>
          <p:cNvSpPr>
            <a:spLocks noGrp="1"/>
          </p:cNvSpPr>
          <p:nvPr>
            <p:ph type="sldNum" sz="quarter" idx="12"/>
          </p:nvPr>
        </p:nvSpPr>
        <p:spPr/>
        <p:txBody>
          <a:bodyPr/>
          <a:lstStyle/>
          <a:p>
            <a:fld id="{50CC4758-FE5B-4C73-A18F-3A9302450423}" type="slidenum">
              <a:rPr lang="en-IN" smtClean="0"/>
              <a:t>4</a:t>
            </a:fld>
            <a:endParaRPr lang="en-IN"/>
          </a:p>
        </p:txBody>
      </p:sp>
    </p:spTree>
    <p:extLst>
      <p:ext uri="{BB962C8B-B14F-4D97-AF65-F5344CB8AC3E}">
        <p14:creationId xmlns:p14="http://schemas.microsoft.com/office/powerpoint/2010/main" val="3456824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2553A-E916-6494-1C55-460892211CBE}"/>
              </a:ext>
            </a:extLst>
          </p:cNvPr>
          <p:cNvSpPr>
            <a:spLocks noGrp="1"/>
          </p:cNvSpPr>
          <p:nvPr>
            <p:ph type="dt" sz="half" idx="10"/>
          </p:nvPr>
        </p:nvSpPr>
        <p:spPr/>
        <p:txBody>
          <a:bodyPr/>
          <a:lstStyle/>
          <a:p>
            <a:r>
              <a:rPr lang="en-US"/>
              <a:t>July-2023</a:t>
            </a:r>
            <a:endParaRPr lang="en-IN"/>
          </a:p>
        </p:txBody>
      </p:sp>
      <p:sp>
        <p:nvSpPr>
          <p:cNvPr id="4" name="Footer Placeholder 3">
            <a:extLst>
              <a:ext uri="{FF2B5EF4-FFF2-40B4-BE49-F238E27FC236}">
                <a16:creationId xmlns:a16="http://schemas.microsoft.com/office/drawing/2014/main" id="{AE18F2DC-4C43-3B81-D680-CFCC72614B63}"/>
              </a:ext>
            </a:extLst>
          </p:cNvPr>
          <p:cNvSpPr>
            <a:spLocks noGrp="1"/>
          </p:cNvSpPr>
          <p:nvPr>
            <p:ph type="ftr" sz="quarter" idx="11"/>
          </p:nvPr>
        </p:nvSpPr>
        <p:spPr/>
        <p:txBody>
          <a:bodyPr/>
          <a:lstStyle/>
          <a:p>
            <a:r>
              <a:rPr lang="en-US"/>
              <a:t>Usharama college of engineering and technology</a:t>
            </a:r>
            <a:endParaRPr lang="en-IN"/>
          </a:p>
        </p:txBody>
      </p:sp>
      <p:sp>
        <p:nvSpPr>
          <p:cNvPr id="5" name="Slide Number Placeholder 4">
            <a:extLst>
              <a:ext uri="{FF2B5EF4-FFF2-40B4-BE49-F238E27FC236}">
                <a16:creationId xmlns:a16="http://schemas.microsoft.com/office/drawing/2014/main" id="{A76B2CDB-6C30-A953-A77F-3431DAAF2A5C}"/>
              </a:ext>
            </a:extLst>
          </p:cNvPr>
          <p:cNvSpPr>
            <a:spLocks noGrp="1"/>
          </p:cNvSpPr>
          <p:nvPr>
            <p:ph type="sldNum" sz="quarter" idx="12"/>
          </p:nvPr>
        </p:nvSpPr>
        <p:spPr/>
        <p:txBody>
          <a:bodyPr/>
          <a:lstStyle/>
          <a:p>
            <a:fld id="{50CC4758-FE5B-4C73-A18F-3A9302450423}" type="slidenum">
              <a:rPr lang="en-IN" smtClean="0"/>
              <a:t>5</a:t>
            </a:fld>
            <a:endParaRPr lang="en-IN"/>
          </a:p>
        </p:txBody>
      </p:sp>
      <p:pic>
        <p:nvPicPr>
          <p:cNvPr id="7" name="Content Placeholder 3">
            <a:extLst>
              <a:ext uri="{FF2B5EF4-FFF2-40B4-BE49-F238E27FC236}">
                <a16:creationId xmlns:a16="http://schemas.microsoft.com/office/drawing/2014/main" id="{706AF524-7BB8-C0D9-BC4B-364AA94F853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139613" y="1428471"/>
            <a:ext cx="6392167" cy="4001058"/>
          </a:xfrm>
          <a:prstGeom prst="rect">
            <a:avLst/>
          </a:prstGeom>
        </p:spPr>
      </p:pic>
    </p:spTree>
    <p:extLst>
      <p:ext uri="{BB962C8B-B14F-4D97-AF65-F5344CB8AC3E}">
        <p14:creationId xmlns:p14="http://schemas.microsoft.com/office/powerpoint/2010/main" val="20104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937846"/>
            <a:ext cx="4466492" cy="820616"/>
          </a:xfrm>
        </p:spPr>
        <p:txBody>
          <a:bodyPr>
            <a:normAutofit/>
          </a:bodyPr>
          <a:lstStyle/>
          <a:p>
            <a:r>
              <a:rPr lang="en-US" sz="3200" b="1" dirty="0">
                <a:solidFill>
                  <a:srgbClr val="FFC000"/>
                </a:solidFill>
                <a:latin typeface="Times New Roman" panose="02020603050405020304" pitchFamily="18" charset="0"/>
                <a:ea typeface="Optima" pitchFamily="34" charset="-122"/>
                <a:cs typeface="Times New Roman" panose="02020603050405020304" pitchFamily="18" charset="0"/>
              </a:rPr>
              <a:t>Image</a:t>
            </a:r>
            <a:r>
              <a:rPr lang="en-US" sz="3200" b="1" dirty="0">
                <a:solidFill>
                  <a:srgbClr val="90ACC7"/>
                </a:solidFill>
                <a:latin typeface="Times New Roman" panose="02020603050405020304" pitchFamily="18" charset="0"/>
                <a:ea typeface="Optima" pitchFamily="34" charset="-122"/>
                <a:cs typeface="Times New Roman" panose="02020603050405020304" pitchFamily="18" charset="0"/>
              </a:rPr>
              <a:t> </a:t>
            </a:r>
            <a:r>
              <a:rPr lang="en-US" sz="3200" b="1" dirty="0">
                <a:solidFill>
                  <a:srgbClr val="FFC000"/>
                </a:solidFill>
                <a:latin typeface="Times New Roman" panose="02020603050405020304" pitchFamily="18" charset="0"/>
                <a:ea typeface="Optima" pitchFamily="34" charset="-122"/>
                <a:cs typeface="Times New Roman" panose="02020603050405020304" pitchFamily="18" charset="0"/>
              </a:rPr>
              <a:t>Dataset</a:t>
            </a:r>
            <a:endParaRPr lang="en-US" sz="32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9538" y="2194560"/>
            <a:ext cx="10216662" cy="3167553"/>
          </a:xfrm>
        </p:spPr>
        <p:txBody>
          <a:bodyPr/>
          <a:lstStyle/>
          <a:p>
            <a:r>
              <a:rPr lang="en-US" sz="2400" dirty="0">
                <a:latin typeface="Times New Roman" panose="02020603050405020304" pitchFamily="18" charset="0"/>
                <a:cs typeface="Times New Roman" panose="02020603050405020304" pitchFamily="18" charset="0"/>
              </a:rPr>
              <a:t>An image dataset is essential for training an SVM model for gender classification.</a:t>
            </a:r>
          </a:p>
          <a:p>
            <a:r>
              <a:rPr lang="en-US" sz="2400" dirty="0">
                <a:latin typeface="Times New Roman" panose="02020603050405020304" pitchFamily="18" charset="0"/>
                <a:cs typeface="Times New Roman" panose="02020603050405020304" pitchFamily="18" charset="0"/>
              </a:rPr>
              <a:t>The dataset should consist of labeled images, where each image is associated with the correct gender.</a:t>
            </a:r>
          </a:p>
          <a:p>
            <a:r>
              <a:rPr lang="en-US" sz="2400" dirty="0">
                <a:latin typeface="Times New Roman" panose="02020603050405020304" pitchFamily="18" charset="0"/>
                <a:cs typeface="Times New Roman" panose="02020603050405020304" pitchFamily="18" charset="0"/>
              </a:rPr>
              <a:t>The dataset should be diverse, containing different ethnicities, ages, and poses to improve the model's generalization.</a:t>
            </a:r>
          </a:p>
          <a:p>
            <a:r>
              <a:rPr lang="en-US" sz="2400" dirty="0">
                <a:latin typeface="Times New Roman" panose="02020603050405020304" pitchFamily="18" charset="0"/>
                <a:cs typeface="Times New Roman" panose="02020603050405020304" pitchFamily="18" charset="0"/>
              </a:rPr>
              <a:t>Dataset is taken from ‘Kaggle.com’ website.</a:t>
            </a:r>
          </a:p>
          <a:p>
            <a:endParaRPr lang="en-US" sz="2400" dirty="0"/>
          </a:p>
          <a:p>
            <a:endParaRPr lang="en-IN" dirty="0"/>
          </a:p>
        </p:txBody>
      </p:sp>
      <p:sp>
        <p:nvSpPr>
          <p:cNvPr id="4" name="Date Placeholder 3">
            <a:extLst>
              <a:ext uri="{FF2B5EF4-FFF2-40B4-BE49-F238E27FC236}">
                <a16:creationId xmlns:a16="http://schemas.microsoft.com/office/drawing/2014/main" id="{6FD030FE-423C-28EE-8FB6-9485056DBD11}"/>
              </a:ext>
            </a:extLst>
          </p:cNvPr>
          <p:cNvSpPr>
            <a:spLocks noGrp="1"/>
          </p:cNvSpPr>
          <p:nvPr>
            <p:ph type="dt" sz="half" idx="10"/>
          </p:nvPr>
        </p:nvSpPr>
        <p:spPr/>
        <p:txBody>
          <a:bodyPr/>
          <a:lstStyle/>
          <a:p>
            <a:r>
              <a:rPr lang="en-US"/>
              <a:t>July-2023</a:t>
            </a:r>
            <a:endParaRPr lang="en-IN" dirty="0"/>
          </a:p>
        </p:txBody>
      </p:sp>
      <p:sp>
        <p:nvSpPr>
          <p:cNvPr id="5" name="Footer Placeholder 4">
            <a:extLst>
              <a:ext uri="{FF2B5EF4-FFF2-40B4-BE49-F238E27FC236}">
                <a16:creationId xmlns:a16="http://schemas.microsoft.com/office/drawing/2014/main" id="{C0A70A7D-CCBA-FA13-D0AA-5CC57A79F2A9}"/>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236FDEDC-771D-505A-A57D-1D1666D0EBD8}"/>
              </a:ext>
            </a:extLst>
          </p:cNvPr>
          <p:cNvSpPr>
            <a:spLocks noGrp="1"/>
          </p:cNvSpPr>
          <p:nvPr>
            <p:ph type="sldNum" sz="quarter" idx="12"/>
          </p:nvPr>
        </p:nvSpPr>
        <p:spPr/>
        <p:txBody>
          <a:bodyPr/>
          <a:lstStyle/>
          <a:p>
            <a:fld id="{50CC4758-FE5B-4C73-A18F-3A9302450423}" type="slidenum">
              <a:rPr lang="en-IN" smtClean="0"/>
              <a:t>6</a:t>
            </a:fld>
            <a:endParaRPr lang="en-IN"/>
          </a:p>
        </p:txBody>
      </p:sp>
    </p:spTree>
    <p:extLst>
      <p:ext uri="{BB962C8B-B14F-4D97-AF65-F5344CB8AC3E}">
        <p14:creationId xmlns:p14="http://schemas.microsoft.com/office/powerpoint/2010/main" val="200179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554" y="746125"/>
            <a:ext cx="6107723" cy="900304"/>
          </a:xfrm>
        </p:spPr>
        <p:txBody>
          <a:bodyPr>
            <a:normAutofit/>
          </a:bodyPr>
          <a:lstStyle/>
          <a:p>
            <a:r>
              <a:rPr lang="en-US" sz="3200" b="1" dirty="0">
                <a:solidFill>
                  <a:srgbClr val="FFC000"/>
                </a:solidFill>
                <a:latin typeface="Times New Roman" panose="02020603050405020304" pitchFamily="18" charset="0"/>
                <a:ea typeface="Optima" pitchFamily="34" charset="-122"/>
                <a:cs typeface="Times New Roman" panose="02020603050405020304" pitchFamily="18" charset="0"/>
              </a:rPr>
              <a:t>Feature Extraction</a:t>
            </a:r>
            <a:endParaRPr lang="en-US" sz="32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6062" y="1805355"/>
            <a:ext cx="9900137" cy="3634154"/>
          </a:xfrm>
        </p:spPr>
        <p:txBody>
          <a:bodyPr/>
          <a:lstStyle/>
          <a:p>
            <a:r>
              <a:rPr lang="en-US" sz="2400" dirty="0">
                <a:latin typeface="Times New Roman" panose="02020603050405020304" pitchFamily="18" charset="0"/>
                <a:cs typeface="Times New Roman" panose="02020603050405020304" pitchFamily="18" charset="0"/>
              </a:rPr>
              <a:t>Feature extraction involves extracting meaningful facial features from the images.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Commonly used features for gender classification include facial landmarks,  and color histograms, grayscale pixels.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These features capture distinctive patterns that help SVM in accurately classifying the gender.</a:t>
            </a: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414182-F7A3-CF55-7AD5-0EEDFAE62C0B}"/>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75949011-8F47-142B-50AA-1C67D86CBA6F}"/>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9E56712A-99AE-6FB0-0750-2593AFFF7158}"/>
              </a:ext>
            </a:extLst>
          </p:cNvPr>
          <p:cNvSpPr>
            <a:spLocks noGrp="1"/>
          </p:cNvSpPr>
          <p:nvPr>
            <p:ph type="sldNum" sz="quarter" idx="12"/>
          </p:nvPr>
        </p:nvSpPr>
        <p:spPr/>
        <p:txBody>
          <a:bodyPr/>
          <a:lstStyle/>
          <a:p>
            <a:fld id="{50CC4758-FE5B-4C73-A18F-3A9302450423}" type="slidenum">
              <a:rPr lang="en-IN" smtClean="0"/>
              <a:t>7</a:t>
            </a:fld>
            <a:endParaRPr lang="en-IN"/>
          </a:p>
        </p:txBody>
      </p:sp>
    </p:spTree>
    <p:extLst>
      <p:ext uri="{BB962C8B-B14F-4D97-AF65-F5344CB8AC3E}">
        <p14:creationId xmlns:p14="http://schemas.microsoft.com/office/powerpoint/2010/main" val="250114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F943F-5A57-0911-AC7D-798757949CF1}"/>
              </a:ext>
            </a:extLst>
          </p:cNvPr>
          <p:cNvSpPr txBox="1"/>
          <p:nvPr/>
        </p:nvSpPr>
        <p:spPr>
          <a:xfrm>
            <a:off x="2813538" y="1278384"/>
            <a:ext cx="7817618" cy="584775"/>
          </a:xfrm>
          <a:prstGeom prst="rect">
            <a:avLst/>
          </a:prstGeom>
          <a:noFill/>
        </p:spPr>
        <p:txBody>
          <a:bodyPr wrap="square" rtlCol="0">
            <a:spAutoFit/>
          </a:bodyPr>
          <a:lstStyle/>
          <a:p>
            <a:r>
              <a:rPr lang="en-US" sz="3200" b="1" dirty="0">
                <a:solidFill>
                  <a:srgbClr val="FFC000"/>
                </a:solidFill>
                <a:latin typeface="Times New Roman" panose="02020603050405020304" pitchFamily="18" charset="0"/>
                <a:cs typeface="Times New Roman" panose="02020603050405020304" pitchFamily="18" charset="0"/>
              </a:rPr>
              <a:t>SVM IN GENDER CLASSIFICATION</a:t>
            </a:r>
            <a:endParaRPr lang="en-IN" sz="3200" b="1" dirty="0">
              <a:solidFill>
                <a:srgbClr val="FFC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727B75-6FEA-5873-583D-5A3C6B7B2881}"/>
              </a:ext>
            </a:extLst>
          </p:cNvPr>
          <p:cNvSpPr txBox="1"/>
          <p:nvPr/>
        </p:nvSpPr>
        <p:spPr>
          <a:xfrm flipH="1">
            <a:off x="1358284" y="2409519"/>
            <a:ext cx="9738803"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SVM is a supervised learning algorithm that separates data into classes using a hyperplane.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gender classification, SVM learns to classify images into male or female categories based on extracted features.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SVM aims to find the optimal hyperplane that maximizes the margin between the two classes.</a:t>
            </a:r>
          </a:p>
          <a:p>
            <a:pPr marL="285750" indent="-28575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8C151B53-FD74-97B4-E0B5-DBF9D0EE1A5E}"/>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6F44D635-F9A8-78C1-1B6D-2713630D5592}"/>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A01E83E7-A92E-1B05-DBA1-203881094486}"/>
              </a:ext>
            </a:extLst>
          </p:cNvPr>
          <p:cNvSpPr>
            <a:spLocks noGrp="1"/>
          </p:cNvSpPr>
          <p:nvPr>
            <p:ph type="sldNum" sz="quarter" idx="12"/>
          </p:nvPr>
        </p:nvSpPr>
        <p:spPr/>
        <p:txBody>
          <a:bodyPr/>
          <a:lstStyle/>
          <a:p>
            <a:fld id="{50CC4758-FE5B-4C73-A18F-3A9302450423}" type="slidenum">
              <a:rPr lang="en-IN" smtClean="0"/>
              <a:t>8</a:t>
            </a:fld>
            <a:endParaRPr lang="en-IN"/>
          </a:p>
        </p:txBody>
      </p:sp>
    </p:spTree>
    <p:extLst>
      <p:ext uri="{BB962C8B-B14F-4D97-AF65-F5344CB8AC3E}">
        <p14:creationId xmlns:p14="http://schemas.microsoft.com/office/powerpoint/2010/main" val="174284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356E-7E2C-BC98-59C6-CC1C90FCA555}"/>
              </a:ext>
            </a:extLst>
          </p:cNvPr>
          <p:cNvSpPr>
            <a:spLocks noGrp="1"/>
          </p:cNvSpPr>
          <p:nvPr>
            <p:ph type="title"/>
          </p:nvPr>
        </p:nvSpPr>
        <p:spPr>
          <a:xfrm>
            <a:off x="2865749" y="975880"/>
            <a:ext cx="4650419" cy="621437"/>
          </a:xfrm>
        </p:spPr>
        <p:txBody>
          <a:bodyPr>
            <a:normAutofit/>
          </a:bodyPr>
          <a:lstStyle/>
          <a:p>
            <a:r>
              <a:rPr lang="en-US" sz="3200" b="1" dirty="0">
                <a:solidFill>
                  <a:srgbClr val="FFC000"/>
                </a:solidFill>
                <a:latin typeface="Times New Roman" panose="02020603050405020304" pitchFamily="18" charset="0"/>
                <a:cs typeface="Times New Roman" panose="02020603050405020304" pitchFamily="18" charset="0"/>
              </a:rPr>
              <a:t>preprocessing</a:t>
            </a:r>
            <a:endParaRPr lang="en-IN" sz="32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B93ED7-DBFB-A1CB-58FC-5979B890A5BB}"/>
              </a:ext>
            </a:extLst>
          </p:cNvPr>
          <p:cNvSpPr>
            <a:spLocks noGrp="1"/>
          </p:cNvSpPr>
          <p:nvPr>
            <p:ph idx="1"/>
          </p:nvPr>
        </p:nvSpPr>
        <p:spPr>
          <a:xfrm>
            <a:off x="985420" y="2194560"/>
            <a:ext cx="6460409" cy="3309595"/>
          </a:xfrm>
        </p:spPr>
        <p:txBody>
          <a:bodyPr>
            <a:normAutofit fontScale="70000" lnSpcReduction="20000"/>
          </a:bodyPr>
          <a:lstStyle/>
          <a:p>
            <a:r>
              <a:rPr lang="en-US" sz="3100" dirty="0">
                <a:latin typeface="Times New Roman" panose="02020603050405020304" pitchFamily="18" charset="0"/>
                <a:cs typeface="Times New Roman" panose="02020603050405020304" pitchFamily="18" charset="0"/>
              </a:rPr>
              <a:t>Preprocessing steps such as normalization and resizing are crucial to ensure consistency in the dataset.</a:t>
            </a:r>
          </a:p>
          <a:p>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Normalization enhances the robustness of the model by reducing variations in illumination and color.</a:t>
            </a:r>
          </a:p>
          <a:p>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Resizing the images to a fixed size ensures that all images have the same dimensions for efficient processing.</a:t>
            </a:r>
          </a:p>
          <a:p>
            <a:endParaRPr lang="en-IN" dirty="0"/>
          </a:p>
        </p:txBody>
      </p:sp>
      <p:sp>
        <p:nvSpPr>
          <p:cNvPr id="4" name="Date Placeholder 3">
            <a:extLst>
              <a:ext uri="{FF2B5EF4-FFF2-40B4-BE49-F238E27FC236}">
                <a16:creationId xmlns:a16="http://schemas.microsoft.com/office/drawing/2014/main" id="{7BB0BD22-9391-48C7-4C84-FF653D58D438}"/>
              </a:ext>
            </a:extLst>
          </p:cNvPr>
          <p:cNvSpPr>
            <a:spLocks noGrp="1"/>
          </p:cNvSpPr>
          <p:nvPr>
            <p:ph type="dt" sz="half" idx="10"/>
          </p:nvPr>
        </p:nvSpPr>
        <p:spPr/>
        <p:txBody>
          <a:bodyPr/>
          <a:lstStyle/>
          <a:p>
            <a:r>
              <a:rPr lang="en-US"/>
              <a:t>July-2023</a:t>
            </a:r>
            <a:endParaRPr lang="en-IN"/>
          </a:p>
        </p:txBody>
      </p:sp>
      <p:sp>
        <p:nvSpPr>
          <p:cNvPr id="5" name="Footer Placeholder 4">
            <a:extLst>
              <a:ext uri="{FF2B5EF4-FFF2-40B4-BE49-F238E27FC236}">
                <a16:creationId xmlns:a16="http://schemas.microsoft.com/office/drawing/2014/main" id="{D271982C-CB85-5C2F-DB0D-E493DEF61CF1}"/>
              </a:ext>
            </a:extLst>
          </p:cNvPr>
          <p:cNvSpPr>
            <a:spLocks noGrp="1"/>
          </p:cNvSpPr>
          <p:nvPr>
            <p:ph type="ftr" sz="quarter" idx="11"/>
          </p:nvPr>
        </p:nvSpPr>
        <p:spPr/>
        <p:txBody>
          <a:bodyPr/>
          <a:lstStyle/>
          <a:p>
            <a:r>
              <a:rPr lang="en-US"/>
              <a:t>Usharama college of engineering and technology</a:t>
            </a:r>
            <a:endParaRPr lang="en-IN"/>
          </a:p>
        </p:txBody>
      </p:sp>
      <p:sp>
        <p:nvSpPr>
          <p:cNvPr id="6" name="Slide Number Placeholder 5">
            <a:extLst>
              <a:ext uri="{FF2B5EF4-FFF2-40B4-BE49-F238E27FC236}">
                <a16:creationId xmlns:a16="http://schemas.microsoft.com/office/drawing/2014/main" id="{F02E78E5-7C76-A162-584E-7A459CF4E972}"/>
              </a:ext>
            </a:extLst>
          </p:cNvPr>
          <p:cNvSpPr>
            <a:spLocks noGrp="1"/>
          </p:cNvSpPr>
          <p:nvPr>
            <p:ph type="sldNum" sz="quarter" idx="12"/>
          </p:nvPr>
        </p:nvSpPr>
        <p:spPr/>
        <p:txBody>
          <a:bodyPr/>
          <a:lstStyle/>
          <a:p>
            <a:fld id="{50CC4758-FE5B-4C73-A18F-3A9302450423}" type="slidenum">
              <a:rPr lang="en-IN" smtClean="0"/>
              <a:t>9</a:t>
            </a:fld>
            <a:endParaRPr lang="en-IN"/>
          </a:p>
        </p:txBody>
      </p:sp>
      <p:pic>
        <p:nvPicPr>
          <p:cNvPr id="8" name="Picture 7">
            <a:extLst>
              <a:ext uri="{FF2B5EF4-FFF2-40B4-BE49-F238E27FC236}">
                <a16:creationId xmlns:a16="http://schemas.microsoft.com/office/drawing/2014/main" id="{7179CC0E-89AF-BBBF-0CBE-2666963D2436}"/>
              </a:ext>
            </a:extLst>
          </p:cNvPr>
          <p:cNvPicPr>
            <a:picLocks noChangeAspect="1"/>
          </p:cNvPicPr>
          <p:nvPr/>
        </p:nvPicPr>
        <p:blipFill>
          <a:blip r:embed="rId2"/>
          <a:stretch>
            <a:fillRect/>
          </a:stretch>
        </p:blipFill>
        <p:spPr>
          <a:xfrm>
            <a:off x="7516168" y="2138289"/>
            <a:ext cx="3990032" cy="3557117"/>
          </a:xfrm>
          <a:prstGeom prst="rect">
            <a:avLst/>
          </a:prstGeom>
        </p:spPr>
      </p:pic>
    </p:spTree>
    <p:extLst>
      <p:ext uri="{BB962C8B-B14F-4D97-AF65-F5344CB8AC3E}">
        <p14:creationId xmlns:p14="http://schemas.microsoft.com/office/powerpoint/2010/main" val="36056212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906</TotalTime>
  <Words>843</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Bradley Hand ITC</vt:lpstr>
      <vt:lpstr>Calibri</vt:lpstr>
      <vt:lpstr>Century Gothic</vt:lpstr>
      <vt:lpstr>Times New Roman</vt:lpstr>
      <vt:lpstr>Wingdings</vt:lpstr>
      <vt:lpstr>Vapor Trail</vt:lpstr>
      <vt:lpstr>GENDER CLASSIFICATION USING SUPPORT VECTOR MACHINE</vt:lpstr>
      <vt:lpstr>CONTENTS</vt:lpstr>
      <vt:lpstr>PowerPoint Presentation</vt:lpstr>
      <vt:lpstr>INTRODUCTION</vt:lpstr>
      <vt:lpstr>PowerPoint Presentation</vt:lpstr>
      <vt:lpstr>Image Dataset</vt:lpstr>
      <vt:lpstr>Feature Extraction</vt:lpstr>
      <vt:lpstr>PowerPoint Presentation</vt:lpstr>
      <vt:lpstr>preprocessing</vt:lpstr>
      <vt:lpstr>Training SVM</vt:lpstr>
      <vt:lpstr>Result</vt:lpstr>
      <vt:lpstr>Comparison with Other Classification ALGORITHMS </vt:lpstr>
      <vt:lpstr>Real-Life Applications</vt:lpstr>
      <vt:lpstr>Limitations </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CLASSIFICATION USING SUPPORT VECTOR MACHINE</dc:title>
  <dc:creator>shanker purushotham</dc:creator>
  <cp:lastModifiedBy>manasa koduri</cp:lastModifiedBy>
  <cp:revision>53</cp:revision>
  <dcterms:created xsi:type="dcterms:W3CDTF">2023-04-26T16:14:03Z</dcterms:created>
  <dcterms:modified xsi:type="dcterms:W3CDTF">2023-07-07T16:37:17Z</dcterms:modified>
</cp:coreProperties>
</file>