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Nuni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8BCA77-2FE8-44BB-AE32-C7965C9965B9}">
  <a:tblStyle styleId="{A68BCA77-2FE8-44BB-AE32-C7965C9965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bold.fntdata"/><Relationship Id="rId12" Type="http://schemas.openxmlformats.org/officeDocument/2006/relationships/slide" Target="slides/slide6.xml"/><Relationship Id="rId34" Type="http://schemas.openxmlformats.org/officeDocument/2006/relationships/font" Target="fonts/Nunito-regular.fntdata"/><Relationship Id="rId15" Type="http://schemas.openxmlformats.org/officeDocument/2006/relationships/slide" Target="slides/slide9.xml"/><Relationship Id="rId37" Type="http://schemas.openxmlformats.org/officeDocument/2006/relationships/font" Target="fonts/Nunito-boldItalic.fntdata"/><Relationship Id="rId14" Type="http://schemas.openxmlformats.org/officeDocument/2006/relationships/slide" Target="slides/slide8.xml"/><Relationship Id="rId36" Type="http://schemas.openxmlformats.org/officeDocument/2006/relationships/font" Target="fonts/Nuni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70e7ee88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70e7ee88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70e7ee88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70e7ee88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0e7ee88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0e7ee88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70e7ee88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70e7ee88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70e7ee8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70e7ee8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70e7ee88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70e7ee88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70e7ee88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70e7ee88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70e7ee88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70e7ee88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70e7ee88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70e7ee88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70e7ee88b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70e7ee88b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70e7ee88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70e7ee88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70e7ee88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70e7ee88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70e7ee88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70e7ee88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70e7ee88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70e7ee88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70e7ee88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70e7ee88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70e7ee88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70e7ee88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70e7ee88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70e7ee88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70e7ee88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70e7ee88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70e7ee88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70e7ee88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70e7ee8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70e7ee8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70e7ee88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70e7ee88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70e7ee88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70e7ee88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70e7ee88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70e7ee88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70e7ee88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70e7ee88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70e7ee88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70e7ee88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70e7ee88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70e7ee88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900"/>
              <a:t>Exploratory Analysis: </a:t>
            </a:r>
            <a:endParaRPr sz="2900"/>
          </a:p>
          <a:p>
            <a:pPr indent="0" lvl="0" marL="0" rtl="0" algn="ctr">
              <a:spcBef>
                <a:spcPts val="0"/>
              </a:spcBef>
              <a:spcAft>
                <a:spcPts val="0"/>
              </a:spcAft>
              <a:buNone/>
            </a:pPr>
            <a:r>
              <a:rPr lang="en" sz="2900"/>
              <a:t>CO₂ Emissions and Impact of Electricity Generation</a:t>
            </a:r>
            <a:endParaRPr sz="29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By: Manasa Mangipudi and Vijay Koduri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2 - Before and After Data Wrangling	</a:t>
            </a:r>
            <a:endParaRPr/>
          </a:p>
        </p:txBody>
      </p:sp>
      <p:sp>
        <p:nvSpPr>
          <p:cNvPr id="187" name="Google Shape;187;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88" name="Google Shape;188;p22"/>
          <p:cNvGraphicFramePr/>
          <p:nvPr/>
        </p:nvGraphicFramePr>
        <p:xfrm>
          <a:off x="436400" y="1619250"/>
          <a:ext cx="3000000" cy="3000000"/>
        </p:xfrm>
        <a:graphic>
          <a:graphicData uri="http://schemas.openxmlformats.org/drawingml/2006/table">
            <a:tbl>
              <a:tblPr>
                <a:noFill/>
                <a:tableStyleId>{A68BCA77-2FE8-44BB-AE32-C7965C9965B9}</a:tableStyleId>
              </a:tblPr>
              <a:tblGrid>
                <a:gridCol w="1938775"/>
                <a:gridCol w="1938775"/>
                <a:gridCol w="1938775"/>
                <a:gridCol w="1938775"/>
              </a:tblGrid>
              <a:tr h="616800">
                <a:tc>
                  <a:txBody>
                    <a:bodyPr/>
                    <a:lstStyle/>
                    <a:p>
                      <a:pPr indent="0" lvl="0" marL="0" rtl="0" algn="l">
                        <a:spcBef>
                          <a:spcPts val="0"/>
                        </a:spcBef>
                        <a:spcAft>
                          <a:spcPts val="0"/>
                        </a:spcAft>
                        <a:buNone/>
                      </a:pPr>
                      <a:r>
                        <a:rPr lang="en"/>
                        <a:t>Data Wrangling Step</a:t>
                      </a:r>
                      <a:endParaRPr/>
                    </a:p>
                  </a:txBody>
                  <a:tcPr marT="91425" marB="91425" marR="91425" marL="91425"/>
                </a:tc>
                <a:tc>
                  <a:txBody>
                    <a:bodyPr/>
                    <a:lstStyle/>
                    <a:p>
                      <a:pPr indent="0" lvl="0" marL="0" rtl="0" algn="l">
                        <a:spcBef>
                          <a:spcPts val="0"/>
                        </a:spcBef>
                        <a:spcAft>
                          <a:spcPts val="0"/>
                        </a:spcAft>
                        <a:buNone/>
                      </a:pPr>
                      <a:r>
                        <a:rPr lang="en"/>
                        <a:t>Rows</a:t>
                      </a:r>
                      <a:endParaRPr/>
                    </a:p>
                  </a:txBody>
                  <a:tcPr marT="91425" marB="91425" marR="91425" marL="91425"/>
                </a:tc>
                <a:tc>
                  <a:txBody>
                    <a:bodyPr/>
                    <a:lstStyle/>
                    <a:p>
                      <a:pPr indent="0" lvl="0" marL="0" rtl="0" algn="l">
                        <a:spcBef>
                          <a:spcPts val="0"/>
                        </a:spcBef>
                        <a:spcAft>
                          <a:spcPts val="0"/>
                        </a:spcAft>
                        <a:buNone/>
                      </a:pPr>
                      <a:r>
                        <a:rPr lang="en"/>
                        <a:t>Columns</a:t>
                      </a:r>
                      <a:endParaRPr/>
                    </a:p>
                  </a:txBody>
                  <a:tcPr marT="91425" marB="91425" marR="91425" marL="91425"/>
                </a:tc>
                <a:tc>
                  <a:txBody>
                    <a:bodyPr/>
                    <a:lstStyle/>
                    <a:p>
                      <a:pPr indent="0" lvl="0" marL="0" rtl="0" algn="l">
                        <a:spcBef>
                          <a:spcPts val="0"/>
                        </a:spcBef>
                        <a:spcAft>
                          <a:spcPts val="0"/>
                        </a:spcAft>
                        <a:buNone/>
                      </a:pPr>
                      <a:r>
                        <a:rPr lang="en"/>
                        <a:t>Missing Values</a:t>
                      </a:r>
                      <a:endParaRPr/>
                    </a:p>
                  </a:txBody>
                  <a:tcPr marT="91425" marB="91425" marR="91425" marL="91425"/>
                </a:tc>
              </a:tr>
              <a:tr h="385525">
                <a:tc>
                  <a:txBody>
                    <a:bodyPr/>
                    <a:lstStyle/>
                    <a:p>
                      <a:pPr indent="0" lvl="0" marL="0" rtl="0" algn="l">
                        <a:spcBef>
                          <a:spcPts val="0"/>
                        </a:spcBef>
                        <a:spcAft>
                          <a:spcPts val="0"/>
                        </a:spcAft>
                        <a:buNone/>
                      </a:pPr>
                      <a:r>
                        <a:rPr lang="en"/>
                        <a:t>Raw Dataset</a:t>
                      </a:r>
                      <a:endParaRPr/>
                    </a:p>
                  </a:txBody>
                  <a:tcPr marT="91425" marB="91425" marR="91425" marL="91425"/>
                </a:tc>
                <a:tc>
                  <a:txBody>
                    <a:bodyPr/>
                    <a:lstStyle/>
                    <a:p>
                      <a:pPr indent="0" lvl="0" marL="0" rtl="0" algn="l">
                        <a:spcBef>
                          <a:spcPts val="0"/>
                        </a:spcBef>
                        <a:spcAft>
                          <a:spcPts val="0"/>
                        </a:spcAft>
                        <a:buNone/>
                      </a:pPr>
                      <a:r>
                        <a:rPr lang="en"/>
                        <a:t>21812</a:t>
                      </a:r>
                      <a:endParaRPr/>
                    </a:p>
                  </a:txBody>
                  <a:tcPr marT="91425" marB="91425" marR="91425" marL="91425"/>
                </a:tc>
                <a:tc>
                  <a:txBody>
                    <a:bodyPr/>
                    <a:lstStyle/>
                    <a:p>
                      <a:pPr indent="0" lvl="0" marL="0" rtl="0" algn="l">
                        <a:spcBef>
                          <a:spcPts val="0"/>
                        </a:spcBef>
                        <a:spcAft>
                          <a:spcPts val="0"/>
                        </a:spcAft>
                        <a:buNone/>
                      </a:pPr>
                      <a:r>
                        <a:rPr lang="en"/>
                        <a:t>130</a:t>
                      </a:r>
                      <a:endParaRPr/>
                    </a:p>
                  </a:txBody>
                  <a:tcPr marT="91425" marB="91425" marR="91425" marL="91425"/>
                </a:tc>
                <a:tc>
                  <a:txBody>
                    <a:bodyPr/>
                    <a:lstStyle/>
                    <a:p>
                      <a:pPr indent="0" lvl="0" marL="0" rtl="0" algn="l">
                        <a:spcBef>
                          <a:spcPts val="0"/>
                        </a:spcBef>
                        <a:spcAft>
                          <a:spcPts val="0"/>
                        </a:spcAft>
                        <a:buNone/>
                      </a:pPr>
                      <a:r>
                        <a:rPr lang="en"/>
                        <a:t>67.32%</a:t>
                      </a:r>
                      <a:endParaRPr/>
                    </a:p>
                  </a:txBody>
                  <a:tcPr marT="91425" marB="91425" marR="91425" marL="91425"/>
                </a:tc>
              </a:tr>
              <a:tr h="385525">
                <a:tc>
                  <a:txBody>
                    <a:bodyPr/>
                    <a:lstStyle/>
                    <a:p>
                      <a:pPr indent="0" lvl="0" marL="0" rtl="0" algn="l">
                        <a:spcBef>
                          <a:spcPts val="0"/>
                        </a:spcBef>
                        <a:spcAft>
                          <a:spcPts val="0"/>
                        </a:spcAft>
                        <a:buNone/>
                      </a:pPr>
                      <a:r>
                        <a:rPr lang="en"/>
                        <a:t>N/A Columns Drop</a:t>
                      </a:r>
                      <a:endParaRPr/>
                    </a:p>
                  </a:txBody>
                  <a:tcPr marT="91425" marB="91425" marR="91425" marL="91425"/>
                </a:tc>
                <a:tc>
                  <a:txBody>
                    <a:bodyPr/>
                    <a:lstStyle/>
                    <a:p>
                      <a:pPr indent="0" lvl="0" marL="0" rtl="0" algn="l">
                        <a:spcBef>
                          <a:spcPts val="0"/>
                        </a:spcBef>
                        <a:spcAft>
                          <a:spcPts val="0"/>
                        </a:spcAft>
                        <a:buNone/>
                      </a:pPr>
                      <a:r>
                        <a:rPr lang="en"/>
                        <a:t>3795</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tc>
                <a:tc>
                  <a:txBody>
                    <a:bodyPr/>
                    <a:lstStyle/>
                    <a:p>
                      <a:pPr indent="0" lvl="0" marL="0" rtl="0" algn="l">
                        <a:spcBef>
                          <a:spcPts val="0"/>
                        </a:spcBef>
                        <a:spcAft>
                          <a:spcPts val="0"/>
                        </a:spcAft>
                        <a:buNone/>
                      </a:pPr>
                      <a:r>
                        <a:rPr lang="en"/>
                        <a:t>36.68%</a:t>
                      </a:r>
                      <a:endParaRPr/>
                    </a:p>
                  </a:txBody>
                  <a:tcPr marT="91425" marB="91425" marR="91425" marL="91425"/>
                </a:tc>
              </a:tr>
              <a:tr h="385525">
                <a:tc>
                  <a:txBody>
                    <a:bodyPr/>
                    <a:lstStyle/>
                    <a:p>
                      <a:pPr indent="0" lvl="0" marL="0" rtl="0" algn="l">
                        <a:spcBef>
                          <a:spcPts val="0"/>
                        </a:spcBef>
                        <a:spcAft>
                          <a:spcPts val="0"/>
                        </a:spcAft>
                        <a:buNone/>
                      </a:pPr>
                      <a:r>
                        <a:rPr lang="en"/>
                        <a:t>New Columns Addition</a:t>
                      </a:r>
                      <a:endParaRPr/>
                    </a:p>
                  </a:txBody>
                  <a:tcPr marT="91425" marB="91425" marR="91425" marL="91425"/>
                </a:tc>
                <a:tc>
                  <a:txBody>
                    <a:bodyPr/>
                    <a:lstStyle/>
                    <a:p>
                      <a:pPr indent="0" lvl="0" marL="0" rtl="0" algn="l">
                        <a:spcBef>
                          <a:spcPts val="0"/>
                        </a:spcBef>
                        <a:spcAft>
                          <a:spcPts val="0"/>
                        </a:spcAft>
                        <a:buNone/>
                      </a:pPr>
                      <a:r>
                        <a:rPr lang="en"/>
                        <a:t>3795</a:t>
                      </a:r>
                      <a:endParaRPr/>
                    </a:p>
                  </a:txBody>
                  <a:tcPr marT="91425" marB="91425" marR="91425" marL="91425"/>
                </a:tc>
                <a:tc>
                  <a:txBody>
                    <a:bodyPr/>
                    <a:lstStyle/>
                    <a:p>
                      <a:pPr indent="0" lvl="0" marL="0" rtl="0" algn="l">
                        <a:spcBef>
                          <a:spcPts val="0"/>
                        </a:spcBef>
                        <a:spcAft>
                          <a:spcPts val="0"/>
                        </a:spcAft>
                        <a:buNone/>
                      </a:pPr>
                      <a:r>
                        <a:rPr lang="en"/>
                        <a:t>31</a:t>
                      </a:r>
                      <a:endParaRPr/>
                    </a:p>
                  </a:txBody>
                  <a:tcPr marT="91425" marB="91425" marR="91425" marL="91425"/>
                </a:tc>
                <a:tc>
                  <a:txBody>
                    <a:bodyPr/>
                    <a:lstStyle/>
                    <a:p>
                      <a:pPr indent="0" lvl="0" marL="0" rtl="0" algn="l">
                        <a:spcBef>
                          <a:spcPts val="0"/>
                        </a:spcBef>
                        <a:spcAft>
                          <a:spcPts val="0"/>
                        </a:spcAft>
                        <a:buNone/>
                      </a:pPr>
                      <a:r>
                        <a:rPr lang="en"/>
                        <a:t>0.18%</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Merging both Datasets Together</a:t>
            </a:r>
            <a:endParaRPr/>
          </a:p>
        </p:txBody>
      </p:sp>
      <p:pic>
        <p:nvPicPr>
          <p:cNvPr id="194" name="Google Shape;194;p23"/>
          <p:cNvPicPr preferRelativeResize="0"/>
          <p:nvPr/>
        </p:nvPicPr>
        <p:blipFill>
          <a:blip r:embed="rId3">
            <a:alphaModFix/>
          </a:blip>
          <a:stretch>
            <a:fillRect/>
          </a:stretch>
        </p:blipFill>
        <p:spPr>
          <a:xfrm>
            <a:off x="1167800" y="2901500"/>
            <a:ext cx="6553200" cy="1476375"/>
          </a:xfrm>
          <a:prstGeom prst="rect">
            <a:avLst/>
          </a:prstGeom>
          <a:noFill/>
          <a:ln>
            <a:noFill/>
          </a:ln>
        </p:spPr>
      </p:pic>
      <p:sp>
        <p:nvSpPr>
          <p:cNvPr id="195" name="Google Shape;195;p23"/>
          <p:cNvSpPr txBox="1"/>
          <p:nvPr/>
        </p:nvSpPr>
        <p:spPr>
          <a:xfrm>
            <a:off x="1223875" y="1561200"/>
            <a:ext cx="4992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latin typeface="Calibri"/>
                <a:ea typeface="Calibri"/>
                <a:cs typeface="Calibri"/>
                <a:sym typeface="Calibri"/>
              </a:rPr>
              <a:t>Using Country and Year as keys we merged both datasets with a left join. </a:t>
            </a:r>
            <a:endParaRPr sz="1500">
              <a:solidFill>
                <a:schemeClr val="dk2"/>
              </a:solidFill>
              <a:latin typeface="Calibri"/>
              <a:ea typeface="Calibri"/>
              <a:cs typeface="Calibri"/>
              <a:sym typeface="Calibri"/>
            </a:endParaRPr>
          </a:p>
          <a:p>
            <a:pPr indent="0" lvl="0" marL="0" rtl="0" algn="l">
              <a:spcBef>
                <a:spcPts val="0"/>
              </a:spcBef>
              <a:spcAft>
                <a:spcPts val="0"/>
              </a:spcAft>
              <a:buNone/>
            </a:pPr>
            <a:r>
              <a:rPr lang="en" sz="1500">
                <a:solidFill>
                  <a:schemeClr val="dk2"/>
                </a:solidFill>
                <a:latin typeface="Calibri"/>
                <a:ea typeface="Calibri"/>
                <a:cs typeface="Calibri"/>
                <a:sym typeface="Calibri"/>
              </a:rPr>
              <a:t>Energy transformed was the left table and co2 was the right.</a:t>
            </a:r>
            <a:endParaRPr sz="1500">
              <a:solidFill>
                <a:schemeClr val="dk2"/>
              </a:solidFill>
              <a:latin typeface="Calibri"/>
              <a:ea typeface="Calibri"/>
              <a:cs typeface="Calibri"/>
              <a:sym typeface="Calibri"/>
            </a:endParaRPr>
          </a:p>
          <a:p>
            <a:pPr indent="0" lvl="0" marL="0" rtl="0" algn="l">
              <a:spcBef>
                <a:spcPts val="0"/>
              </a:spcBef>
              <a:spcAft>
                <a:spcPts val="0"/>
              </a:spcAft>
              <a:buNone/>
            </a:pPr>
            <a:r>
              <a:rPr lang="en" sz="1500">
                <a:solidFill>
                  <a:schemeClr val="dk2"/>
                </a:solidFill>
                <a:latin typeface="Calibri"/>
                <a:ea typeface="Calibri"/>
                <a:cs typeface="Calibri"/>
                <a:sym typeface="Calibri"/>
              </a:rPr>
              <a:t>Rows: 3795</a:t>
            </a:r>
            <a:endParaRPr sz="1500">
              <a:solidFill>
                <a:schemeClr val="dk2"/>
              </a:solidFill>
              <a:latin typeface="Calibri"/>
              <a:ea typeface="Calibri"/>
              <a:cs typeface="Calibri"/>
              <a:sym typeface="Calibri"/>
            </a:endParaRPr>
          </a:p>
          <a:p>
            <a:pPr indent="0" lvl="0" marL="0" rtl="0" algn="l">
              <a:spcBef>
                <a:spcPts val="0"/>
              </a:spcBef>
              <a:spcAft>
                <a:spcPts val="0"/>
              </a:spcAft>
              <a:buNone/>
            </a:pPr>
            <a:r>
              <a:rPr lang="en" sz="1500">
                <a:solidFill>
                  <a:schemeClr val="dk2"/>
                </a:solidFill>
                <a:latin typeface="Calibri"/>
                <a:ea typeface="Calibri"/>
                <a:cs typeface="Calibri"/>
                <a:sym typeface="Calibri"/>
              </a:rPr>
              <a:t>Columns: 89</a:t>
            </a:r>
            <a:endParaRPr sz="15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 Dataset 1</a:t>
            </a:r>
            <a:endParaRPr/>
          </a:p>
        </p:txBody>
      </p:sp>
      <p:pic>
        <p:nvPicPr>
          <p:cNvPr id="201" name="Google Shape;201;p24"/>
          <p:cNvPicPr preferRelativeResize="0"/>
          <p:nvPr/>
        </p:nvPicPr>
        <p:blipFill>
          <a:blip r:embed="rId3">
            <a:alphaModFix/>
          </a:blip>
          <a:stretch>
            <a:fillRect/>
          </a:stretch>
        </p:blipFill>
        <p:spPr>
          <a:xfrm>
            <a:off x="508675" y="812050"/>
            <a:ext cx="5782426" cy="4130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 Dataset 1</a:t>
            </a:r>
            <a:endParaRPr/>
          </a:p>
        </p:txBody>
      </p:sp>
      <p:pic>
        <p:nvPicPr>
          <p:cNvPr id="207" name="Google Shape;207;p25"/>
          <p:cNvPicPr preferRelativeResize="0"/>
          <p:nvPr/>
        </p:nvPicPr>
        <p:blipFill>
          <a:blip r:embed="rId3">
            <a:alphaModFix/>
          </a:blip>
          <a:stretch>
            <a:fillRect/>
          </a:stretch>
        </p:blipFill>
        <p:spPr>
          <a:xfrm>
            <a:off x="355075" y="830775"/>
            <a:ext cx="5746124" cy="41043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Exploratory Data Analysis - Dataset 1</a:t>
            </a:r>
            <a:endParaRPr/>
          </a:p>
          <a:p>
            <a:pPr indent="0" lvl="0" marL="0" rtl="0" algn="l">
              <a:spcBef>
                <a:spcPts val="0"/>
              </a:spcBef>
              <a:spcAft>
                <a:spcPts val="0"/>
              </a:spcAft>
              <a:buNone/>
            </a:pPr>
            <a:r>
              <a:t/>
            </a:r>
            <a:endParaRPr/>
          </a:p>
        </p:txBody>
      </p:sp>
      <p:pic>
        <p:nvPicPr>
          <p:cNvPr id="213" name="Google Shape;213;p26"/>
          <p:cNvPicPr preferRelativeResize="0"/>
          <p:nvPr/>
        </p:nvPicPr>
        <p:blipFill>
          <a:blip r:embed="rId3">
            <a:alphaModFix/>
          </a:blip>
          <a:stretch>
            <a:fillRect/>
          </a:stretch>
        </p:blipFill>
        <p:spPr>
          <a:xfrm>
            <a:off x="533400" y="875000"/>
            <a:ext cx="6422651" cy="396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 Dataset 1</a:t>
            </a:r>
            <a:endParaRPr/>
          </a:p>
        </p:txBody>
      </p:sp>
      <p:pic>
        <p:nvPicPr>
          <p:cNvPr id="219" name="Google Shape;219;p27"/>
          <p:cNvPicPr preferRelativeResize="0"/>
          <p:nvPr/>
        </p:nvPicPr>
        <p:blipFill>
          <a:blip r:embed="rId3">
            <a:alphaModFix/>
          </a:blip>
          <a:stretch>
            <a:fillRect/>
          </a:stretch>
        </p:blipFill>
        <p:spPr>
          <a:xfrm>
            <a:off x="273900" y="778675"/>
            <a:ext cx="5810525" cy="4150351"/>
          </a:xfrm>
          <a:prstGeom prst="rect">
            <a:avLst/>
          </a:prstGeom>
          <a:noFill/>
          <a:ln>
            <a:noFill/>
          </a:ln>
        </p:spPr>
      </p:pic>
      <p:sp>
        <p:nvSpPr>
          <p:cNvPr id="220" name="Google Shape;220;p27"/>
          <p:cNvSpPr txBox="1"/>
          <p:nvPr/>
        </p:nvSpPr>
        <p:spPr>
          <a:xfrm>
            <a:off x="6197225" y="1337550"/>
            <a:ext cx="2461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Paris Agreement is an international treaty on climate change adopted in 2015 that tries to make countries limit global warming to below 2 degrees Celsius,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Clr>
                <a:schemeClr val="dk1"/>
              </a:buClr>
              <a:buSzPct val="36666"/>
              <a:buFont typeface="Arial"/>
              <a:buNone/>
            </a:pPr>
            <a:r>
              <a:t/>
            </a:r>
            <a:endParaRPr/>
          </a:p>
          <a:p>
            <a:pPr indent="0" lvl="0" marL="0" rtl="0" algn="l">
              <a:spcBef>
                <a:spcPts val="0"/>
              </a:spcBef>
              <a:spcAft>
                <a:spcPts val="0"/>
              </a:spcAft>
              <a:buNone/>
            </a:pPr>
            <a:r>
              <a:t/>
            </a:r>
            <a:endParaRPr/>
          </a:p>
        </p:txBody>
      </p:sp>
      <p:pic>
        <p:nvPicPr>
          <p:cNvPr id="226" name="Google Shape;226;p28"/>
          <p:cNvPicPr preferRelativeResize="0"/>
          <p:nvPr/>
        </p:nvPicPr>
        <p:blipFill>
          <a:blip r:embed="rId3">
            <a:alphaModFix/>
          </a:blip>
          <a:stretch>
            <a:fillRect/>
          </a:stretch>
        </p:blipFill>
        <p:spPr>
          <a:xfrm>
            <a:off x="381000" y="890150"/>
            <a:ext cx="5634649" cy="402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2" name="Google Shape;232;p29"/>
          <p:cNvPicPr preferRelativeResize="0"/>
          <p:nvPr/>
        </p:nvPicPr>
        <p:blipFill>
          <a:blip r:embed="rId3">
            <a:alphaModFix/>
          </a:blip>
          <a:stretch>
            <a:fillRect/>
          </a:stretch>
        </p:blipFill>
        <p:spPr>
          <a:xfrm>
            <a:off x="415850" y="870150"/>
            <a:ext cx="5662675" cy="40447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8" name="Google Shape;238;p30"/>
          <p:cNvPicPr preferRelativeResize="0"/>
          <p:nvPr/>
        </p:nvPicPr>
        <p:blipFill>
          <a:blip r:embed="rId3">
            <a:alphaModFix/>
          </a:blip>
          <a:stretch>
            <a:fillRect/>
          </a:stretch>
        </p:blipFill>
        <p:spPr>
          <a:xfrm>
            <a:off x="1465225" y="937000"/>
            <a:ext cx="5012299" cy="357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4" name="Google Shape;244;p31"/>
          <p:cNvPicPr preferRelativeResize="0"/>
          <p:nvPr/>
        </p:nvPicPr>
        <p:blipFill>
          <a:blip r:embed="rId3">
            <a:alphaModFix/>
          </a:blip>
          <a:stretch>
            <a:fillRect/>
          </a:stretch>
        </p:blipFill>
        <p:spPr>
          <a:xfrm>
            <a:off x="1463650" y="1004675"/>
            <a:ext cx="5047087" cy="357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35" name="Google Shape;135;p14"/>
          <p:cNvSpPr txBox="1"/>
          <p:nvPr>
            <p:ph idx="1" type="body"/>
          </p:nvPr>
        </p:nvSpPr>
        <p:spPr>
          <a:xfrm>
            <a:off x="819150" y="1838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Human emissions of greenhouse gases are the primary driver of climate change today and if we want to reduce these emissions, we need to transform our energy systems to avoid excessive CO</a:t>
            </a:r>
            <a:r>
              <a:rPr baseline="-25000" lang="en" sz="1500"/>
              <a:t>2</a:t>
            </a:r>
            <a:r>
              <a:rPr lang="en" sz="1500"/>
              <a:t> emissions.</a:t>
            </a:r>
            <a:endParaRPr sz="1500"/>
          </a:p>
          <a:p>
            <a:pPr indent="0" lvl="0" marL="0" rtl="0" algn="l">
              <a:spcBef>
                <a:spcPts val="1200"/>
              </a:spcBef>
              <a:spcAft>
                <a:spcPts val="1200"/>
              </a:spcAft>
              <a:buNone/>
            </a:pPr>
            <a:r>
              <a:rPr lang="en" sz="1500"/>
              <a:t>We combined a CO</a:t>
            </a:r>
            <a:r>
              <a:rPr baseline="-25000" lang="en" sz="1500"/>
              <a:t>2</a:t>
            </a:r>
            <a:r>
              <a:rPr lang="en" sz="1500"/>
              <a:t> emission data set with an energy generation/consumption dataset to see the relationship of how our </a:t>
            </a:r>
            <a:r>
              <a:rPr lang="en" sz="1500"/>
              <a:t>energy production and use impacts our air pollution mostly focusing on CO</a:t>
            </a:r>
            <a:r>
              <a:rPr baseline="-25000" lang="en" sz="1500"/>
              <a:t>2</a:t>
            </a:r>
            <a:r>
              <a:rPr lang="en" sz="1500"/>
              <a:t> emissions.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0" name="Google Shape;250;p32"/>
          <p:cNvPicPr preferRelativeResize="0"/>
          <p:nvPr/>
        </p:nvPicPr>
        <p:blipFill>
          <a:blip r:embed="rId3">
            <a:alphaModFix/>
          </a:blip>
          <a:stretch>
            <a:fillRect/>
          </a:stretch>
        </p:blipFill>
        <p:spPr>
          <a:xfrm>
            <a:off x="1319850" y="1055425"/>
            <a:ext cx="5058979" cy="35719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Dataset 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6" name="Google Shape;256;p33"/>
          <p:cNvPicPr preferRelativeResize="0"/>
          <p:nvPr/>
        </p:nvPicPr>
        <p:blipFill>
          <a:blip r:embed="rId3">
            <a:alphaModFix/>
          </a:blip>
          <a:stretch>
            <a:fillRect/>
          </a:stretch>
        </p:blipFill>
        <p:spPr>
          <a:xfrm>
            <a:off x="1455200" y="1080800"/>
            <a:ext cx="5000661" cy="35719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Exploratory Data Analysis - Merged Dataset</a:t>
            </a:r>
            <a:endParaRPr/>
          </a:p>
          <a:p>
            <a:pPr indent="0" lvl="0" marL="0" rtl="0" algn="l">
              <a:spcBef>
                <a:spcPts val="0"/>
              </a:spcBef>
              <a:spcAft>
                <a:spcPts val="0"/>
              </a:spcAft>
              <a:buNone/>
            </a:pPr>
            <a:r>
              <a:t/>
            </a:r>
            <a:endParaRPr/>
          </a:p>
        </p:txBody>
      </p:sp>
      <p:pic>
        <p:nvPicPr>
          <p:cNvPr id="262" name="Google Shape;262;p34"/>
          <p:cNvPicPr preferRelativeResize="0"/>
          <p:nvPr/>
        </p:nvPicPr>
        <p:blipFill>
          <a:blip r:embed="rId3">
            <a:alphaModFix/>
          </a:blip>
          <a:stretch>
            <a:fillRect/>
          </a:stretch>
        </p:blipFill>
        <p:spPr>
          <a:xfrm>
            <a:off x="1083075" y="865325"/>
            <a:ext cx="5562735" cy="397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Merged Dataset</a:t>
            </a:r>
            <a:endParaRPr/>
          </a:p>
          <a:p>
            <a:pPr indent="0" lvl="0" marL="0" rtl="0" algn="l">
              <a:spcBef>
                <a:spcPts val="0"/>
              </a:spcBef>
              <a:spcAft>
                <a:spcPts val="0"/>
              </a:spcAft>
              <a:buNone/>
            </a:pPr>
            <a:r>
              <a:t/>
            </a:r>
            <a:endParaRPr/>
          </a:p>
        </p:txBody>
      </p:sp>
      <p:pic>
        <p:nvPicPr>
          <p:cNvPr id="268" name="Google Shape;268;p35"/>
          <p:cNvPicPr preferRelativeResize="0"/>
          <p:nvPr/>
        </p:nvPicPr>
        <p:blipFill>
          <a:blip r:embed="rId3">
            <a:alphaModFix/>
          </a:blip>
          <a:stretch>
            <a:fillRect/>
          </a:stretch>
        </p:blipFill>
        <p:spPr>
          <a:xfrm>
            <a:off x="871275" y="839800"/>
            <a:ext cx="5689401" cy="406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Merged Dataset</a:t>
            </a:r>
            <a:endParaRPr/>
          </a:p>
          <a:p>
            <a:pPr indent="0" lvl="0" marL="0" rtl="0" algn="l">
              <a:spcBef>
                <a:spcPts val="0"/>
              </a:spcBef>
              <a:spcAft>
                <a:spcPts val="0"/>
              </a:spcAft>
              <a:buNone/>
            </a:pPr>
            <a:r>
              <a:t/>
            </a:r>
            <a:endParaRPr/>
          </a:p>
        </p:txBody>
      </p:sp>
      <p:pic>
        <p:nvPicPr>
          <p:cNvPr id="274" name="Google Shape;274;p36"/>
          <p:cNvPicPr preferRelativeResize="0"/>
          <p:nvPr/>
        </p:nvPicPr>
        <p:blipFill>
          <a:blip r:embed="rId3">
            <a:alphaModFix/>
          </a:blip>
          <a:stretch>
            <a:fillRect/>
          </a:stretch>
        </p:blipFill>
        <p:spPr>
          <a:xfrm>
            <a:off x="862300" y="844100"/>
            <a:ext cx="5635476" cy="4025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Merged Dataset</a:t>
            </a:r>
            <a:endParaRPr/>
          </a:p>
          <a:p>
            <a:pPr indent="0" lvl="0" marL="0" rtl="0" algn="l">
              <a:spcBef>
                <a:spcPts val="0"/>
              </a:spcBef>
              <a:spcAft>
                <a:spcPts val="0"/>
              </a:spcAft>
              <a:buNone/>
            </a:pPr>
            <a:r>
              <a:t/>
            </a:r>
            <a:endParaRPr/>
          </a:p>
        </p:txBody>
      </p:sp>
      <p:pic>
        <p:nvPicPr>
          <p:cNvPr id="280" name="Google Shape;280;p37"/>
          <p:cNvPicPr preferRelativeResize="0"/>
          <p:nvPr/>
        </p:nvPicPr>
        <p:blipFill>
          <a:blip r:embed="rId3">
            <a:alphaModFix/>
          </a:blip>
          <a:stretch>
            <a:fillRect/>
          </a:stretch>
        </p:blipFill>
        <p:spPr>
          <a:xfrm>
            <a:off x="907200" y="862075"/>
            <a:ext cx="5563599" cy="39739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Merged Dataset</a:t>
            </a:r>
            <a:endParaRPr/>
          </a:p>
          <a:p>
            <a:pPr indent="0" lvl="0" marL="0" rtl="0" algn="l">
              <a:spcBef>
                <a:spcPts val="0"/>
              </a:spcBef>
              <a:spcAft>
                <a:spcPts val="0"/>
              </a:spcAft>
              <a:buNone/>
            </a:pPr>
            <a:r>
              <a:t/>
            </a:r>
            <a:endParaRPr/>
          </a:p>
        </p:txBody>
      </p:sp>
      <p:pic>
        <p:nvPicPr>
          <p:cNvPr id="286" name="Google Shape;286;p38"/>
          <p:cNvPicPr preferRelativeResize="0"/>
          <p:nvPr/>
        </p:nvPicPr>
        <p:blipFill>
          <a:blip r:embed="rId3">
            <a:alphaModFix/>
          </a:blip>
          <a:stretch>
            <a:fillRect/>
          </a:stretch>
        </p:blipFill>
        <p:spPr>
          <a:xfrm>
            <a:off x="609600" y="1647800"/>
            <a:ext cx="7334250" cy="3181350"/>
          </a:xfrm>
          <a:prstGeom prst="rect">
            <a:avLst/>
          </a:prstGeom>
          <a:noFill/>
          <a:ln>
            <a:noFill/>
          </a:ln>
        </p:spPr>
      </p:pic>
      <p:sp>
        <p:nvSpPr>
          <p:cNvPr id="287" name="Google Shape;287;p38"/>
          <p:cNvSpPr txBox="1"/>
          <p:nvPr/>
        </p:nvSpPr>
        <p:spPr>
          <a:xfrm>
            <a:off x="640775" y="1071300"/>
            <a:ext cx="646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Calibri"/>
                <a:ea typeface="Calibri"/>
                <a:cs typeface="Calibri"/>
                <a:sym typeface="Calibri"/>
              </a:rPr>
              <a:t>Linear regression of CO2 against every other column sorted by estimate</a:t>
            </a:r>
            <a:endParaRPr b="1" sz="15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Merged Dataset</a:t>
            </a:r>
            <a:endParaRPr/>
          </a:p>
          <a:p>
            <a:pPr indent="0" lvl="0" marL="0" rtl="0" algn="l">
              <a:spcBef>
                <a:spcPts val="0"/>
              </a:spcBef>
              <a:spcAft>
                <a:spcPts val="0"/>
              </a:spcAft>
              <a:buNone/>
            </a:pPr>
            <a:r>
              <a:t/>
            </a:r>
            <a:endParaRPr/>
          </a:p>
        </p:txBody>
      </p:sp>
      <p:pic>
        <p:nvPicPr>
          <p:cNvPr id="293" name="Google Shape;293;p39"/>
          <p:cNvPicPr preferRelativeResize="0"/>
          <p:nvPr/>
        </p:nvPicPr>
        <p:blipFill>
          <a:blip r:embed="rId3">
            <a:alphaModFix/>
          </a:blip>
          <a:stretch>
            <a:fillRect/>
          </a:stretch>
        </p:blipFill>
        <p:spPr>
          <a:xfrm>
            <a:off x="934175" y="907000"/>
            <a:ext cx="5536625" cy="395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a:t>
            </a:r>
            <a:r>
              <a:rPr baseline="-25000" lang="en"/>
              <a:t>2</a:t>
            </a:r>
            <a:r>
              <a:rPr lang="en"/>
              <a:t> Emissions: </a:t>
            </a:r>
            <a:r>
              <a:rPr lang="en"/>
              <a:t>Dataset 1 - Dataset Details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is from Our World in Data - It has the CO</a:t>
            </a:r>
            <a:r>
              <a:rPr baseline="-25000" lang="en" sz="1500"/>
              <a:t>2</a:t>
            </a:r>
            <a:r>
              <a:rPr lang="en" sz="1500"/>
              <a:t> emissions and other air polluting gasses for 165 countries from 1800-2022.</a:t>
            </a:r>
            <a:endParaRPr sz="1500"/>
          </a:p>
          <a:p>
            <a:pPr indent="0" lvl="0" marL="0" rtl="0" algn="l">
              <a:spcBef>
                <a:spcPts val="1200"/>
              </a:spcBef>
              <a:spcAft>
                <a:spcPts val="0"/>
              </a:spcAft>
              <a:buNone/>
            </a:pPr>
            <a:r>
              <a:rPr lang="en" sz="1500"/>
              <a:t>Key Details about the Dataset:</a:t>
            </a:r>
            <a:endParaRPr sz="1500"/>
          </a:p>
          <a:p>
            <a:pPr indent="-323850" lvl="0" marL="457200" rtl="0" algn="l">
              <a:spcBef>
                <a:spcPts val="1200"/>
              </a:spcBef>
              <a:spcAft>
                <a:spcPts val="0"/>
              </a:spcAft>
              <a:buSzPts val="1500"/>
              <a:buAutoNum type="arabicPeriod"/>
            </a:pPr>
            <a:r>
              <a:rPr lang="en" sz="1500"/>
              <a:t>CO</a:t>
            </a:r>
            <a:r>
              <a:rPr baseline="-25000" lang="en" sz="1500"/>
              <a:t>2</a:t>
            </a:r>
            <a:r>
              <a:rPr lang="en" sz="1500"/>
              <a:t>, Methane and Nitrous Oxide Emissions</a:t>
            </a:r>
            <a:endParaRPr sz="1500"/>
          </a:p>
          <a:p>
            <a:pPr indent="-323850" lvl="0" marL="457200" rtl="0" algn="l">
              <a:spcBef>
                <a:spcPts val="0"/>
              </a:spcBef>
              <a:spcAft>
                <a:spcPts val="0"/>
              </a:spcAft>
              <a:buSzPts val="1500"/>
              <a:buAutoNum type="arabicPeriod"/>
            </a:pPr>
            <a:r>
              <a:rPr lang="en" sz="1500"/>
              <a:t>CO</a:t>
            </a:r>
            <a:r>
              <a:rPr baseline="-25000" lang="en" sz="1500"/>
              <a:t>2 </a:t>
            </a:r>
            <a:r>
              <a:rPr lang="en" sz="1500"/>
              <a:t>Emissions from different sources such as coal, flaring, gas, and oil</a:t>
            </a:r>
            <a:endParaRPr sz="1500"/>
          </a:p>
          <a:p>
            <a:pPr indent="-323850" lvl="0" marL="457200" rtl="0" algn="l">
              <a:spcBef>
                <a:spcPts val="0"/>
              </a:spcBef>
              <a:spcAft>
                <a:spcPts val="0"/>
              </a:spcAft>
              <a:buSzPts val="1500"/>
              <a:buAutoNum type="arabicPeriod"/>
            </a:pPr>
            <a:r>
              <a:rPr lang="en" sz="1500"/>
              <a:t>Share of each </a:t>
            </a:r>
            <a:r>
              <a:rPr lang="en" sz="1500"/>
              <a:t>country’s CO</a:t>
            </a:r>
            <a:r>
              <a:rPr baseline="-25000" lang="en" sz="1500"/>
              <a:t>2 </a:t>
            </a:r>
            <a:r>
              <a:rPr lang="en" sz="1500"/>
              <a:t>emissions from each source.</a:t>
            </a:r>
            <a:endParaRPr sz="1500"/>
          </a:p>
          <a:p>
            <a:pPr indent="-323850" lvl="0" marL="457200" rtl="0" algn="l">
              <a:spcBef>
                <a:spcPts val="0"/>
              </a:spcBef>
              <a:spcAft>
                <a:spcPts val="0"/>
              </a:spcAft>
              <a:buSzPts val="1500"/>
              <a:buAutoNum type="arabicPeriod"/>
            </a:pPr>
            <a:r>
              <a:rPr lang="en" sz="1500"/>
              <a:t>Temperature change due to CO</a:t>
            </a:r>
            <a:r>
              <a:rPr baseline="-25000" lang="en" sz="1500"/>
              <a:t>2</a:t>
            </a:r>
            <a:r>
              <a:rPr lang="en" sz="1500"/>
              <a:t> emissions.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Electricity Generation : Dataset 2 -</a:t>
            </a:r>
            <a:r>
              <a:rPr lang="en"/>
              <a:t> Dataset Details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This dataset from Our World in Data - contains detailed information about Electricity Generation of 165 countries over time (1800-2022) - from fossil fuels and renewable energy sources</a:t>
            </a:r>
            <a:endParaRPr sz="1500"/>
          </a:p>
          <a:p>
            <a:pPr indent="0" lvl="0" marL="0" rtl="0" algn="l">
              <a:spcBef>
                <a:spcPts val="1200"/>
              </a:spcBef>
              <a:spcAft>
                <a:spcPts val="0"/>
              </a:spcAft>
              <a:buNone/>
            </a:pPr>
            <a:r>
              <a:rPr lang="en" sz="1500"/>
              <a:t>Key details from dataset : </a:t>
            </a:r>
            <a:endParaRPr sz="1500"/>
          </a:p>
          <a:p>
            <a:pPr indent="-323850" lvl="0" marL="457200" rtl="0" algn="l">
              <a:spcBef>
                <a:spcPts val="1200"/>
              </a:spcBef>
              <a:spcAft>
                <a:spcPts val="0"/>
              </a:spcAft>
              <a:buSzPts val="1500"/>
              <a:buAutoNum type="arabicPeriod"/>
            </a:pPr>
            <a:r>
              <a:rPr lang="en" sz="1500"/>
              <a:t>Total electricity generation of each country</a:t>
            </a:r>
            <a:endParaRPr sz="1500"/>
          </a:p>
          <a:p>
            <a:pPr indent="-323850" lvl="0" marL="457200" rtl="0" algn="l">
              <a:spcBef>
                <a:spcPts val="0"/>
              </a:spcBef>
              <a:spcAft>
                <a:spcPts val="0"/>
              </a:spcAft>
              <a:buSzPts val="1500"/>
              <a:buAutoNum type="arabicPeriod"/>
            </a:pPr>
            <a:r>
              <a:rPr lang="en" sz="1500"/>
              <a:t>GDP of each country</a:t>
            </a:r>
            <a:endParaRPr sz="1500"/>
          </a:p>
          <a:p>
            <a:pPr indent="-323850" lvl="0" marL="457200" rtl="0" algn="l">
              <a:spcBef>
                <a:spcPts val="0"/>
              </a:spcBef>
              <a:spcAft>
                <a:spcPts val="0"/>
              </a:spcAft>
              <a:buSzPts val="1500"/>
              <a:buAutoNum type="arabicPeriod"/>
            </a:pPr>
            <a:r>
              <a:rPr lang="en" sz="1500"/>
              <a:t>Population </a:t>
            </a:r>
            <a:endParaRPr sz="1500"/>
          </a:p>
          <a:p>
            <a:pPr indent="-323850" lvl="0" marL="457200" rtl="0" algn="l">
              <a:spcBef>
                <a:spcPts val="0"/>
              </a:spcBef>
              <a:spcAft>
                <a:spcPts val="0"/>
              </a:spcAft>
              <a:buSzPts val="1500"/>
              <a:buAutoNum type="arabicPeriod"/>
            </a:pPr>
            <a:r>
              <a:rPr lang="en" sz="1500"/>
              <a:t>Share of electricity (Fossil Fuels - Coal, Gas, Oil &amp; Renewable Sources - Wind, Solar, Hydro)</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Wrangling - Loading Both Datasets	</a:t>
            </a:r>
            <a:endParaRPr/>
          </a:p>
          <a:p>
            <a:pPr indent="0" lvl="0" marL="0" rtl="0" algn="l">
              <a:spcBef>
                <a:spcPts val="0"/>
              </a:spcBef>
              <a:spcAft>
                <a:spcPts val="0"/>
              </a:spcAft>
              <a:buNone/>
            </a:pPr>
            <a:r>
              <a:t/>
            </a:r>
            <a:endParaRPr/>
          </a:p>
        </p:txBody>
      </p:sp>
      <p:sp>
        <p:nvSpPr>
          <p:cNvPr id="153" name="Google Shape;153;p17"/>
          <p:cNvSpPr txBox="1"/>
          <p:nvPr>
            <p:ph idx="1" type="body"/>
          </p:nvPr>
        </p:nvSpPr>
        <p:spPr>
          <a:xfrm>
            <a:off x="819150" y="1076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Data Loading : </a:t>
            </a:r>
            <a:endParaRPr sz="1500"/>
          </a:p>
          <a:p>
            <a:pPr indent="-323850" lvl="0" marL="457200" rtl="0" algn="l">
              <a:spcBef>
                <a:spcPts val="1200"/>
              </a:spcBef>
              <a:spcAft>
                <a:spcPts val="0"/>
              </a:spcAft>
              <a:buSzPts val="1500"/>
              <a:buChar char="-"/>
            </a:pPr>
            <a:r>
              <a:rPr lang="en" sz="1500"/>
              <a:t>They are both publicly available datasets. Accessed them from their git repositories</a:t>
            </a:r>
            <a:endParaRPr sz="1500"/>
          </a:p>
        </p:txBody>
      </p:sp>
      <p:pic>
        <p:nvPicPr>
          <p:cNvPr id="154" name="Google Shape;154;p17"/>
          <p:cNvPicPr preferRelativeResize="0"/>
          <p:nvPr/>
        </p:nvPicPr>
        <p:blipFill>
          <a:blip r:embed="rId3">
            <a:alphaModFix/>
          </a:blip>
          <a:stretch>
            <a:fillRect/>
          </a:stretch>
        </p:blipFill>
        <p:spPr>
          <a:xfrm>
            <a:off x="575250" y="2080550"/>
            <a:ext cx="7859073" cy="830000"/>
          </a:xfrm>
          <a:prstGeom prst="rect">
            <a:avLst/>
          </a:prstGeom>
          <a:noFill/>
          <a:ln>
            <a:noFill/>
          </a:ln>
        </p:spPr>
      </p:pic>
      <p:pic>
        <p:nvPicPr>
          <p:cNvPr id="155" name="Google Shape;155;p17"/>
          <p:cNvPicPr preferRelativeResize="0"/>
          <p:nvPr/>
        </p:nvPicPr>
        <p:blipFill rotWithShape="1">
          <a:blip r:embed="rId4">
            <a:alphaModFix/>
          </a:blip>
          <a:srcRect b="64161" l="0" r="0" t="0"/>
          <a:stretch/>
        </p:blipFill>
        <p:spPr>
          <a:xfrm>
            <a:off x="575250" y="3324379"/>
            <a:ext cx="7859075" cy="69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Data Wrangling - Handling Missing Values and Duplicates</a:t>
            </a:r>
            <a:endParaRPr/>
          </a:p>
        </p:txBody>
      </p:sp>
      <p:sp>
        <p:nvSpPr>
          <p:cNvPr id="161" name="Google Shape;161;p18"/>
          <p:cNvSpPr txBox="1"/>
          <p:nvPr>
            <p:ph idx="1" type="body"/>
          </p:nvPr>
        </p:nvSpPr>
        <p:spPr>
          <a:xfrm>
            <a:off x="819150" y="1228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Step 2 - Missing Value and Duplicate Handling</a:t>
            </a:r>
            <a:endParaRPr sz="1500"/>
          </a:p>
          <a:p>
            <a:pPr indent="-323850" lvl="0" marL="457200" rtl="0" algn="l">
              <a:spcBef>
                <a:spcPts val="1200"/>
              </a:spcBef>
              <a:spcAft>
                <a:spcPts val="0"/>
              </a:spcAft>
              <a:buSzPts val="1500"/>
              <a:buChar char="●"/>
            </a:pPr>
            <a:r>
              <a:rPr lang="en" sz="1500"/>
              <a:t>Dropped data from 1800-1999 - to keep data more relevant and modern, </a:t>
            </a:r>
            <a:br>
              <a:rPr lang="en" sz="1500"/>
            </a:br>
            <a:r>
              <a:rPr lang="en" sz="1500"/>
              <a:t>also many columns have 100% N/A.</a:t>
            </a:r>
            <a:endParaRPr sz="1500"/>
          </a:p>
          <a:p>
            <a:pPr indent="-323850" lvl="0" marL="457200" rtl="0" algn="l">
              <a:spcBef>
                <a:spcPts val="0"/>
              </a:spcBef>
              <a:spcAft>
                <a:spcPts val="0"/>
              </a:spcAft>
              <a:buSzPts val="1500"/>
              <a:buChar char="●"/>
            </a:pPr>
            <a:r>
              <a:rPr lang="en" sz="1500"/>
              <a:t>Checked for duplicate rows but found none at all.</a:t>
            </a:r>
            <a:endParaRPr sz="1500"/>
          </a:p>
          <a:p>
            <a:pPr indent="-323850" lvl="0" marL="457200" rtl="0" algn="l">
              <a:spcBef>
                <a:spcPts val="0"/>
              </a:spcBef>
              <a:spcAft>
                <a:spcPts val="0"/>
              </a:spcAft>
              <a:buSzPts val="1500"/>
              <a:buChar char="●"/>
            </a:pPr>
            <a:r>
              <a:rPr lang="en" sz="1500"/>
              <a:t>After this, columns with more than 60% of missing values are removed</a:t>
            </a:r>
            <a:endParaRPr sz="1500"/>
          </a:p>
          <a:p>
            <a:pPr indent="0" lvl="0" marL="0" rtl="0" algn="l">
              <a:spcBef>
                <a:spcPts val="1200"/>
              </a:spcBef>
              <a:spcAft>
                <a:spcPts val="1200"/>
              </a:spcAft>
              <a:buNone/>
            </a:pPr>
            <a:r>
              <a:t/>
            </a:r>
            <a:endParaRPr sz="1500"/>
          </a:p>
        </p:txBody>
      </p:sp>
      <p:pic>
        <p:nvPicPr>
          <p:cNvPr id="162" name="Google Shape;162;p18"/>
          <p:cNvPicPr preferRelativeResize="0"/>
          <p:nvPr/>
        </p:nvPicPr>
        <p:blipFill>
          <a:blip r:embed="rId3">
            <a:alphaModFix/>
          </a:blip>
          <a:stretch>
            <a:fillRect/>
          </a:stretch>
        </p:blipFill>
        <p:spPr>
          <a:xfrm>
            <a:off x="760338" y="3004175"/>
            <a:ext cx="7623324" cy="1869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 Dataset 1 - Transformation</a:t>
            </a:r>
            <a:endParaRPr/>
          </a:p>
        </p:txBody>
      </p:sp>
      <p:sp>
        <p:nvSpPr>
          <p:cNvPr id="168" name="Google Shape;168;p19"/>
          <p:cNvSpPr txBox="1"/>
          <p:nvPr>
            <p:ph idx="1" type="body"/>
          </p:nvPr>
        </p:nvSpPr>
        <p:spPr>
          <a:xfrm>
            <a:off x="819150" y="19145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Data Transformation:</a:t>
            </a:r>
            <a:endParaRPr sz="1500"/>
          </a:p>
          <a:p>
            <a:pPr indent="-323850" lvl="0" marL="457200" rtl="0" algn="l">
              <a:spcBef>
                <a:spcPts val="1200"/>
              </a:spcBef>
              <a:spcAft>
                <a:spcPts val="0"/>
              </a:spcAft>
              <a:buSzPts val="1500"/>
              <a:buChar char="●"/>
            </a:pPr>
            <a:r>
              <a:rPr lang="en" sz="1500"/>
              <a:t>Removed 15 </a:t>
            </a:r>
            <a:r>
              <a:rPr lang="en" sz="1500"/>
              <a:t>unnecessary</a:t>
            </a:r>
            <a:r>
              <a:rPr lang="en" sz="1500"/>
              <a:t> and irrelevant columns such as </a:t>
            </a:r>
            <a:br>
              <a:rPr lang="en" sz="1500"/>
            </a:br>
            <a:r>
              <a:rPr lang="en" sz="1500"/>
              <a:t>cement_co2, cement_co2_per_capita.</a:t>
            </a:r>
            <a:endParaRPr sz="1500"/>
          </a:p>
          <a:p>
            <a:pPr indent="-323850" lvl="0" marL="457200" rtl="0" algn="l">
              <a:spcBef>
                <a:spcPts val="0"/>
              </a:spcBef>
              <a:spcAft>
                <a:spcPts val="0"/>
              </a:spcAft>
              <a:buSzPts val="1500"/>
              <a:buChar char="●"/>
            </a:pPr>
            <a:r>
              <a:rPr lang="en" sz="1500"/>
              <a:t>Created new columns like: CO₂ emissions year-over-year change, </a:t>
            </a:r>
            <a:br>
              <a:rPr lang="en" sz="1500"/>
            </a:br>
            <a:r>
              <a:rPr lang="en" sz="1500"/>
              <a:t>Total CO₂ from fossil fuel types.</a:t>
            </a:r>
            <a:endParaRPr sz="1500"/>
          </a:p>
          <a:p>
            <a:pPr indent="-323850" lvl="0" marL="457200" rtl="0" algn="l">
              <a:spcBef>
                <a:spcPts val="0"/>
              </a:spcBef>
              <a:spcAft>
                <a:spcPts val="0"/>
              </a:spcAft>
              <a:buSzPts val="1500"/>
              <a:buChar char="●"/>
            </a:pPr>
            <a:r>
              <a:rPr lang="en" sz="1500"/>
              <a:t>Log transformed co2 and gdp to address skewness</a:t>
            </a:r>
            <a:r>
              <a:rPr lang="en" sz="1500"/>
              <a: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Electricity Generation : Dataset 2 - Data Transformations</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Transformation  :</a:t>
            </a:r>
            <a:endParaRPr/>
          </a:p>
          <a:p>
            <a:pPr indent="-311150" lvl="0" marL="457200" rtl="0" algn="l">
              <a:spcBef>
                <a:spcPts val="1200"/>
              </a:spcBef>
              <a:spcAft>
                <a:spcPts val="0"/>
              </a:spcAft>
              <a:buSzPts val="1300"/>
              <a:buChar char="●"/>
            </a:pPr>
            <a:r>
              <a:rPr lang="en"/>
              <a:t>Selected the most significant and related variables - 15 from the remaining data and created more columns based on them. </a:t>
            </a:r>
            <a:endParaRPr/>
          </a:p>
          <a:p>
            <a:pPr indent="0" lvl="0" marL="0" rtl="0" algn="l">
              <a:spcBef>
                <a:spcPts val="1200"/>
              </a:spcBef>
              <a:spcAft>
                <a:spcPts val="0"/>
              </a:spcAft>
              <a:buNone/>
            </a:pPr>
            <a:r>
              <a:rPr lang="en"/>
              <a:t> 	1. Energy Ratios and Splits : solar_elec_share, wind_elec_share etc</a:t>
            </a:r>
            <a:endParaRPr/>
          </a:p>
          <a:p>
            <a:pPr indent="0" lvl="0" marL="0" rtl="0" algn="l">
              <a:spcBef>
                <a:spcPts val="1200"/>
              </a:spcBef>
              <a:spcAft>
                <a:spcPts val="0"/>
              </a:spcAft>
              <a:buNone/>
            </a:pPr>
            <a:r>
              <a:rPr lang="en"/>
              <a:t>	2. Normalized metrics : electricity_per_capita, fossil_per_capita, etc </a:t>
            </a:r>
            <a:endParaRPr/>
          </a:p>
          <a:p>
            <a:pPr indent="0" lvl="0" marL="0" rtl="0" algn="l">
              <a:spcBef>
                <a:spcPts val="1200"/>
              </a:spcBef>
              <a:spcAft>
                <a:spcPts val="1200"/>
              </a:spcAft>
              <a:buNone/>
            </a:pPr>
            <a:r>
              <a:rPr lang="en"/>
              <a:t>	3. Continent : for easier plot creation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1 - Before and After Data Wrangling	</a:t>
            </a:r>
            <a:endParaRPr/>
          </a:p>
        </p:txBody>
      </p:sp>
      <p:sp>
        <p:nvSpPr>
          <p:cNvPr id="180" name="Google Shape;180;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graphicFrame>
        <p:nvGraphicFramePr>
          <p:cNvPr id="181" name="Google Shape;181;p21"/>
          <p:cNvGraphicFramePr/>
          <p:nvPr/>
        </p:nvGraphicFramePr>
        <p:xfrm>
          <a:off x="436400" y="1619250"/>
          <a:ext cx="3000000" cy="3000000"/>
        </p:xfrm>
        <a:graphic>
          <a:graphicData uri="http://schemas.openxmlformats.org/drawingml/2006/table">
            <a:tbl>
              <a:tblPr>
                <a:noFill/>
                <a:tableStyleId>{A68BCA77-2FE8-44BB-AE32-C7965C9965B9}</a:tableStyleId>
              </a:tblPr>
              <a:tblGrid>
                <a:gridCol w="1938775"/>
                <a:gridCol w="1938775"/>
                <a:gridCol w="1938775"/>
                <a:gridCol w="1938775"/>
              </a:tblGrid>
              <a:tr h="616800">
                <a:tc>
                  <a:txBody>
                    <a:bodyPr/>
                    <a:lstStyle/>
                    <a:p>
                      <a:pPr indent="0" lvl="0" marL="0" rtl="0" algn="l">
                        <a:spcBef>
                          <a:spcPts val="0"/>
                        </a:spcBef>
                        <a:spcAft>
                          <a:spcPts val="0"/>
                        </a:spcAft>
                        <a:buNone/>
                      </a:pPr>
                      <a:r>
                        <a:rPr lang="en"/>
                        <a:t>Data Wrangling Step</a:t>
                      </a:r>
                      <a:endParaRPr/>
                    </a:p>
                  </a:txBody>
                  <a:tcPr marT="91425" marB="91425" marR="91425" marL="91425"/>
                </a:tc>
                <a:tc>
                  <a:txBody>
                    <a:bodyPr/>
                    <a:lstStyle/>
                    <a:p>
                      <a:pPr indent="0" lvl="0" marL="0" rtl="0" algn="l">
                        <a:spcBef>
                          <a:spcPts val="0"/>
                        </a:spcBef>
                        <a:spcAft>
                          <a:spcPts val="0"/>
                        </a:spcAft>
                        <a:buNone/>
                      </a:pPr>
                      <a:r>
                        <a:rPr lang="en"/>
                        <a:t>Rows</a:t>
                      </a:r>
                      <a:endParaRPr/>
                    </a:p>
                  </a:txBody>
                  <a:tcPr marT="91425" marB="91425" marR="91425" marL="91425"/>
                </a:tc>
                <a:tc>
                  <a:txBody>
                    <a:bodyPr/>
                    <a:lstStyle/>
                    <a:p>
                      <a:pPr indent="0" lvl="0" marL="0" rtl="0" algn="l">
                        <a:spcBef>
                          <a:spcPts val="0"/>
                        </a:spcBef>
                        <a:spcAft>
                          <a:spcPts val="0"/>
                        </a:spcAft>
                        <a:buNone/>
                      </a:pPr>
                      <a:r>
                        <a:rPr lang="en"/>
                        <a:t>Columns</a:t>
                      </a:r>
                      <a:endParaRPr/>
                    </a:p>
                  </a:txBody>
                  <a:tcPr marT="91425" marB="91425" marR="91425" marL="91425"/>
                </a:tc>
                <a:tc>
                  <a:txBody>
                    <a:bodyPr/>
                    <a:lstStyle/>
                    <a:p>
                      <a:pPr indent="0" lvl="0" marL="0" rtl="0" algn="l">
                        <a:spcBef>
                          <a:spcPts val="0"/>
                        </a:spcBef>
                        <a:spcAft>
                          <a:spcPts val="0"/>
                        </a:spcAft>
                        <a:buNone/>
                      </a:pPr>
                      <a:r>
                        <a:rPr lang="en"/>
                        <a:t>Missing Values</a:t>
                      </a:r>
                      <a:endParaRPr/>
                    </a:p>
                  </a:txBody>
                  <a:tcPr marT="91425" marB="91425" marR="91425" marL="91425"/>
                </a:tc>
              </a:tr>
              <a:tr h="385525">
                <a:tc>
                  <a:txBody>
                    <a:bodyPr/>
                    <a:lstStyle/>
                    <a:p>
                      <a:pPr indent="0" lvl="0" marL="0" rtl="0" algn="l">
                        <a:spcBef>
                          <a:spcPts val="0"/>
                        </a:spcBef>
                        <a:spcAft>
                          <a:spcPts val="0"/>
                        </a:spcAft>
                        <a:buNone/>
                      </a:pPr>
                      <a:r>
                        <a:rPr lang="en"/>
                        <a:t>Raw Dataset</a:t>
                      </a:r>
                      <a:endParaRPr/>
                    </a:p>
                  </a:txBody>
                  <a:tcPr marT="91425" marB="91425" marR="91425" marL="91425"/>
                </a:tc>
                <a:tc>
                  <a:txBody>
                    <a:bodyPr/>
                    <a:lstStyle/>
                    <a:p>
                      <a:pPr indent="0" lvl="0" marL="0" rtl="0" algn="l">
                        <a:spcBef>
                          <a:spcPts val="0"/>
                        </a:spcBef>
                        <a:spcAft>
                          <a:spcPts val="0"/>
                        </a:spcAft>
                        <a:buNone/>
                      </a:pPr>
                      <a:r>
                        <a:rPr lang="en"/>
                        <a:t>50191</a:t>
                      </a:r>
                      <a:endParaRPr/>
                    </a:p>
                  </a:txBody>
                  <a:tcPr marT="91425" marB="91425" marR="91425" marL="91425"/>
                </a:tc>
                <a:tc>
                  <a:txBody>
                    <a:bodyPr/>
                    <a:lstStyle/>
                    <a:p>
                      <a:pPr indent="0" lvl="0" marL="0" rtl="0" algn="l">
                        <a:spcBef>
                          <a:spcPts val="0"/>
                        </a:spcBef>
                        <a:spcAft>
                          <a:spcPts val="0"/>
                        </a:spcAft>
                        <a:buNone/>
                      </a:pPr>
                      <a:r>
                        <a:rPr lang="en"/>
                        <a:t>79</a:t>
                      </a:r>
                      <a:endParaRPr/>
                    </a:p>
                  </a:txBody>
                  <a:tcPr marT="91425" marB="91425" marR="91425" marL="91425"/>
                </a:tc>
                <a:tc>
                  <a:txBody>
                    <a:bodyPr/>
                    <a:lstStyle/>
                    <a:p>
                      <a:pPr indent="0" lvl="0" marL="0" rtl="0" algn="l">
                        <a:spcBef>
                          <a:spcPts val="0"/>
                        </a:spcBef>
                        <a:spcAft>
                          <a:spcPts val="0"/>
                        </a:spcAft>
                        <a:buNone/>
                      </a:pPr>
                      <a:r>
                        <a:rPr lang="en"/>
                        <a:t>53.11%</a:t>
                      </a:r>
                      <a:endParaRPr/>
                    </a:p>
                  </a:txBody>
                  <a:tcPr marT="91425" marB="91425" marR="91425" marL="91425"/>
                </a:tc>
              </a:tr>
              <a:tr h="385525">
                <a:tc>
                  <a:txBody>
                    <a:bodyPr/>
                    <a:lstStyle/>
                    <a:p>
                      <a:pPr indent="0" lvl="0" marL="0" rtl="0" algn="l">
                        <a:spcBef>
                          <a:spcPts val="0"/>
                        </a:spcBef>
                        <a:spcAft>
                          <a:spcPts val="0"/>
                        </a:spcAft>
                        <a:buNone/>
                      </a:pPr>
                      <a:r>
                        <a:rPr lang="en"/>
                        <a:t>N/A Columns Drop</a:t>
                      </a:r>
                      <a:endParaRPr/>
                    </a:p>
                  </a:txBody>
                  <a:tcPr marT="91425" marB="91425" marR="91425" marL="91425"/>
                </a:tc>
                <a:tc>
                  <a:txBody>
                    <a:bodyPr/>
                    <a:lstStyle/>
                    <a:p>
                      <a:pPr indent="0" lvl="0" marL="0" rtl="0" algn="l">
                        <a:spcBef>
                          <a:spcPts val="0"/>
                        </a:spcBef>
                        <a:spcAft>
                          <a:spcPts val="0"/>
                        </a:spcAft>
                        <a:buNone/>
                      </a:pPr>
                      <a:r>
                        <a:rPr lang="en"/>
                        <a:t>3,772 </a:t>
                      </a:r>
                      <a:endParaRPr/>
                    </a:p>
                  </a:txBody>
                  <a:tcPr marT="91425" marB="91425" marR="91425" marL="91425"/>
                </a:tc>
                <a:tc>
                  <a:txBody>
                    <a:bodyPr/>
                    <a:lstStyle/>
                    <a:p>
                      <a:pPr indent="0" lvl="0" marL="0" rtl="0" algn="l">
                        <a:spcBef>
                          <a:spcPts val="0"/>
                        </a:spcBef>
                        <a:spcAft>
                          <a:spcPts val="0"/>
                        </a:spcAft>
                        <a:buNone/>
                      </a:pPr>
                      <a:r>
                        <a:rPr lang="en"/>
                        <a:t>65</a:t>
                      </a:r>
                      <a:endParaRPr/>
                    </a:p>
                  </a:txBody>
                  <a:tcPr marT="91425" marB="91425" marR="91425" marL="91425"/>
                </a:tc>
                <a:tc>
                  <a:txBody>
                    <a:bodyPr/>
                    <a:lstStyle/>
                    <a:p>
                      <a:pPr indent="0" lvl="0" marL="0" rtl="0" algn="l">
                        <a:spcBef>
                          <a:spcPts val="0"/>
                        </a:spcBef>
                        <a:spcAft>
                          <a:spcPts val="0"/>
                        </a:spcAft>
                        <a:buNone/>
                      </a:pPr>
                      <a:r>
                        <a:rPr lang="en"/>
                        <a:t>12.34%</a:t>
                      </a:r>
                      <a:endParaRPr/>
                    </a:p>
                  </a:txBody>
                  <a:tcPr marT="91425" marB="91425" marR="91425" marL="91425"/>
                </a:tc>
              </a:tr>
              <a:tr h="385525">
                <a:tc>
                  <a:txBody>
                    <a:bodyPr/>
                    <a:lstStyle/>
                    <a:p>
                      <a:pPr indent="0" lvl="0" marL="0" rtl="0" algn="l">
                        <a:spcBef>
                          <a:spcPts val="0"/>
                        </a:spcBef>
                        <a:spcAft>
                          <a:spcPts val="0"/>
                        </a:spcAft>
                        <a:buNone/>
                      </a:pPr>
                      <a:r>
                        <a:rPr lang="en"/>
                        <a:t>New Columns Addition</a:t>
                      </a:r>
                      <a:endParaRPr/>
                    </a:p>
                  </a:txBody>
                  <a:tcPr marT="91425" marB="91425" marR="91425" marL="91425"/>
                </a:tc>
                <a:tc>
                  <a:txBody>
                    <a:bodyPr/>
                    <a:lstStyle/>
                    <a:p>
                      <a:pPr indent="0" lvl="0" marL="0" rtl="0" algn="l">
                        <a:spcBef>
                          <a:spcPts val="0"/>
                        </a:spcBef>
                        <a:spcAft>
                          <a:spcPts val="0"/>
                        </a:spcAft>
                        <a:buNone/>
                      </a:pPr>
                      <a:r>
                        <a:rPr lang="en"/>
                        <a:t>3,772 </a:t>
                      </a:r>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69</a:t>
                      </a:r>
                      <a:endParaRPr/>
                    </a:p>
                  </a:txBody>
                  <a:tcPr marT="91425" marB="91425" marR="91425" marL="91425"/>
                </a:tc>
                <a:tc>
                  <a:txBody>
                    <a:bodyPr/>
                    <a:lstStyle/>
                    <a:p>
                      <a:pPr indent="0" lvl="0" marL="0" rtl="0" algn="l">
                        <a:spcBef>
                          <a:spcPts val="0"/>
                        </a:spcBef>
                        <a:spcAft>
                          <a:spcPts val="0"/>
                        </a:spcAft>
                        <a:buNone/>
                      </a:pPr>
                      <a:r>
                        <a:rPr lang="en"/>
                        <a:t>12.25%</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