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8" r:id="rId21"/>
    <p:sldId id="289" r:id="rId22"/>
    <p:sldId id="275" r:id="rId23"/>
    <p:sldId id="276" r:id="rId24"/>
    <p:sldId id="277" r:id="rId25"/>
    <p:sldId id="291" r:id="rId26"/>
    <p:sldId id="290" r:id="rId27"/>
    <p:sldId id="278" r:id="rId28"/>
    <p:sldId id="279" r:id="rId29"/>
    <p:sldId id="280" r:id="rId30"/>
    <p:sldId id="292" r:id="rId31"/>
    <p:sldId id="281" r:id="rId32"/>
    <p:sldId id="282" r:id="rId33"/>
    <p:sldId id="283" r:id="rId34"/>
    <p:sldId id="293" r:id="rId35"/>
    <p:sldId id="294" r:id="rId36"/>
    <p:sldId id="295" r:id="rId37"/>
    <p:sldId id="284" r:id="rId38"/>
    <p:sldId id="285" r:id="rId39"/>
    <p:sldId id="296" r:id="rId40"/>
    <p:sldId id="297" r:id="rId41"/>
    <p:sldId id="298" r:id="rId42"/>
    <p:sldId id="300" r:id="rId43"/>
    <p:sldId id="299" r:id="rId44"/>
    <p:sldId id="286" r:id="rId45"/>
    <p:sldId id="287" r:id="rId46"/>
  </p:sldIdLst>
  <p:sldSz cx="9144000" cy="5143500" type="screen16x9"/>
  <p:notesSz cx="6858000" cy="9144000"/>
  <p:embeddedFontLst>
    <p:embeddedFont>
      <p:font typeface="Lato" charset="0"/>
      <p:regular r:id="rId48"/>
      <p:bold r:id="rId49"/>
      <p:italic r:id="rId50"/>
      <p:boldItalic r:id="rId51"/>
    </p:embeddedFont>
    <p:embeddedFont>
      <p:font typeface="Raleway" charset="0"/>
      <p:regular r:id="rId52"/>
      <p:bold r:id="rId53"/>
      <p:italic r:id="rId54"/>
      <p:boldItalic r:id="rId55"/>
    </p:embeddedFont>
    <p:embeddedFont>
      <p:font typeface="Calibri"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BkazG0SBDJXKPD85T4cTh7S2i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90C7F8B-59AF-4C82-B212-0090679ECCE6}">
  <a:tblStyle styleId="{790C7F8B-59AF-4C82-B212-0090679ECCE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38" autoAdjust="0"/>
    <p:restoredTop sz="94660"/>
  </p:normalViewPr>
  <p:slideViewPr>
    <p:cSldViewPr snapToGrid="0">
      <p:cViewPr varScale="1">
        <p:scale>
          <a:sx n="91" d="100"/>
          <a:sy n="91" d="100"/>
        </p:scale>
        <p:origin x="-732"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31d09c4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31d09c4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31d09c40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31d09c40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f80826f13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f80826f1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7deb56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7deb5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f80826f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f80826f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cf80826f1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cf80826f1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d07deb56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d07deb56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f80826f1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f80826f1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cd07deb56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cd07deb56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cf80826f1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cf80826f1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28601f0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28601f0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cd28601f0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cd28601f0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f80826f1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cf80826f1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d28601f0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d28601f0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d28601f0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d28601f0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cf80826f1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cf80826f1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31d09c40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31d09c40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cd28601f0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cd28601f0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d28601f0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d28601f0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f80826f1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f80826f1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
        <p:cNvGrpSpPr/>
        <p:nvPr/>
      </p:nvGrpSpPr>
      <p:grpSpPr>
        <a:xfrm>
          <a:off x="0" y="0"/>
          <a:ext cx="0" cy="0"/>
          <a:chOff x="0" y="0"/>
          <a:chExt cx="0" cy="0"/>
        </a:xfrm>
      </p:grpSpPr>
      <p:sp>
        <p:nvSpPr>
          <p:cNvPr id="10" name="Google Shape;10;p18"/>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1" name="Google Shape;11;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7"/>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27"/>
          <p:cNvGrpSpPr/>
          <p:nvPr/>
        </p:nvGrpSpPr>
        <p:grpSpPr>
          <a:xfrm>
            <a:off x="830392" y="1191256"/>
            <a:ext cx="745763" cy="45826"/>
            <a:chOff x="4580561" y="2589004"/>
            <a:chExt cx="1064464" cy="25200"/>
          </a:xfrm>
        </p:grpSpPr>
        <p:sp>
          <p:nvSpPr>
            <p:cNvPr id="69" name="Google Shape;69;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27"/>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2" name="Google Shape;72;p27"/>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3" name="Google Shape;73;p27"/>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28"/>
          <p:cNvGrpSpPr/>
          <p:nvPr/>
        </p:nvGrpSpPr>
        <p:grpSpPr>
          <a:xfrm>
            <a:off x="830392" y="4169130"/>
            <a:ext cx="745763" cy="45826"/>
            <a:chOff x="4580561" y="2589004"/>
            <a:chExt cx="1064464" cy="25200"/>
          </a:xfrm>
        </p:grpSpPr>
        <p:sp>
          <p:nvSpPr>
            <p:cNvPr id="77" name="Google Shape;77;p2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28"/>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28"/>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81" name="Google Shape;81;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19"/>
          <p:cNvGrpSpPr/>
          <p:nvPr/>
        </p:nvGrpSpPr>
        <p:grpSpPr>
          <a:xfrm>
            <a:off x="830392" y="1191256"/>
            <a:ext cx="745763" cy="45826"/>
            <a:chOff x="4580561" y="2589004"/>
            <a:chExt cx="1064464" cy="25200"/>
          </a:xfrm>
        </p:grpSpPr>
        <p:sp>
          <p:nvSpPr>
            <p:cNvPr id="15" name="Google Shape;1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8" name="Google Shape;18;p1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 name="Google Shape;24;p21"/>
          <p:cNvGrpSpPr/>
          <p:nvPr/>
        </p:nvGrpSpPr>
        <p:grpSpPr>
          <a:xfrm>
            <a:off x="830392" y="1191256"/>
            <a:ext cx="745763" cy="45826"/>
            <a:chOff x="4580561" y="2589004"/>
            <a:chExt cx="1064464" cy="25200"/>
          </a:xfrm>
        </p:grpSpPr>
        <p:sp>
          <p:nvSpPr>
            <p:cNvPr id="25" name="Google Shape;25;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 name="Google Shape;27;p2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8" name="Google Shape;28;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29"/>
        <p:cNvGrpSpPr/>
        <p:nvPr/>
      </p:nvGrpSpPr>
      <p:grpSpPr>
        <a:xfrm>
          <a:off x="0" y="0"/>
          <a:ext cx="0" cy="0"/>
          <a:chOff x="0" y="0"/>
          <a:chExt cx="0" cy="0"/>
        </a:xfrm>
      </p:grpSpPr>
      <p:sp>
        <p:nvSpPr>
          <p:cNvPr id="30" name="Google Shape;30;p2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22"/>
          <p:cNvGrpSpPr/>
          <p:nvPr/>
        </p:nvGrpSpPr>
        <p:grpSpPr>
          <a:xfrm>
            <a:off x="830392" y="1191256"/>
            <a:ext cx="745763" cy="45826"/>
            <a:chOff x="4580561" y="2589004"/>
            <a:chExt cx="1064464" cy="25200"/>
          </a:xfrm>
        </p:grpSpPr>
        <p:sp>
          <p:nvSpPr>
            <p:cNvPr id="32" name="Google Shape;32;p2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35" name="Google Shape;35;p2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6" name="Google Shape;3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7"/>
        <p:cNvGrpSpPr/>
        <p:nvPr/>
      </p:nvGrpSpPr>
      <p:grpSpPr>
        <a:xfrm>
          <a:off x="0" y="0"/>
          <a:ext cx="0" cy="0"/>
          <a:chOff x="0" y="0"/>
          <a:chExt cx="0" cy="0"/>
        </a:xfrm>
      </p:grpSpPr>
      <p:grpSp>
        <p:nvGrpSpPr>
          <p:cNvPr id="38" name="Google Shape;38;p23"/>
          <p:cNvGrpSpPr/>
          <p:nvPr/>
        </p:nvGrpSpPr>
        <p:grpSpPr>
          <a:xfrm>
            <a:off x="830392" y="1191256"/>
            <a:ext cx="745763" cy="45826"/>
            <a:chOff x="4580561" y="2589004"/>
            <a:chExt cx="1064464" cy="25200"/>
          </a:xfrm>
        </p:grpSpPr>
        <p:sp>
          <p:nvSpPr>
            <p:cNvPr id="39" name="Google Shape;3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41;p2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2" name="Google Shape;42;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 name="Google Shape;45;p24"/>
          <p:cNvGrpSpPr/>
          <p:nvPr/>
        </p:nvGrpSpPr>
        <p:grpSpPr>
          <a:xfrm>
            <a:off x="830392" y="1191256"/>
            <a:ext cx="745763" cy="45826"/>
            <a:chOff x="4580561" y="2589004"/>
            <a:chExt cx="1064464" cy="25200"/>
          </a:xfrm>
        </p:grpSpPr>
        <p:sp>
          <p:nvSpPr>
            <p:cNvPr id="46" name="Google Shape;46;p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 name="Google Shape;48;p2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9" name="Google Shape;49;p2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0" name="Google Shape;50;p2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1" name="Google Shape;51;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2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p25"/>
          <p:cNvGrpSpPr/>
          <p:nvPr/>
        </p:nvGrpSpPr>
        <p:grpSpPr>
          <a:xfrm>
            <a:off x="830392" y="1191256"/>
            <a:ext cx="745763" cy="45826"/>
            <a:chOff x="4580561" y="2589004"/>
            <a:chExt cx="1064464" cy="25200"/>
          </a:xfrm>
        </p:grpSpPr>
        <p:sp>
          <p:nvSpPr>
            <p:cNvPr id="55" name="Google Shape;55;p2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25"/>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8" name="Google Shape;58;p25"/>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9" name="Google Shape;59;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0"/>
        <p:cNvGrpSpPr/>
        <p:nvPr/>
      </p:nvGrpSpPr>
      <p:grpSpPr>
        <a:xfrm>
          <a:off x="0" y="0"/>
          <a:ext cx="0" cy="0"/>
          <a:chOff x="0" y="0"/>
          <a:chExt cx="0" cy="0"/>
        </a:xfrm>
      </p:grpSpPr>
      <p:grpSp>
        <p:nvGrpSpPr>
          <p:cNvPr id="61" name="Google Shape;61;p26"/>
          <p:cNvGrpSpPr/>
          <p:nvPr/>
        </p:nvGrpSpPr>
        <p:grpSpPr>
          <a:xfrm>
            <a:off x="830392" y="4169130"/>
            <a:ext cx="745763" cy="45826"/>
            <a:chOff x="4580561" y="2589004"/>
            <a:chExt cx="1064464" cy="25200"/>
          </a:xfrm>
        </p:grpSpPr>
        <p:sp>
          <p:nvSpPr>
            <p:cNvPr id="62" name="Google Shape;62;p2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 name="Google Shape;64;p26"/>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5" name="Google Shape;65;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body" idx="1"/>
          </p:nvPr>
        </p:nvSpPr>
        <p:spPr>
          <a:xfrm>
            <a:off x="977750" y="123276"/>
            <a:ext cx="7697400" cy="46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r>
              <a:rPr lang="en" sz="2700" b="1">
                <a:solidFill>
                  <a:srgbClr val="000000"/>
                </a:solidFill>
              </a:rPr>
              <a:t>SENTIMENT ANALYSIS OF AMAZON REVIEWS</a:t>
            </a:r>
            <a:endParaRPr sz="2700" b="1">
              <a:solidFill>
                <a:srgbClr val="000000"/>
              </a:solidFill>
            </a:endParaRPr>
          </a:p>
        </p:txBody>
      </p:sp>
      <p:sp>
        <p:nvSpPr>
          <p:cNvPr id="87" name="Google Shape;87;p1"/>
          <p:cNvSpPr txBox="1"/>
          <p:nvPr/>
        </p:nvSpPr>
        <p:spPr>
          <a:xfrm>
            <a:off x="5001500" y="3660400"/>
            <a:ext cx="7346100" cy="8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727650" y="4982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Data set analysis</a:t>
            </a:r>
            <a:endParaRPr/>
          </a:p>
        </p:txBody>
      </p:sp>
      <p:sp>
        <p:nvSpPr>
          <p:cNvPr id="135" name="Google Shape;135;p13"/>
          <p:cNvSpPr txBox="1">
            <a:spLocks noGrp="1"/>
          </p:cNvSpPr>
          <p:nvPr>
            <p:ph type="body" idx="1"/>
          </p:nvPr>
        </p:nvSpPr>
        <p:spPr>
          <a:xfrm>
            <a:off x="489100" y="1362300"/>
            <a:ext cx="8567100" cy="37023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Importing the libraries.</a:t>
            </a:r>
            <a:endParaRPr sz="2400">
              <a:solidFill>
                <a:srgbClr val="000000"/>
              </a:solidFill>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Load the dataset.</a:t>
            </a:r>
            <a:endParaRPr sz="2400">
              <a:solidFill>
                <a:srgbClr val="000000"/>
              </a:solidFill>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Validate the dataset.</a:t>
            </a:r>
            <a:endParaRPr sz="2400">
              <a:solidFill>
                <a:srgbClr val="000000"/>
              </a:solidFill>
              <a:latin typeface="Calibri"/>
              <a:ea typeface="Calibri"/>
              <a:cs typeface="Calibri"/>
              <a:sym typeface="Calibri"/>
            </a:endParaRPr>
          </a:p>
          <a:p>
            <a:pPr marL="457200" lvl="0" indent="-381000" algn="l" rtl="0">
              <a:lnSpc>
                <a:spcPct val="115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Check for NULL values.</a:t>
            </a:r>
            <a:endParaRPr sz="2400">
              <a:solidFill>
                <a:srgbClr val="000000"/>
              </a:solidFill>
              <a:latin typeface="Calibri"/>
              <a:ea typeface="Calibri"/>
              <a:cs typeface="Calibri"/>
              <a:sym typeface="Calibri"/>
            </a:endParaRPr>
          </a:p>
        </p:txBody>
      </p:sp>
      <p:pic>
        <p:nvPicPr>
          <p:cNvPr id="136" name="Google Shape;136;p13"/>
          <p:cNvPicPr preferRelativeResize="0"/>
          <p:nvPr/>
        </p:nvPicPr>
        <p:blipFill rotWithShape="1">
          <a:blip r:embed="rId3">
            <a:alphaModFix/>
          </a:blip>
          <a:srcRect/>
          <a:stretch/>
        </p:blipFill>
        <p:spPr>
          <a:xfrm>
            <a:off x="3960175" y="781050"/>
            <a:ext cx="5017275" cy="4283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727800" y="538325"/>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Steps in Data Pre-processing</a:t>
            </a:r>
            <a:endParaRPr/>
          </a:p>
        </p:txBody>
      </p:sp>
      <p:pic>
        <p:nvPicPr>
          <p:cNvPr id="142" name="Google Shape;142;p14"/>
          <p:cNvPicPr preferRelativeResize="0"/>
          <p:nvPr/>
        </p:nvPicPr>
        <p:blipFill>
          <a:blip r:embed="rId3">
            <a:alphaModFix/>
          </a:blip>
          <a:stretch>
            <a:fillRect/>
          </a:stretch>
        </p:blipFill>
        <p:spPr>
          <a:xfrm>
            <a:off x="2271975" y="1073525"/>
            <a:ext cx="4442775" cy="3975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gb31d09c403_0_0"/>
          <p:cNvPicPr preferRelativeResize="0"/>
          <p:nvPr/>
        </p:nvPicPr>
        <p:blipFill rotWithShape="1">
          <a:blip r:embed="rId3">
            <a:alphaModFix/>
          </a:blip>
          <a:srcRect t="22148"/>
          <a:stretch/>
        </p:blipFill>
        <p:spPr>
          <a:xfrm>
            <a:off x="947738" y="134300"/>
            <a:ext cx="7248525" cy="786025"/>
          </a:xfrm>
          <a:prstGeom prst="rect">
            <a:avLst/>
          </a:prstGeom>
          <a:noFill/>
          <a:ln>
            <a:noFill/>
          </a:ln>
        </p:spPr>
      </p:pic>
      <p:pic>
        <p:nvPicPr>
          <p:cNvPr id="148" name="Google Shape;148;gb31d09c403_0_0"/>
          <p:cNvPicPr preferRelativeResize="0"/>
          <p:nvPr/>
        </p:nvPicPr>
        <p:blipFill>
          <a:blip r:embed="rId4">
            <a:alphaModFix/>
          </a:blip>
          <a:stretch>
            <a:fillRect/>
          </a:stretch>
        </p:blipFill>
        <p:spPr>
          <a:xfrm>
            <a:off x="962013" y="920325"/>
            <a:ext cx="7072675" cy="1019175"/>
          </a:xfrm>
          <a:prstGeom prst="rect">
            <a:avLst/>
          </a:prstGeom>
          <a:noFill/>
          <a:ln>
            <a:noFill/>
          </a:ln>
        </p:spPr>
      </p:pic>
      <p:pic>
        <p:nvPicPr>
          <p:cNvPr id="149" name="Google Shape;149;gb31d09c403_0_0"/>
          <p:cNvPicPr preferRelativeResize="0"/>
          <p:nvPr/>
        </p:nvPicPr>
        <p:blipFill>
          <a:blip r:embed="rId5">
            <a:alphaModFix/>
          </a:blip>
          <a:stretch>
            <a:fillRect/>
          </a:stretch>
        </p:blipFill>
        <p:spPr>
          <a:xfrm>
            <a:off x="962013" y="2108525"/>
            <a:ext cx="7219950" cy="1323975"/>
          </a:xfrm>
          <a:prstGeom prst="rect">
            <a:avLst/>
          </a:prstGeom>
          <a:noFill/>
          <a:ln>
            <a:noFill/>
          </a:ln>
        </p:spPr>
      </p:pic>
      <p:sp>
        <p:nvSpPr>
          <p:cNvPr id="150" name="Google Shape;150;gb31d09c403_0_0"/>
          <p:cNvSpPr txBox="1"/>
          <p:nvPr/>
        </p:nvSpPr>
        <p:spPr>
          <a:xfrm>
            <a:off x="187950" y="13430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  1)</a:t>
            </a:r>
            <a:endParaRPr b="1">
              <a:latin typeface="Lato"/>
              <a:ea typeface="Lato"/>
              <a:cs typeface="Lato"/>
              <a:sym typeface="Lato"/>
            </a:endParaRPr>
          </a:p>
        </p:txBody>
      </p:sp>
      <p:sp>
        <p:nvSpPr>
          <p:cNvPr id="151" name="Google Shape;151;gb31d09c403_0_0"/>
          <p:cNvSpPr txBox="1"/>
          <p:nvPr/>
        </p:nvSpPr>
        <p:spPr>
          <a:xfrm>
            <a:off x="208100" y="1001825"/>
            <a:ext cx="74991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 2)</a:t>
            </a:r>
            <a:endParaRPr b="1">
              <a:latin typeface="Lato"/>
              <a:ea typeface="Lato"/>
              <a:cs typeface="Lato"/>
              <a:sym typeface="Lato"/>
            </a:endParaRPr>
          </a:p>
        </p:txBody>
      </p:sp>
      <p:sp>
        <p:nvSpPr>
          <p:cNvPr id="152" name="Google Shape;152;gb31d09c403_0_0"/>
          <p:cNvSpPr txBox="1"/>
          <p:nvPr/>
        </p:nvSpPr>
        <p:spPr>
          <a:xfrm>
            <a:off x="255050" y="2108525"/>
            <a:ext cx="74991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3)</a:t>
            </a:r>
            <a:endParaRPr b="1">
              <a:latin typeface="Lato"/>
              <a:ea typeface="Lato"/>
              <a:cs typeface="Lato"/>
              <a:sym typeface="Lato"/>
            </a:endParaRPr>
          </a:p>
        </p:txBody>
      </p:sp>
      <p:pic>
        <p:nvPicPr>
          <p:cNvPr id="153" name="Google Shape;153;gb31d09c403_0_0"/>
          <p:cNvPicPr preferRelativeResize="0"/>
          <p:nvPr/>
        </p:nvPicPr>
        <p:blipFill>
          <a:blip r:embed="rId6">
            <a:alphaModFix/>
          </a:blip>
          <a:stretch>
            <a:fillRect/>
          </a:stretch>
        </p:blipFill>
        <p:spPr>
          <a:xfrm>
            <a:off x="2645750" y="3518525"/>
            <a:ext cx="3705225" cy="1501500"/>
          </a:xfrm>
          <a:prstGeom prst="rect">
            <a:avLst/>
          </a:prstGeom>
          <a:noFill/>
          <a:ln>
            <a:noFill/>
          </a:ln>
        </p:spPr>
      </p:pic>
      <p:sp>
        <p:nvSpPr>
          <p:cNvPr id="154" name="Google Shape;154;gb31d09c403_0_0"/>
          <p:cNvSpPr txBox="1"/>
          <p:nvPr/>
        </p:nvSpPr>
        <p:spPr>
          <a:xfrm>
            <a:off x="187950" y="3683000"/>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  4)</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b31d09c403_0_7"/>
          <p:cNvPicPr preferRelativeResize="0"/>
          <p:nvPr/>
        </p:nvPicPr>
        <p:blipFill rotWithShape="1">
          <a:blip r:embed="rId3">
            <a:alphaModFix/>
          </a:blip>
          <a:srcRect/>
          <a:stretch/>
        </p:blipFill>
        <p:spPr>
          <a:xfrm>
            <a:off x="1705550" y="53725"/>
            <a:ext cx="5344950" cy="1692000"/>
          </a:xfrm>
          <a:prstGeom prst="rect">
            <a:avLst/>
          </a:prstGeom>
          <a:noFill/>
          <a:ln>
            <a:noFill/>
          </a:ln>
        </p:spPr>
      </p:pic>
      <p:pic>
        <p:nvPicPr>
          <p:cNvPr id="160" name="Google Shape;160;gb31d09c403_0_7"/>
          <p:cNvPicPr preferRelativeResize="0"/>
          <p:nvPr/>
        </p:nvPicPr>
        <p:blipFill rotWithShape="1">
          <a:blip r:embed="rId4">
            <a:alphaModFix/>
          </a:blip>
          <a:srcRect/>
          <a:stretch/>
        </p:blipFill>
        <p:spPr>
          <a:xfrm>
            <a:off x="1857950" y="1871675"/>
            <a:ext cx="5192550" cy="1692000"/>
          </a:xfrm>
          <a:prstGeom prst="rect">
            <a:avLst/>
          </a:prstGeom>
          <a:noFill/>
          <a:ln>
            <a:noFill/>
          </a:ln>
        </p:spPr>
      </p:pic>
      <p:pic>
        <p:nvPicPr>
          <p:cNvPr id="161" name="Google Shape;161;gb31d09c403_0_7"/>
          <p:cNvPicPr preferRelativeResize="0"/>
          <p:nvPr/>
        </p:nvPicPr>
        <p:blipFill>
          <a:blip r:embed="rId5">
            <a:alphaModFix/>
          </a:blip>
          <a:stretch>
            <a:fillRect/>
          </a:stretch>
        </p:blipFill>
        <p:spPr>
          <a:xfrm>
            <a:off x="1857950" y="3689625"/>
            <a:ext cx="5192550" cy="1373300"/>
          </a:xfrm>
          <a:prstGeom prst="rect">
            <a:avLst/>
          </a:prstGeom>
          <a:noFill/>
          <a:ln>
            <a:noFill/>
          </a:ln>
        </p:spPr>
      </p:pic>
      <p:sp>
        <p:nvSpPr>
          <p:cNvPr id="162" name="Google Shape;162;gb31d09c403_0_7"/>
          <p:cNvSpPr txBox="1"/>
          <p:nvPr/>
        </p:nvSpPr>
        <p:spPr>
          <a:xfrm>
            <a:off x="725200" y="188025"/>
            <a:ext cx="73380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5)</a:t>
            </a:r>
            <a:endParaRPr b="1">
              <a:latin typeface="Lato"/>
              <a:ea typeface="Lato"/>
              <a:cs typeface="Lato"/>
              <a:sym typeface="Lato"/>
            </a:endParaRPr>
          </a:p>
        </p:txBody>
      </p:sp>
      <p:sp>
        <p:nvSpPr>
          <p:cNvPr id="163" name="Google Shape;163;gb31d09c403_0_7"/>
          <p:cNvSpPr txBox="1"/>
          <p:nvPr/>
        </p:nvSpPr>
        <p:spPr>
          <a:xfrm>
            <a:off x="658050" y="2001000"/>
            <a:ext cx="75261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 6)</a:t>
            </a:r>
            <a:endParaRPr b="1">
              <a:latin typeface="Lato"/>
              <a:ea typeface="Lato"/>
              <a:cs typeface="Lato"/>
              <a:sym typeface="Lato"/>
            </a:endParaRPr>
          </a:p>
        </p:txBody>
      </p:sp>
      <p:sp>
        <p:nvSpPr>
          <p:cNvPr id="164" name="Google Shape;164;gb31d09c403_0_7"/>
          <p:cNvSpPr txBox="1"/>
          <p:nvPr/>
        </p:nvSpPr>
        <p:spPr>
          <a:xfrm>
            <a:off x="684825" y="3787125"/>
            <a:ext cx="75261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Lato"/>
                <a:ea typeface="Lato"/>
                <a:cs typeface="Lato"/>
                <a:sym typeface="Lato"/>
              </a:rPr>
              <a:t>7)</a:t>
            </a:r>
            <a:endParaRPr b="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729450" y="5800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Future Work</a:t>
            </a:r>
            <a:endParaRPr/>
          </a:p>
        </p:txBody>
      </p:sp>
      <p:sp>
        <p:nvSpPr>
          <p:cNvPr id="170" name="Google Shape;170;p15"/>
          <p:cNvSpPr txBox="1">
            <a:spLocks noGrp="1"/>
          </p:cNvSpPr>
          <p:nvPr>
            <p:ph type="body" idx="1"/>
          </p:nvPr>
        </p:nvSpPr>
        <p:spPr>
          <a:xfrm>
            <a:off x="804750" y="1362300"/>
            <a:ext cx="7534500" cy="22611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Our data is pre-processed and ready for implementation.</a:t>
            </a:r>
            <a:endParaRPr sz="2000">
              <a:solidFill>
                <a:srgbClr val="000000"/>
              </a:solidFill>
              <a:latin typeface="Calibri"/>
              <a:ea typeface="Calibri"/>
              <a:cs typeface="Calibri"/>
              <a:sym typeface="Calibri"/>
            </a:endParaRPr>
          </a:p>
          <a:p>
            <a:pPr marL="0" lvl="0" indent="0" algn="l" rtl="0">
              <a:lnSpc>
                <a:spcPct val="115000"/>
              </a:lnSpc>
              <a:spcBef>
                <a:spcPts val="0"/>
              </a:spcBef>
              <a:spcAft>
                <a:spcPts val="0"/>
              </a:spcAft>
              <a:buNone/>
            </a:pPr>
            <a:endParaRPr sz="20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p:nvPr/>
        </p:nvSpPr>
        <p:spPr>
          <a:xfrm>
            <a:off x="2931650" y="1599800"/>
            <a:ext cx="3048600" cy="8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 sz="4600" b="0" i="0" u="none" strike="noStrike" cap="none">
                <a:solidFill>
                  <a:srgbClr val="000000"/>
                </a:solidFill>
                <a:latin typeface="Lato"/>
                <a:ea typeface="Lato"/>
                <a:cs typeface="Lato"/>
                <a:sym typeface="Lato"/>
              </a:rPr>
              <a:t>Thank you</a:t>
            </a:r>
            <a:endParaRPr sz="4600" b="0" i="0" u="none" strike="noStrike" cap="non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cf80826f13_0_24"/>
          <p:cNvSpPr txBox="1">
            <a:spLocks noGrp="1"/>
          </p:cNvSpPr>
          <p:nvPr>
            <p:ph type="title"/>
          </p:nvPr>
        </p:nvSpPr>
        <p:spPr>
          <a:xfrm>
            <a:off x="727800" y="56660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Phase 1 Progress</a:t>
            </a:r>
            <a:endParaRPr>
              <a:latin typeface="Calibri"/>
              <a:ea typeface="Calibri"/>
              <a:cs typeface="Calibri"/>
              <a:sym typeface="Calibri"/>
            </a:endParaRPr>
          </a:p>
        </p:txBody>
      </p:sp>
      <p:sp>
        <p:nvSpPr>
          <p:cNvPr id="181" name="Google Shape;181;gcf80826f13_0_24"/>
          <p:cNvSpPr txBox="1"/>
          <p:nvPr/>
        </p:nvSpPr>
        <p:spPr>
          <a:xfrm>
            <a:off x="550600" y="1369800"/>
            <a:ext cx="80979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 sz="2000">
                <a:latin typeface="Calibri"/>
                <a:ea typeface="Calibri"/>
                <a:cs typeface="Calibri"/>
                <a:sym typeface="Calibri"/>
              </a:rPr>
              <a:t>Literature Survey</a:t>
            </a: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 sz="2000">
                <a:latin typeface="Calibri"/>
                <a:ea typeface="Calibri"/>
                <a:cs typeface="Calibri"/>
                <a:sym typeface="Calibri"/>
              </a:rPr>
              <a:t>Dataset Acquisition</a:t>
            </a:r>
            <a:endParaRPr sz="2000">
              <a:latin typeface="Calibri"/>
              <a:ea typeface="Calibri"/>
              <a:cs typeface="Calibri"/>
              <a:sym typeface="Calibri"/>
            </a:endParaRPr>
          </a:p>
          <a:p>
            <a:pPr marL="457200" lvl="0" indent="0" algn="l" rtl="0">
              <a:spcBef>
                <a:spcPts val="0"/>
              </a:spcBef>
              <a:spcAft>
                <a:spcPts val="0"/>
              </a:spcAft>
              <a:buNone/>
            </a:pPr>
            <a:endParaRPr sz="200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 sz="2000">
                <a:latin typeface="Calibri"/>
                <a:ea typeface="Calibri"/>
                <a:cs typeface="Calibri"/>
                <a:sym typeface="Calibri"/>
              </a:rPr>
              <a:t>Data Preprocessing</a:t>
            </a:r>
            <a:endParaRPr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cd07deb569_0_0"/>
          <p:cNvSpPr txBox="1">
            <a:spLocks noGrp="1"/>
          </p:cNvSpPr>
          <p:nvPr>
            <p:ph type="title"/>
          </p:nvPr>
        </p:nvSpPr>
        <p:spPr>
          <a:xfrm>
            <a:off x="783175" y="5934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a:t>
            </a:r>
            <a:endParaRPr/>
          </a:p>
        </p:txBody>
      </p:sp>
      <p:sp>
        <p:nvSpPr>
          <p:cNvPr id="187" name="Google Shape;187;gcd07deb569_0_0"/>
          <p:cNvSpPr txBox="1">
            <a:spLocks noGrp="1"/>
          </p:cNvSpPr>
          <p:nvPr>
            <p:ph type="body" idx="1"/>
          </p:nvPr>
        </p:nvSpPr>
        <p:spPr>
          <a:xfrm>
            <a:off x="593375" y="1353700"/>
            <a:ext cx="8234100" cy="35748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Family of Probabilistic classifier based on applying Bayes theorem.</a:t>
            </a:r>
            <a:endParaRPr sz="2000">
              <a:solidFill>
                <a:srgbClr val="000000"/>
              </a:solidFill>
            </a:endParaRPr>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457200" lvl="0" indent="-355600" algn="l" rtl="0">
              <a:spcBef>
                <a:spcPts val="0"/>
              </a:spcBef>
              <a:spcAft>
                <a:spcPts val="0"/>
              </a:spcAft>
              <a:buClr>
                <a:srgbClr val="292929"/>
              </a:buClr>
              <a:buSzPts val="2000"/>
              <a:buFont typeface="Calibri"/>
              <a:buChar char="●"/>
            </a:pPr>
            <a:r>
              <a:rPr lang="en" sz="2000">
                <a:solidFill>
                  <a:srgbClr val="292929"/>
                </a:solidFill>
                <a:highlight>
                  <a:srgbClr val="FFFFFF"/>
                </a:highlight>
                <a:latin typeface="Calibri"/>
                <a:ea typeface="Calibri"/>
                <a:cs typeface="Calibri"/>
                <a:sym typeface="Calibri"/>
              </a:rPr>
              <a:t>As the name suggests, here this algorithm makes an assumption as all the variables in the dataset is “Naive” i.e not correlated to each other.</a:t>
            </a:r>
            <a:endParaRPr sz="2000">
              <a:solidFill>
                <a:srgbClr val="292929"/>
              </a:solidFill>
              <a:highlight>
                <a:srgbClr val="FFFFFF"/>
              </a:highlight>
              <a:latin typeface="Calibri"/>
              <a:ea typeface="Calibri"/>
              <a:cs typeface="Calibri"/>
              <a:sym typeface="Calibri"/>
            </a:endParaRPr>
          </a:p>
          <a:p>
            <a:pPr marL="457200" lvl="0" indent="-355600" algn="l" rtl="0">
              <a:spcBef>
                <a:spcPts val="0"/>
              </a:spcBef>
              <a:spcAft>
                <a:spcPts val="0"/>
              </a:spcAft>
              <a:buClr>
                <a:srgbClr val="292929"/>
              </a:buClr>
              <a:buSzPts val="2000"/>
              <a:buFont typeface="Calibri"/>
              <a:buChar char="●"/>
            </a:pPr>
            <a:r>
              <a:rPr lang="en" sz="2000">
                <a:solidFill>
                  <a:srgbClr val="292929"/>
                </a:solidFill>
                <a:highlight>
                  <a:srgbClr val="FFFFFF"/>
                </a:highlight>
                <a:latin typeface="Calibri"/>
                <a:ea typeface="Calibri"/>
                <a:cs typeface="Calibri"/>
                <a:sym typeface="Calibri"/>
              </a:rPr>
              <a:t>It calculates probability of a class given a set of feature values</a:t>
            </a:r>
            <a:endParaRPr sz="2000">
              <a:solidFill>
                <a:srgbClr val="292929"/>
              </a:solidFill>
              <a:highlight>
                <a:srgbClr val="FFFFFF"/>
              </a:highlight>
              <a:latin typeface="Calibri"/>
              <a:ea typeface="Calibri"/>
              <a:cs typeface="Calibri"/>
              <a:sym typeface="Calibri"/>
            </a:endParaRPr>
          </a:p>
        </p:txBody>
      </p:sp>
      <p:pic>
        <p:nvPicPr>
          <p:cNvPr id="188" name="Google Shape;188;gcd07deb569_0_0"/>
          <p:cNvPicPr preferRelativeResize="0"/>
          <p:nvPr/>
        </p:nvPicPr>
        <p:blipFill rotWithShape="1">
          <a:blip r:embed="rId3">
            <a:alphaModFix/>
          </a:blip>
          <a:srcRect l="5351" t="39656" r="47543" b="29037"/>
          <a:stretch/>
        </p:blipFill>
        <p:spPr>
          <a:xfrm>
            <a:off x="3025275" y="1853150"/>
            <a:ext cx="2440525" cy="8118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cf80826f13_0_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cf80826f13_0_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6" name="Picture 2" descr="C:\Users\DELL\Pictures\Screenshots\Screenshot (47).png"/>
          <p:cNvPicPr>
            <a:picLocks noChangeAspect="1" noChangeArrowheads="1"/>
          </p:cNvPicPr>
          <p:nvPr/>
        </p:nvPicPr>
        <p:blipFill>
          <a:blip r:embed="rId3"/>
          <a:srcRect/>
          <a:stretch>
            <a:fillRect/>
          </a:stretch>
        </p:blipFill>
        <p:spPr bwMode="auto">
          <a:xfrm>
            <a:off x="0" y="185738"/>
            <a:ext cx="9143999" cy="481718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50" name="Picture 2" descr="C:\Users\DELL\Pictures\Screenshots\NB\Screenshot (15).png"/>
          <p:cNvPicPr>
            <a:picLocks noChangeAspect="1" noChangeArrowheads="1"/>
          </p:cNvPicPr>
          <p:nvPr/>
        </p:nvPicPr>
        <p:blipFill>
          <a:blip r:embed="rId3"/>
          <a:srcRect/>
          <a:stretch>
            <a:fillRect/>
          </a:stretch>
        </p:blipFill>
        <p:spPr bwMode="auto">
          <a:xfrm>
            <a:off x="483477" y="882868"/>
            <a:ext cx="4067502" cy="3394842"/>
          </a:xfrm>
          <a:prstGeom prst="rect">
            <a:avLst/>
          </a:prstGeom>
          <a:noFill/>
        </p:spPr>
      </p:pic>
      <p:pic>
        <p:nvPicPr>
          <p:cNvPr id="2051" name="Picture 3" descr="C:\Users\DELL\Pictures\Screenshots\NB\Screenshot (16).png"/>
          <p:cNvPicPr>
            <a:picLocks noChangeAspect="1" noChangeArrowheads="1"/>
          </p:cNvPicPr>
          <p:nvPr/>
        </p:nvPicPr>
        <p:blipFill>
          <a:blip r:embed="rId4"/>
          <a:srcRect/>
          <a:stretch>
            <a:fillRect/>
          </a:stretch>
        </p:blipFill>
        <p:spPr bwMode="auto">
          <a:xfrm>
            <a:off x="4508938" y="693683"/>
            <a:ext cx="4172607" cy="366810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27650" y="56660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About the team</a:t>
            </a:r>
            <a:endParaRPr/>
          </a:p>
        </p:txBody>
      </p:sp>
      <p:sp>
        <p:nvSpPr>
          <p:cNvPr id="93" name="Google Shape;93;p2"/>
          <p:cNvSpPr txBox="1">
            <a:spLocks noGrp="1"/>
          </p:cNvSpPr>
          <p:nvPr>
            <p:ph type="body" idx="1"/>
          </p:nvPr>
        </p:nvSpPr>
        <p:spPr>
          <a:xfrm>
            <a:off x="727650" y="1340275"/>
            <a:ext cx="7688700" cy="35481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000" b="1">
                <a:solidFill>
                  <a:srgbClr val="000000"/>
                </a:solidFill>
                <a:highlight>
                  <a:srgbClr val="FFFFFF"/>
                </a:highlight>
                <a:latin typeface="Calibri"/>
                <a:ea typeface="Calibri"/>
                <a:cs typeface="Calibri"/>
                <a:sym typeface="Calibri"/>
              </a:rPr>
              <a:t>Guide</a:t>
            </a:r>
            <a:endParaRPr sz="2000" b="1">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SzPts val="1300"/>
              <a:buNone/>
            </a:pPr>
            <a:r>
              <a:rPr lang="en" sz="2000">
                <a:solidFill>
                  <a:srgbClr val="000000"/>
                </a:solidFill>
                <a:highlight>
                  <a:srgbClr val="FFFFFF"/>
                </a:highlight>
                <a:latin typeface="Calibri"/>
                <a:ea typeface="Calibri"/>
                <a:cs typeface="Calibri"/>
                <a:sym typeface="Calibri"/>
              </a:rPr>
              <a:t>Dr Roshan Fernandes</a:t>
            </a:r>
            <a:endParaRPr sz="2000">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SzPts val="1300"/>
              <a:buNone/>
            </a:pPr>
            <a:r>
              <a:rPr lang="en" sz="2000">
                <a:solidFill>
                  <a:srgbClr val="000000"/>
                </a:solidFill>
                <a:highlight>
                  <a:srgbClr val="FFFFFF"/>
                </a:highlight>
                <a:latin typeface="Calibri"/>
                <a:ea typeface="Calibri"/>
                <a:cs typeface="Calibri"/>
                <a:sym typeface="Calibri"/>
              </a:rPr>
              <a:t>Associate Professor </a:t>
            </a:r>
            <a:endParaRPr sz="2000">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SzPts val="1300"/>
              <a:buNone/>
            </a:pPr>
            <a:r>
              <a:rPr lang="en" sz="2000">
                <a:solidFill>
                  <a:srgbClr val="000000"/>
                </a:solidFill>
                <a:highlight>
                  <a:srgbClr val="FFFFFF"/>
                </a:highlight>
                <a:latin typeface="Calibri"/>
                <a:ea typeface="Calibri"/>
                <a:cs typeface="Calibri"/>
                <a:sym typeface="Calibri"/>
              </a:rPr>
              <a:t>Department of Computer Science and Engineering</a:t>
            </a:r>
            <a:endParaRPr sz="2000">
              <a:solidFill>
                <a:srgbClr val="000000"/>
              </a:solidFill>
              <a:highlight>
                <a:srgbClr val="FFFFFF"/>
              </a:highlight>
              <a:latin typeface="Calibri"/>
              <a:ea typeface="Calibri"/>
              <a:cs typeface="Calibri"/>
              <a:sym typeface="Calibri"/>
            </a:endParaRPr>
          </a:p>
          <a:p>
            <a:pPr marL="0" lvl="0" indent="0" algn="l" rtl="0">
              <a:lnSpc>
                <a:spcPct val="115000"/>
              </a:lnSpc>
              <a:spcBef>
                <a:spcPts val="1600"/>
              </a:spcBef>
              <a:spcAft>
                <a:spcPts val="0"/>
              </a:spcAft>
              <a:buSzPts val="1300"/>
              <a:buNone/>
            </a:pPr>
            <a:r>
              <a:rPr lang="en" sz="2000" b="1">
                <a:solidFill>
                  <a:srgbClr val="000000"/>
                </a:solidFill>
                <a:highlight>
                  <a:srgbClr val="FFFFFF"/>
                </a:highlight>
                <a:latin typeface="Calibri"/>
                <a:ea typeface="Calibri"/>
                <a:cs typeface="Calibri"/>
                <a:sym typeface="Calibri"/>
              </a:rPr>
              <a:t>Team Members</a:t>
            </a:r>
            <a:endParaRPr sz="2000" b="1">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SzPts val="1300"/>
              <a:buNone/>
            </a:pPr>
            <a:r>
              <a:rPr lang="en" sz="2000">
                <a:solidFill>
                  <a:srgbClr val="000000"/>
                </a:solidFill>
                <a:highlight>
                  <a:srgbClr val="FFFFFF"/>
                </a:highlight>
                <a:latin typeface="Calibri"/>
                <a:ea typeface="Calibri"/>
                <a:cs typeface="Calibri"/>
                <a:sym typeface="Calibri"/>
              </a:rPr>
              <a:t>●M Ramya Prabhu     	  :    4NM17CS094</a:t>
            </a:r>
            <a:endParaRPr sz="2000">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SzPts val="1300"/>
              <a:buNone/>
            </a:pPr>
            <a:r>
              <a:rPr lang="en" sz="2000">
                <a:solidFill>
                  <a:srgbClr val="000000"/>
                </a:solidFill>
                <a:highlight>
                  <a:srgbClr val="FFFFFF"/>
                </a:highlight>
                <a:latin typeface="Calibri"/>
                <a:ea typeface="Calibri"/>
                <a:cs typeface="Calibri"/>
                <a:sym typeface="Calibri"/>
              </a:rPr>
              <a:t>●Manasa                  	  :    4NM17CS099</a:t>
            </a:r>
            <a:endParaRPr sz="2000">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SzPts val="1300"/>
              <a:buNone/>
            </a:pPr>
            <a:r>
              <a:rPr lang="en" sz="2000">
                <a:solidFill>
                  <a:srgbClr val="000000"/>
                </a:solidFill>
                <a:highlight>
                  <a:srgbClr val="FFFFFF"/>
                </a:highlight>
                <a:latin typeface="Calibri"/>
                <a:ea typeface="Calibri"/>
                <a:cs typeface="Calibri"/>
                <a:sym typeface="Calibri"/>
              </a:rPr>
              <a:t>●Avinash B                      :    4NM18CS401</a:t>
            </a:r>
            <a:endParaRPr sz="2000">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SzPts val="1300"/>
              <a:buNone/>
            </a:pPr>
            <a:r>
              <a:rPr lang="en" sz="2000">
                <a:solidFill>
                  <a:srgbClr val="000000"/>
                </a:solidFill>
                <a:highlight>
                  <a:srgbClr val="FFFFFF"/>
                </a:highlight>
                <a:latin typeface="Calibri"/>
                <a:ea typeface="Calibri"/>
                <a:cs typeface="Calibri"/>
                <a:sym typeface="Calibri"/>
              </a:rPr>
              <a:t>●Meghashree S	          :    4NM18CS409</a:t>
            </a:r>
            <a:endParaRPr sz="2000">
              <a:solidFill>
                <a:srgbClr val="000000"/>
              </a:solidFill>
              <a:highlight>
                <a:srgbClr val="FFFFFF"/>
              </a:highlight>
              <a:latin typeface="Calibri"/>
              <a:ea typeface="Calibri"/>
              <a:cs typeface="Calibri"/>
              <a:sym typeface="Calibri"/>
            </a:endParaRPr>
          </a:p>
          <a:p>
            <a:pPr marL="0" lvl="0" indent="0" algn="l" rtl="0">
              <a:lnSpc>
                <a:spcPct val="115000"/>
              </a:lnSpc>
              <a:spcBef>
                <a:spcPts val="0"/>
              </a:spcBef>
              <a:spcAft>
                <a:spcPts val="1600"/>
              </a:spcAft>
              <a:buSzPts val="1300"/>
              <a:buNone/>
            </a:pPr>
            <a:endParaRPr>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28" y="1318649"/>
            <a:ext cx="4340772" cy="657295"/>
          </a:xfrm>
        </p:spPr>
        <p:txBody>
          <a:bodyPr/>
          <a:lstStyle/>
          <a:p>
            <a:r>
              <a:rPr lang="en-US" sz="2000" dirty="0" smtClean="0">
                <a:latin typeface="Arial" pitchFamily="34" charset="0"/>
                <a:cs typeface="Arial" pitchFamily="34" charset="0"/>
              </a:rPr>
              <a:t>ROC with AUC </a:t>
            </a:r>
            <a:r>
              <a:rPr lang="en-US" sz="2000" dirty="0" smtClean="0">
                <a:latin typeface="Arial" pitchFamily="34" charset="0"/>
                <a:cs typeface="Arial" pitchFamily="34" charset="0"/>
              </a:rPr>
              <a:t>score Naïve Bayes</a:t>
            </a:r>
            <a:endParaRPr lang="en-US" sz="2000" dirty="0">
              <a:latin typeface="Arial" pitchFamily="34" charset="0"/>
              <a:cs typeface="Arial" pitchFamily="34" charset="0"/>
            </a:endParaRPr>
          </a:p>
        </p:txBody>
      </p:sp>
      <p:pic>
        <p:nvPicPr>
          <p:cNvPr id="3074" name="Picture 2" descr="C:\Users\DELL\Pictures\Screenshots\NB\Screenshot (17).png"/>
          <p:cNvPicPr>
            <a:picLocks noChangeAspect="1" noChangeArrowheads="1"/>
          </p:cNvPicPr>
          <p:nvPr/>
        </p:nvPicPr>
        <p:blipFill>
          <a:blip r:embed="rId2"/>
          <a:srcRect/>
          <a:stretch>
            <a:fillRect/>
          </a:stretch>
        </p:blipFill>
        <p:spPr bwMode="auto">
          <a:xfrm>
            <a:off x="544567" y="2035395"/>
            <a:ext cx="3459874" cy="1496082"/>
          </a:xfrm>
          <a:prstGeom prst="rect">
            <a:avLst/>
          </a:prstGeom>
          <a:noFill/>
        </p:spPr>
      </p:pic>
      <p:pic>
        <p:nvPicPr>
          <p:cNvPr id="3075" name="Picture 3" descr="C:\Users\DELL\Pictures\Screenshots\NB\Screenshot (18).png"/>
          <p:cNvPicPr>
            <a:picLocks noChangeAspect="1" noChangeArrowheads="1"/>
          </p:cNvPicPr>
          <p:nvPr/>
        </p:nvPicPr>
        <p:blipFill>
          <a:blip r:embed="rId3"/>
          <a:srcRect/>
          <a:stretch>
            <a:fillRect/>
          </a:stretch>
        </p:blipFill>
        <p:spPr bwMode="auto">
          <a:xfrm>
            <a:off x="4435366" y="472966"/>
            <a:ext cx="4582510" cy="400444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t>
            </a:r>
            <a:r>
              <a:rPr lang="en-US" dirty="0" err="1" smtClean="0"/>
              <a:t>bayes</a:t>
            </a:r>
            <a:endParaRPr lang="en-US" dirty="0"/>
          </a:p>
        </p:txBody>
      </p:sp>
      <p:sp>
        <p:nvSpPr>
          <p:cNvPr id="3" name="Text Placeholder 2"/>
          <p:cNvSpPr>
            <a:spLocks noGrp="1"/>
          </p:cNvSpPr>
          <p:nvPr>
            <p:ph type="body" idx="1"/>
          </p:nvPr>
        </p:nvSpPr>
        <p:spPr/>
        <p:txBody>
          <a:bodyPr/>
          <a:lstStyle/>
          <a:p>
            <a:endParaRPr lang="en-US"/>
          </a:p>
        </p:txBody>
      </p:sp>
      <p:pic>
        <p:nvPicPr>
          <p:cNvPr id="4098" name="Picture 2" descr="C:\Users\DELL\Pictures\Screenshots\NB\Screenshot (14).png"/>
          <p:cNvPicPr>
            <a:picLocks noChangeAspect="1" noChangeArrowheads="1"/>
          </p:cNvPicPr>
          <p:nvPr/>
        </p:nvPicPr>
        <p:blipFill>
          <a:blip r:embed="rId2"/>
          <a:srcRect/>
          <a:stretch>
            <a:fillRect/>
          </a:stretch>
        </p:blipFill>
        <p:spPr bwMode="auto">
          <a:xfrm>
            <a:off x="746235" y="1923393"/>
            <a:ext cx="7840717" cy="275371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cd07deb569_0_6"/>
          <p:cNvSpPr txBox="1">
            <a:spLocks noGrp="1"/>
          </p:cNvSpPr>
          <p:nvPr>
            <p:ph type="title"/>
          </p:nvPr>
        </p:nvSpPr>
        <p:spPr>
          <a:xfrm>
            <a:off x="783175" y="5531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Machine(SVM)</a:t>
            </a:r>
            <a:endParaRPr/>
          </a:p>
        </p:txBody>
      </p:sp>
      <p:sp>
        <p:nvSpPr>
          <p:cNvPr id="209" name="Google Shape;209;gcd07deb569_0_6"/>
          <p:cNvSpPr txBox="1">
            <a:spLocks noGrp="1"/>
          </p:cNvSpPr>
          <p:nvPr>
            <p:ph type="body" idx="1"/>
          </p:nvPr>
        </p:nvSpPr>
        <p:spPr>
          <a:xfrm>
            <a:off x="528025" y="1353700"/>
            <a:ext cx="6092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Calibri"/>
              <a:buChar char="●"/>
            </a:pPr>
            <a:r>
              <a:rPr lang="en" sz="2000">
                <a:solidFill>
                  <a:schemeClr val="dk2"/>
                </a:solidFill>
                <a:latin typeface="Calibri"/>
                <a:ea typeface="Calibri"/>
                <a:cs typeface="Calibri"/>
                <a:sym typeface="Calibri"/>
              </a:rPr>
              <a:t>Supervised Machine Learning model.</a:t>
            </a:r>
            <a:endParaRPr sz="2000">
              <a:solidFill>
                <a:schemeClr val="dk2"/>
              </a:solidFill>
              <a:latin typeface="Calibri"/>
              <a:ea typeface="Calibri"/>
              <a:cs typeface="Calibri"/>
              <a:sym typeface="Calibri"/>
            </a:endParaRPr>
          </a:p>
          <a:p>
            <a:pPr marL="457200" lvl="0" indent="-355600" algn="l" rtl="0">
              <a:spcBef>
                <a:spcPts val="0"/>
              </a:spcBef>
              <a:spcAft>
                <a:spcPts val="0"/>
              </a:spcAft>
              <a:buClr>
                <a:schemeClr val="dk2"/>
              </a:buClr>
              <a:buSzPts val="2000"/>
              <a:buFont typeface="Calibri"/>
              <a:buChar char="●"/>
            </a:pPr>
            <a:r>
              <a:rPr lang="en" sz="2000">
                <a:solidFill>
                  <a:schemeClr val="dk2"/>
                </a:solidFill>
                <a:latin typeface="Calibri"/>
                <a:ea typeface="Calibri"/>
                <a:cs typeface="Calibri"/>
                <a:sym typeface="Calibri"/>
              </a:rPr>
              <a:t>Objective  is to find a hyperplane in an N-dimensional space  that distinctly classifies the data points.</a:t>
            </a:r>
            <a:endParaRPr sz="2000">
              <a:solidFill>
                <a:schemeClr val="dk2"/>
              </a:solidFill>
              <a:highlight>
                <a:srgbClr val="FFFFFF"/>
              </a:highlight>
              <a:latin typeface="Calibri"/>
              <a:ea typeface="Calibri"/>
              <a:cs typeface="Calibri"/>
              <a:sym typeface="Calibri"/>
            </a:endParaRPr>
          </a:p>
          <a:p>
            <a:pPr marL="457200" lvl="0" indent="-355600" algn="l" rtl="0">
              <a:spcBef>
                <a:spcPts val="0"/>
              </a:spcBef>
              <a:spcAft>
                <a:spcPts val="0"/>
              </a:spcAft>
              <a:buClr>
                <a:schemeClr val="dk2"/>
              </a:buClr>
              <a:buSzPts val="2000"/>
              <a:buFont typeface="Calibri"/>
              <a:buChar char="●"/>
            </a:pPr>
            <a:r>
              <a:rPr lang="en" sz="2000">
                <a:solidFill>
                  <a:schemeClr val="dk2"/>
                </a:solidFill>
                <a:highlight>
                  <a:srgbClr val="FFFFFF"/>
                </a:highlight>
                <a:latin typeface="Calibri"/>
                <a:ea typeface="Calibri"/>
                <a:cs typeface="Calibri"/>
                <a:sym typeface="Calibri"/>
              </a:rPr>
              <a:t>There are many possible hyperplanes that could </a:t>
            </a:r>
            <a:endParaRPr sz="2000">
              <a:solidFill>
                <a:schemeClr val="dk2"/>
              </a:solidFill>
              <a:highlight>
                <a:srgbClr val="FFFFFF"/>
              </a:highlight>
              <a:latin typeface="Calibri"/>
              <a:ea typeface="Calibri"/>
              <a:cs typeface="Calibri"/>
              <a:sym typeface="Calibri"/>
            </a:endParaRPr>
          </a:p>
          <a:p>
            <a:pPr marL="457200" lvl="0" indent="0" algn="l" rtl="0">
              <a:spcBef>
                <a:spcPts val="0"/>
              </a:spcBef>
              <a:spcAft>
                <a:spcPts val="0"/>
              </a:spcAft>
              <a:buNone/>
            </a:pPr>
            <a:r>
              <a:rPr lang="en" sz="2000">
                <a:solidFill>
                  <a:schemeClr val="dk2"/>
                </a:solidFill>
                <a:highlight>
                  <a:srgbClr val="FFFFFF"/>
                </a:highlight>
                <a:latin typeface="Calibri"/>
                <a:ea typeface="Calibri"/>
                <a:cs typeface="Calibri"/>
                <a:sym typeface="Calibri"/>
              </a:rPr>
              <a:t>be chosen. </a:t>
            </a:r>
            <a:endParaRPr sz="2000">
              <a:solidFill>
                <a:schemeClr val="dk2"/>
              </a:solidFill>
              <a:highlight>
                <a:srgbClr val="FFFFFF"/>
              </a:highlight>
              <a:latin typeface="Calibri"/>
              <a:ea typeface="Calibri"/>
              <a:cs typeface="Calibri"/>
              <a:sym typeface="Calibri"/>
            </a:endParaRPr>
          </a:p>
          <a:p>
            <a:pPr marL="457200" lvl="0" indent="-355600" algn="l" rtl="0">
              <a:spcBef>
                <a:spcPts val="0"/>
              </a:spcBef>
              <a:spcAft>
                <a:spcPts val="0"/>
              </a:spcAft>
              <a:buClr>
                <a:schemeClr val="dk2"/>
              </a:buClr>
              <a:buSzPts val="2000"/>
              <a:buFont typeface="Calibri"/>
              <a:buChar char="●"/>
            </a:pPr>
            <a:r>
              <a:rPr lang="en" sz="2000">
                <a:solidFill>
                  <a:schemeClr val="dk2"/>
                </a:solidFill>
                <a:highlight>
                  <a:srgbClr val="FFFFFF"/>
                </a:highlight>
                <a:latin typeface="Calibri"/>
                <a:ea typeface="Calibri"/>
                <a:cs typeface="Calibri"/>
                <a:sym typeface="Calibri"/>
              </a:rPr>
              <a:t>Our objective is to find a plane that has the maximum margin, i.e the maximum distance between data points of both classes.</a:t>
            </a:r>
            <a:endParaRPr sz="2000">
              <a:solidFill>
                <a:schemeClr val="dk2"/>
              </a:solidFill>
              <a:latin typeface="Calibri"/>
              <a:ea typeface="Calibri"/>
              <a:cs typeface="Calibri"/>
              <a:sym typeface="Calibri"/>
            </a:endParaRPr>
          </a:p>
        </p:txBody>
      </p:sp>
      <p:pic>
        <p:nvPicPr>
          <p:cNvPr id="210" name="Google Shape;210;gcd07deb569_0_6"/>
          <p:cNvPicPr preferRelativeResize="0"/>
          <p:nvPr/>
        </p:nvPicPr>
        <p:blipFill>
          <a:blip r:embed="rId3">
            <a:alphaModFix/>
          </a:blip>
          <a:stretch>
            <a:fillRect/>
          </a:stretch>
        </p:blipFill>
        <p:spPr>
          <a:xfrm>
            <a:off x="6101675" y="1162050"/>
            <a:ext cx="2857500" cy="2819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cf80826f13_0_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cf80826f13_0_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6" name="Picture 2" descr="C:\Users\DELL\Pictures\Screenshots\SVM\Screenshot (19).png"/>
          <p:cNvPicPr>
            <a:picLocks noChangeAspect="1" noChangeArrowheads="1"/>
          </p:cNvPicPr>
          <p:nvPr/>
        </p:nvPicPr>
        <p:blipFill>
          <a:blip r:embed="rId3"/>
          <a:srcRect/>
          <a:stretch>
            <a:fillRect/>
          </a:stretch>
        </p:blipFill>
        <p:spPr bwMode="auto">
          <a:xfrm>
            <a:off x="210207" y="126124"/>
            <a:ext cx="8744608" cy="486629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050" name="Picture 2" descr="C:\Users\DELL\Pictures\Screenshots\SVM\Screenshot (22).png"/>
          <p:cNvPicPr>
            <a:picLocks noChangeAspect="1" noChangeArrowheads="1"/>
          </p:cNvPicPr>
          <p:nvPr/>
        </p:nvPicPr>
        <p:blipFill>
          <a:blip r:embed="rId3"/>
          <a:srcRect/>
          <a:stretch>
            <a:fillRect/>
          </a:stretch>
        </p:blipFill>
        <p:spPr bwMode="auto">
          <a:xfrm>
            <a:off x="467053" y="701566"/>
            <a:ext cx="4062905" cy="3323896"/>
          </a:xfrm>
          <a:prstGeom prst="rect">
            <a:avLst/>
          </a:prstGeom>
          <a:noFill/>
        </p:spPr>
      </p:pic>
      <p:pic>
        <p:nvPicPr>
          <p:cNvPr id="2051" name="Picture 3" descr="C:\Users\DELL\Pictures\Screenshots\SVM\Screenshot (23).png"/>
          <p:cNvPicPr>
            <a:picLocks noChangeAspect="1" noChangeArrowheads="1"/>
          </p:cNvPicPr>
          <p:nvPr/>
        </p:nvPicPr>
        <p:blipFill>
          <a:blip r:embed="rId4"/>
          <a:srcRect/>
          <a:stretch>
            <a:fillRect/>
          </a:stretch>
        </p:blipFill>
        <p:spPr bwMode="auto">
          <a:xfrm>
            <a:off x="4630463" y="567559"/>
            <a:ext cx="4114144" cy="337382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pic>
        <p:nvPicPr>
          <p:cNvPr id="4098" name="Picture 2" descr="C:\Users\DELL\Pictures\Screenshots\SVM\Screenshot (21).png"/>
          <p:cNvPicPr>
            <a:picLocks noChangeAspect="1" noChangeArrowheads="1"/>
          </p:cNvPicPr>
          <p:nvPr/>
        </p:nvPicPr>
        <p:blipFill>
          <a:blip r:embed="rId2"/>
          <a:srcRect/>
          <a:stretch>
            <a:fillRect/>
          </a:stretch>
        </p:blipFill>
        <p:spPr bwMode="auto">
          <a:xfrm>
            <a:off x="976969" y="1912884"/>
            <a:ext cx="7031914" cy="2900854"/>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809" y="1024361"/>
            <a:ext cx="3474688" cy="535200"/>
          </a:xfrm>
        </p:spPr>
        <p:txBody>
          <a:bodyPr/>
          <a:lstStyle/>
          <a:p>
            <a:r>
              <a:rPr lang="en-US" sz="2000" dirty="0" smtClean="0">
                <a:latin typeface="Arial" pitchFamily="34" charset="0"/>
                <a:cs typeface="Arial" pitchFamily="34" charset="0"/>
              </a:rPr>
              <a:t>ROC with </a:t>
            </a:r>
            <a:r>
              <a:rPr lang="en-US" sz="2000" dirty="0" err="1" smtClean="0">
                <a:latin typeface="Arial" pitchFamily="34" charset="0"/>
                <a:cs typeface="Arial" pitchFamily="34" charset="0"/>
              </a:rPr>
              <a:t>Auc</a:t>
            </a:r>
            <a:r>
              <a:rPr lang="en-US" sz="2000" dirty="0" smtClean="0">
                <a:latin typeface="Arial" pitchFamily="34" charset="0"/>
                <a:cs typeface="Arial" pitchFamily="34" charset="0"/>
              </a:rPr>
              <a:t> Score(SVM)</a:t>
            </a:r>
            <a:endParaRPr lang="en-US" sz="2000" dirty="0">
              <a:latin typeface="Arial" pitchFamily="34" charset="0"/>
              <a:cs typeface="Arial" pitchFamily="34" charset="0"/>
            </a:endParaRPr>
          </a:p>
        </p:txBody>
      </p:sp>
      <p:pic>
        <p:nvPicPr>
          <p:cNvPr id="3074" name="Picture 2" descr="C:\Users\DELL\Pictures\Screenshots\SVM\Screenshot (20).png"/>
          <p:cNvPicPr>
            <a:picLocks noChangeAspect="1" noChangeArrowheads="1"/>
          </p:cNvPicPr>
          <p:nvPr/>
        </p:nvPicPr>
        <p:blipFill>
          <a:blip r:embed="rId2"/>
          <a:srcRect/>
          <a:stretch>
            <a:fillRect/>
          </a:stretch>
        </p:blipFill>
        <p:spPr bwMode="auto">
          <a:xfrm>
            <a:off x="1534511" y="1683625"/>
            <a:ext cx="6642538" cy="291990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cf80826f13_0_27"/>
          <p:cNvSpPr txBox="1">
            <a:spLocks noGrp="1"/>
          </p:cNvSpPr>
          <p:nvPr>
            <p:ph type="title"/>
          </p:nvPr>
        </p:nvSpPr>
        <p:spPr>
          <a:xfrm>
            <a:off x="727650" y="566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229" name="Google Shape;229;gcf80826f13_0_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Logistic Regression is a 'Statistical Learning' technique.</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Classification algorithm.</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Used to examine the association of (categorical or continuous) independent variable(s) with one dichotomous dependent variable</a:t>
            </a:r>
            <a:endParaRPr sz="200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5122" name="Picture 2" descr="C:\Users\DELL\Pictures\Screenshots\LR\Screenshot (24).png"/>
          <p:cNvPicPr>
            <a:picLocks noChangeAspect="1" noChangeArrowheads="1"/>
          </p:cNvPicPr>
          <p:nvPr/>
        </p:nvPicPr>
        <p:blipFill>
          <a:blip r:embed="rId3"/>
          <a:srcRect/>
          <a:stretch>
            <a:fillRect/>
          </a:stretch>
        </p:blipFill>
        <p:spPr bwMode="auto">
          <a:xfrm>
            <a:off x="378373" y="1292771"/>
            <a:ext cx="7830206" cy="3689131"/>
          </a:xfrm>
          <a:prstGeom prst="rect">
            <a:avLst/>
          </a:prstGeom>
          <a:noFill/>
        </p:spPr>
      </p:pic>
      <p:sp>
        <p:nvSpPr>
          <p:cNvPr id="4" name="Title 3"/>
          <p:cNvSpPr>
            <a:spLocks noGrp="1"/>
          </p:cNvSpPr>
          <p:nvPr>
            <p:ph type="title"/>
          </p:nvPr>
        </p:nvSpPr>
        <p:spPr>
          <a:xfrm>
            <a:off x="771493" y="635477"/>
            <a:ext cx="7688400" cy="535200"/>
          </a:xfrm>
        </p:spPr>
        <p:txBody>
          <a:bodyPr/>
          <a:lstStyle/>
          <a:p>
            <a:r>
              <a:rPr lang="en-US" sz="2000" dirty="0" smtClean="0">
                <a:latin typeface="Arial" pitchFamily="34" charset="0"/>
                <a:cs typeface="Arial" pitchFamily="34" charset="0"/>
              </a:rPr>
              <a:t>Logistic Regression</a:t>
            </a:r>
            <a:endParaRPr lang="en-US" sz="2000" dirty="0">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6146" name="Picture 2" descr="C:\Users\DELL\Pictures\Screenshots\LR\Screenshot (25).png"/>
          <p:cNvPicPr>
            <a:picLocks noChangeAspect="1" noChangeArrowheads="1"/>
          </p:cNvPicPr>
          <p:nvPr/>
        </p:nvPicPr>
        <p:blipFill>
          <a:blip r:embed="rId3"/>
          <a:srcRect/>
          <a:stretch>
            <a:fillRect/>
          </a:stretch>
        </p:blipFill>
        <p:spPr bwMode="auto">
          <a:xfrm>
            <a:off x="409903" y="714702"/>
            <a:ext cx="4267200" cy="3373821"/>
          </a:xfrm>
          <a:prstGeom prst="rect">
            <a:avLst/>
          </a:prstGeom>
          <a:noFill/>
        </p:spPr>
      </p:pic>
      <p:pic>
        <p:nvPicPr>
          <p:cNvPr id="6147" name="Picture 3" descr="C:\Users\DELL\Pictures\Screenshots\LR\Screenshot (26).png"/>
          <p:cNvPicPr>
            <a:picLocks noChangeAspect="1" noChangeArrowheads="1"/>
          </p:cNvPicPr>
          <p:nvPr/>
        </p:nvPicPr>
        <p:blipFill>
          <a:blip r:embed="rId4"/>
          <a:srcRect/>
          <a:stretch>
            <a:fillRect/>
          </a:stretch>
        </p:blipFill>
        <p:spPr bwMode="auto">
          <a:xfrm>
            <a:off x="4467553" y="798786"/>
            <a:ext cx="4224501" cy="321616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b31d09c403_0_23"/>
          <p:cNvSpPr txBox="1">
            <a:spLocks noGrp="1"/>
          </p:cNvSpPr>
          <p:nvPr>
            <p:ph type="title"/>
          </p:nvPr>
        </p:nvSpPr>
        <p:spPr>
          <a:xfrm>
            <a:off x="729450" y="566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9" name="Google Shape;99;gb31d09c403_0_23"/>
          <p:cNvSpPr txBox="1">
            <a:spLocks noGrp="1"/>
          </p:cNvSpPr>
          <p:nvPr>
            <p:ph type="body" idx="1"/>
          </p:nvPr>
        </p:nvSpPr>
        <p:spPr>
          <a:xfrm>
            <a:off x="810050" y="1642650"/>
            <a:ext cx="8241300" cy="27489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Sentiment analysis:Process of detecting positive or negative sentiment in text.</a:t>
            </a:r>
            <a:endParaRPr sz="1800">
              <a:solidFill>
                <a:srgbClr val="000000"/>
              </a:solidFill>
              <a:latin typeface="Calibri"/>
              <a:ea typeface="Calibri"/>
              <a:cs typeface="Calibri"/>
              <a:sym typeface="Calibri"/>
            </a:endParaRPr>
          </a:p>
          <a:p>
            <a:pPr marL="457200" lvl="0" indent="-342900" algn="l" rtl="0">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Customers express their thoughts and feelings more openly than ever before.</a:t>
            </a:r>
            <a:endParaRPr sz="1800">
              <a:solidFill>
                <a:srgbClr val="000000"/>
              </a:solidFill>
              <a:latin typeface="Calibri"/>
              <a:ea typeface="Calibri"/>
              <a:cs typeface="Calibri"/>
              <a:sym typeface="Calibri"/>
            </a:endParaRPr>
          </a:p>
          <a:p>
            <a:pPr marL="457200" lvl="0" indent="-342900" algn="l" rtl="0">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Allows brands to learn what makes customers happy or frustrated, so that they can tailor products and services to meet their customers’ needs.</a:t>
            </a:r>
            <a:endParaRPr sz="1800">
              <a:solidFill>
                <a:srgbClr val="000000"/>
              </a:solidFill>
              <a:latin typeface="Calibri"/>
              <a:ea typeface="Calibri"/>
              <a:cs typeface="Calibri"/>
              <a:sym typeface="Calibri"/>
            </a:endParaRPr>
          </a:p>
          <a:p>
            <a:pPr marL="457200" lvl="0" indent="-342900" algn="l" rtl="0">
              <a:lnSpc>
                <a:spcPct val="150000"/>
              </a:lnSpc>
              <a:spcBef>
                <a:spcPts val="0"/>
              </a:spcBef>
              <a:spcAft>
                <a:spcPts val="0"/>
              </a:spcAft>
              <a:buClr>
                <a:srgbClr val="000000"/>
              </a:buClr>
              <a:buSzPts val="1800"/>
              <a:buFont typeface="Calibri"/>
              <a:buChar char="●"/>
            </a:pPr>
            <a:r>
              <a:rPr lang="en" sz="1800">
                <a:solidFill>
                  <a:srgbClr val="000000"/>
                </a:solidFill>
                <a:latin typeface="Calibri"/>
                <a:ea typeface="Calibri"/>
                <a:cs typeface="Calibri"/>
                <a:sym typeface="Calibri"/>
              </a:rPr>
              <a:t>The aim of the project is to implement an algorithm for automatic classification of text into positive or negative sentiments and to develop a feature extraction model.</a:t>
            </a:r>
            <a:endParaRPr sz="1800">
              <a:solidFill>
                <a:srgbClr val="000000"/>
              </a:solidFill>
              <a:latin typeface="Calibri"/>
              <a:ea typeface="Calibri"/>
              <a:cs typeface="Calibri"/>
              <a:sym typeface="Calibri"/>
            </a:endParaRPr>
          </a:p>
          <a:p>
            <a:pPr marL="0" lvl="0" indent="0" algn="l" rtl="0">
              <a:lnSpc>
                <a:spcPct val="150000"/>
              </a:lnSpc>
              <a:spcBef>
                <a:spcPts val="0"/>
              </a:spcBef>
              <a:spcAft>
                <a:spcPts val="0"/>
              </a:spcAft>
              <a:buNone/>
            </a:pPr>
            <a:endParaRPr sz="1800">
              <a:solidFill>
                <a:srgbClr val="2B3E5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3579791" cy="535200"/>
          </a:xfrm>
        </p:spPr>
        <p:txBody>
          <a:bodyPr/>
          <a:lstStyle/>
          <a:p>
            <a:r>
              <a:rPr lang="en-US" sz="2000" dirty="0" smtClean="0">
                <a:latin typeface="Arial" pitchFamily="34" charset="0"/>
                <a:cs typeface="Arial" pitchFamily="34" charset="0"/>
              </a:rPr>
              <a:t>ROC with AUC score(LR)</a:t>
            </a:r>
            <a:endParaRPr lang="en-US" sz="2000" dirty="0">
              <a:latin typeface="Arial" pitchFamily="34" charset="0"/>
              <a:cs typeface="Arial" pitchFamily="34" charset="0"/>
            </a:endParaRPr>
          </a:p>
        </p:txBody>
      </p:sp>
      <p:pic>
        <p:nvPicPr>
          <p:cNvPr id="7170" name="Picture 2" descr="C:\Users\DELL\Pictures\Screenshots\LR\Screenshot (27).png"/>
          <p:cNvPicPr>
            <a:picLocks noChangeAspect="1" noChangeArrowheads="1"/>
          </p:cNvPicPr>
          <p:nvPr/>
        </p:nvPicPr>
        <p:blipFill>
          <a:blip r:embed="rId2"/>
          <a:srcRect/>
          <a:stretch>
            <a:fillRect/>
          </a:stretch>
        </p:blipFill>
        <p:spPr bwMode="auto">
          <a:xfrm>
            <a:off x="0" y="2079571"/>
            <a:ext cx="3972910" cy="1152525"/>
          </a:xfrm>
          <a:prstGeom prst="rect">
            <a:avLst/>
          </a:prstGeom>
          <a:noFill/>
        </p:spPr>
      </p:pic>
      <p:pic>
        <p:nvPicPr>
          <p:cNvPr id="7171" name="Picture 3" descr="C:\Users\DELL\Pictures\Screenshots\LR\Screenshot (28).png"/>
          <p:cNvPicPr>
            <a:picLocks noChangeAspect="1" noChangeArrowheads="1"/>
          </p:cNvPicPr>
          <p:nvPr/>
        </p:nvPicPr>
        <p:blipFill>
          <a:blip r:embed="rId3"/>
          <a:srcRect/>
          <a:stretch>
            <a:fillRect/>
          </a:stretch>
        </p:blipFill>
        <p:spPr bwMode="auto">
          <a:xfrm>
            <a:off x="3714750" y="528144"/>
            <a:ext cx="5429250" cy="418049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cf80826f13_0_37"/>
          <p:cNvSpPr txBox="1">
            <a:spLocks noGrp="1"/>
          </p:cNvSpPr>
          <p:nvPr>
            <p:ph type="title"/>
          </p:nvPr>
        </p:nvSpPr>
        <p:spPr>
          <a:xfrm>
            <a:off x="729450" y="539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a:t>
            </a:r>
            <a:endParaRPr/>
          </a:p>
        </p:txBody>
      </p:sp>
      <p:sp>
        <p:nvSpPr>
          <p:cNvPr id="247" name="Google Shape;247;gcf80826f13_0_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just" rtl="0">
              <a:lnSpc>
                <a:spcPct val="100000"/>
              </a:lnSpc>
              <a:spcBef>
                <a:spcPts val="0"/>
              </a:spcBef>
              <a:spcAft>
                <a:spcPts val="0"/>
              </a:spcAft>
              <a:buSzPts val="2000"/>
              <a:buFont typeface="Calibri"/>
              <a:buChar char="●"/>
            </a:pPr>
            <a:r>
              <a:rPr lang="en" sz="2000">
                <a:solidFill>
                  <a:srgbClr val="000000"/>
                </a:solidFill>
                <a:highlight>
                  <a:srgbClr val="FFFFFF"/>
                </a:highlight>
                <a:latin typeface="Calibri"/>
                <a:ea typeface="Calibri"/>
                <a:cs typeface="Calibri"/>
                <a:sym typeface="Calibri"/>
              </a:rPr>
              <a:t>Data is continuously split according to a certain parameter.</a:t>
            </a:r>
            <a:endParaRPr sz="2000">
              <a:solidFill>
                <a:srgbClr val="000000"/>
              </a:solidFill>
              <a:highlight>
                <a:srgbClr val="FFFFFF"/>
              </a:highlight>
              <a:latin typeface="Calibri"/>
              <a:ea typeface="Calibri"/>
              <a:cs typeface="Calibri"/>
              <a:sym typeface="Calibri"/>
            </a:endParaRPr>
          </a:p>
          <a:p>
            <a:pPr marL="457200" lvl="0" indent="-355600" algn="just" rtl="0">
              <a:lnSpc>
                <a:spcPct val="100000"/>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Use multiple algorithms to decide to split a node into two or more sub-nodes.</a:t>
            </a:r>
            <a:endParaRPr sz="2000">
              <a:solidFill>
                <a:srgbClr val="000000"/>
              </a:solidFill>
              <a:highlight>
                <a:srgbClr val="FFFFFF"/>
              </a:highlight>
              <a:latin typeface="Calibri"/>
              <a:ea typeface="Calibri"/>
              <a:cs typeface="Calibri"/>
              <a:sym typeface="Calibri"/>
            </a:endParaRPr>
          </a:p>
          <a:p>
            <a:pPr marL="457200" lvl="0" indent="-355600" algn="just" rtl="0">
              <a:lnSpc>
                <a:spcPct val="100000"/>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Homogeneous sub-nodes.</a:t>
            </a:r>
            <a:endParaRPr sz="2000">
              <a:solidFill>
                <a:srgbClr val="000000"/>
              </a:solidFill>
              <a:highlight>
                <a:srgbClr val="FFFFFF"/>
              </a:highlight>
              <a:latin typeface="Calibri"/>
              <a:ea typeface="Calibri"/>
              <a:cs typeface="Calibri"/>
              <a:sym typeface="Calibri"/>
            </a:endParaRPr>
          </a:p>
          <a:p>
            <a:pPr marL="457200" lvl="0" indent="-355600" algn="just" rtl="0">
              <a:lnSpc>
                <a:spcPct val="178571"/>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Easy to understand.</a:t>
            </a:r>
            <a:endParaRPr sz="2000">
              <a:solidFill>
                <a:srgbClr val="000000"/>
              </a:solidFill>
              <a:highlight>
                <a:srgbClr val="FFFFFF"/>
              </a:highlight>
              <a:latin typeface="Calibri"/>
              <a:ea typeface="Calibri"/>
              <a:cs typeface="Calibri"/>
              <a:sym typeface="Calibri"/>
            </a:endParaRPr>
          </a:p>
          <a:p>
            <a:pPr marL="0" lvl="0" indent="0" algn="just" rtl="0">
              <a:lnSpc>
                <a:spcPct val="178571"/>
              </a:lnSpc>
              <a:spcBef>
                <a:spcPts val="1400"/>
              </a:spcBef>
              <a:spcAft>
                <a:spcPts val="1100"/>
              </a:spcAft>
              <a:buNone/>
            </a:pPr>
            <a:endParaRPr sz="2000">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8194" name="Picture 2" descr="C:\Users\DELL\Pictures\Screenshots\DTREE\Screenshot (30).png"/>
          <p:cNvPicPr>
            <a:picLocks noChangeAspect="1" noChangeArrowheads="1"/>
          </p:cNvPicPr>
          <p:nvPr/>
        </p:nvPicPr>
        <p:blipFill>
          <a:blip r:embed="rId3"/>
          <a:srcRect/>
          <a:stretch>
            <a:fillRect/>
          </a:stretch>
        </p:blipFill>
        <p:spPr bwMode="auto">
          <a:xfrm>
            <a:off x="0" y="0"/>
            <a:ext cx="8702566" cy="1776248"/>
          </a:xfrm>
          <a:prstGeom prst="rect">
            <a:avLst/>
          </a:prstGeom>
          <a:noFill/>
        </p:spPr>
      </p:pic>
      <p:pic>
        <p:nvPicPr>
          <p:cNvPr id="8195" name="Picture 3" descr="C:\Users\DELL\Pictures\Screenshots\DTREE\Screenshot (31).png"/>
          <p:cNvPicPr>
            <a:picLocks noChangeAspect="1" noChangeArrowheads="1"/>
          </p:cNvPicPr>
          <p:nvPr/>
        </p:nvPicPr>
        <p:blipFill>
          <a:blip r:embed="rId4"/>
          <a:srcRect/>
          <a:stretch>
            <a:fillRect/>
          </a:stretch>
        </p:blipFill>
        <p:spPr bwMode="auto">
          <a:xfrm>
            <a:off x="0" y="1797269"/>
            <a:ext cx="8681545" cy="3069021"/>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5" name="Title 4"/>
          <p:cNvSpPr>
            <a:spLocks noGrp="1"/>
          </p:cNvSpPr>
          <p:nvPr>
            <p:ph type="title"/>
          </p:nvPr>
        </p:nvSpPr>
        <p:spPr/>
        <p:txBody>
          <a:bodyPr/>
          <a:lstStyle/>
          <a:p>
            <a:r>
              <a:rPr lang="en-US" sz="2000" dirty="0" smtClean="0">
                <a:latin typeface="Arial" pitchFamily="34" charset="0"/>
                <a:cs typeface="Arial" pitchFamily="34" charset="0"/>
              </a:rPr>
              <a:t>Decision Tree</a:t>
            </a:r>
            <a:endParaRPr lang="en-US" sz="2000" dirty="0">
              <a:latin typeface="Arial" pitchFamily="34" charset="0"/>
              <a:cs typeface="Arial" pitchFamily="34" charset="0"/>
            </a:endParaRPr>
          </a:p>
        </p:txBody>
      </p:sp>
      <p:pic>
        <p:nvPicPr>
          <p:cNvPr id="9218" name="Picture 2" descr="C:\Users\DELL\Pictures\Screenshots\DTREE\Screenshot (32).png"/>
          <p:cNvPicPr>
            <a:picLocks noChangeAspect="1" noChangeArrowheads="1"/>
          </p:cNvPicPr>
          <p:nvPr/>
        </p:nvPicPr>
        <p:blipFill>
          <a:blip r:embed="rId3"/>
          <a:srcRect/>
          <a:stretch>
            <a:fillRect/>
          </a:stretch>
        </p:blipFill>
        <p:spPr bwMode="auto">
          <a:xfrm>
            <a:off x="771196" y="1770830"/>
            <a:ext cx="6407370" cy="290512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ELL\Pictures\Screenshots\DTREE\Screenshot (33).png"/>
          <p:cNvPicPr>
            <a:picLocks noChangeAspect="1" noChangeArrowheads="1"/>
          </p:cNvPicPr>
          <p:nvPr/>
        </p:nvPicPr>
        <p:blipFill>
          <a:blip r:embed="rId2"/>
          <a:srcRect/>
          <a:stretch>
            <a:fillRect/>
          </a:stretch>
        </p:blipFill>
        <p:spPr bwMode="auto">
          <a:xfrm>
            <a:off x="338139" y="693683"/>
            <a:ext cx="4381006" cy="3279227"/>
          </a:xfrm>
          <a:prstGeom prst="rect">
            <a:avLst/>
          </a:prstGeom>
          <a:noFill/>
        </p:spPr>
      </p:pic>
      <p:pic>
        <p:nvPicPr>
          <p:cNvPr id="10243" name="Picture 3" descr="C:\Users\DELL\Pictures\Screenshots\DTREE\Screenshot (34).png"/>
          <p:cNvPicPr>
            <a:picLocks noChangeAspect="1" noChangeArrowheads="1"/>
          </p:cNvPicPr>
          <p:nvPr/>
        </p:nvPicPr>
        <p:blipFill>
          <a:blip r:embed="rId3"/>
          <a:srcRect/>
          <a:stretch>
            <a:fillRect/>
          </a:stretch>
        </p:blipFill>
        <p:spPr bwMode="auto">
          <a:xfrm>
            <a:off x="4158811" y="641131"/>
            <a:ext cx="4606817" cy="3279228"/>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56" y="1318650"/>
            <a:ext cx="4151586" cy="535200"/>
          </a:xfrm>
        </p:spPr>
        <p:txBody>
          <a:bodyPr/>
          <a:lstStyle/>
          <a:p>
            <a:r>
              <a:rPr lang="en-US" sz="1800" dirty="0" smtClean="0">
                <a:latin typeface="Arial" pitchFamily="34" charset="0"/>
                <a:cs typeface="Arial" pitchFamily="34" charset="0"/>
              </a:rPr>
              <a:t>ROC with AUC score(Decision Tree)</a:t>
            </a:r>
            <a:endParaRPr lang="en-US" sz="1800" dirty="0">
              <a:latin typeface="Arial" pitchFamily="34" charset="0"/>
              <a:cs typeface="Arial" pitchFamily="34" charset="0"/>
            </a:endParaRPr>
          </a:p>
        </p:txBody>
      </p:sp>
      <p:pic>
        <p:nvPicPr>
          <p:cNvPr id="11266" name="Picture 2" descr="C:\Users\DELL\Pictures\Screenshots\DTREE\Screenshot (35).png"/>
          <p:cNvPicPr>
            <a:picLocks noChangeAspect="1" noChangeArrowheads="1"/>
          </p:cNvPicPr>
          <p:nvPr/>
        </p:nvPicPr>
        <p:blipFill>
          <a:blip r:embed="rId2"/>
          <a:srcRect/>
          <a:stretch>
            <a:fillRect/>
          </a:stretch>
        </p:blipFill>
        <p:spPr bwMode="auto">
          <a:xfrm>
            <a:off x="0" y="1888086"/>
            <a:ext cx="4328563" cy="1514475"/>
          </a:xfrm>
          <a:prstGeom prst="rect">
            <a:avLst/>
          </a:prstGeom>
          <a:noFill/>
        </p:spPr>
      </p:pic>
      <p:pic>
        <p:nvPicPr>
          <p:cNvPr id="11267" name="Picture 3" descr="C:\Users\DELL\Pictures\Screenshots\DTREE\Screenshot (36).png"/>
          <p:cNvPicPr>
            <a:picLocks noChangeAspect="1" noChangeArrowheads="1"/>
          </p:cNvPicPr>
          <p:nvPr/>
        </p:nvPicPr>
        <p:blipFill>
          <a:blip r:embed="rId3"/>
          <a:srcRect/>
          <a:stretch>
            <a:fillRect/>
          </a:stretch>
        </p:blipFill>
        <p:spPr bwMode="auto">
          <a:xfrm>
            <a:off x="4288221" y="488895"/>
            <a:ext cx="4719145" cy="433387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966" y="0"/>
            <a:ext cx="4340771" cy="535200"/>
          </a:xfrm>
        </p:spPr>
        <p:txBody>
          <a:bodyPr/>
          <a:lstStyle/>
          <a:p>
            <a:r>
              <a:rPr lang="en-US" sz="1800" dirty="0" smtClean="0">
                <a:latin typeface="Arial" pitchFamily="34" charset="0"/>
                <a:cs typeface="Arial" pitchFamily="34" charset="0"/>
              </a:rPr>
              <a:t>Decision Tree Visualization(Depth=4)</a:t>
            </a:r>
            <a:endParaRPr lang="en-US" sz="1800" dirty="0">
              <a:latin typeface="Arial" pitchFamily="34" charset="0"/>
              <a:cs typeface="Arial" pitchFamily="34" charset="0"/>
            </a:endParaRPr>
          </a:p>
        </p:txBody>
      </p:sp>
      <p:pic>
        <p:nvPicPr>
          <p:cNvPr id="12291" name="Picture 3" descr="C:\Users\DELL\Pictures\Screenshots\DTREE\Screenshot (38).png"/>
          <p:cNvPicPr>
            <a:picLocks noChangeAspect="1" noChangeArrowheads="1"/>
          </p:cNvPicPr>
          <p:nvPr/>
        </p:nvPicPr>
        <p:blipFill>
          <a:blip r:embed="rId2"/>
          <a:srcRect/>
          <a:stretch>
            <a:fillRect/>
          </a:stretch>
        </p:blipFill>
        <p:spPr bwMode="auto">
          <a:xfrm>
            <a:off x="0" y="776287"/>
            <a:ext cx="9144000" cy="415306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cf80826f13_0_32"/>
          <p:cNvSpPr txBox="1">
            <a:spLocks noGrp="1"/>
          </p:cNvSpPr>
          <p:nvPr>
            <p:ph type="title"/>
          </p:nvPr>
        </p:nvSpPr>
        <p:spPr>
          <a:xfrm>
            <a:off x="727650" y="5666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a:t>
            </a:r>
            <a:endParaRPr/>
          </a:p>
        </p:txBody>
      </p:sp>
      <p:sp>
        <p:nvSpPr>
          <p:cNvPr id="266" name="Google Shape;266;gcf80826f13_0_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Supervised learning algorithm.</a:t>
            </a:r>
            <a:endParaRPr sz="2000">
              <a:solidFill>
                <a:srgbClr val="000000"/>
              </a:solidFill>
              <a:highlight>
                <a:srgbClr val="FFFFFF"/>
              </a:highlight>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Creates decision trees on data samples and then gets the prediction from each of them.</a:t>
            </a:r>
            <a:endParaRPr sz="2000">
              <a:solidFill>
                <a:srgbClr val="000000"/>
              </a:solidFill>
              <a:highlight>
                <a:srgbClr val="FFFFFF"/>
              </a:highlight>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Accurate and stable prediction.</a:t>
            </a:r>
            <a:endParaRPr sz="2000">
              <a:solidFill>
                <a:srgbClr val="000000"/>
              </a:solidFill>
              <a:highlight>
                <a:srgbClr val="FFFFFF"/>
              </a:highlight>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Adds additional randomness to the model.</a:t>
            </a:r>
            <a:endParaRPr sz="2000">
              <a:solidFill>
                <a:srgbClr val="000000"/>
              </a:solidFill>
              <a:highlight>
                <a:srgbClr val="FFFFFF"/>
              </a:highlight>
              <a:latin typeface="Calibri"/>
              <a:ea typeface="Calibri"/>
              <a:cs typeface="Calibri"/>
              <a:sym typeface="Calibri"/>
            </a:endParaRPr>
          </a:p>
          <a:p>
            <a:pPr marL="457200" lvl="0" indent="-355600" algn="l" rtl="0">
              <a:lnSpc>
                <a:spcPct val="100000"/>
              </a:lnSpc>
              <a:spcBef>
                <a:spcPts val="0"/>
              </a:spcBef>
              <a:spcAft>
                <a:spcPts val="0"/>
              </a:spcAft>
              <a:buClr>
                <a:srgbClr val="000000"/>
              </a:buClr>
              <a:buSzPts val="2000"/>
              <a:buFont typeface="Calibri"/>
              <a:buChar char="●"/>
            </a:pPr>
            <a:r>
              <a:rPr lang="en" sz="2000">
                <a:solidFill>
                  <a:srgbClr val="000000"/>
                </a:solidFill>
                <a:highlight>
                  <a:srgbClr val="FFFFFF"/>
                </a:highlight>
                <a:latin typeface="Calibri"/>
                <a:ea typeface="Calibri"/>
                <a:cs typeface="Calibri"/>
                <a:sym typeface="Calibri"/>
              </a:rPr>
              <a:t>Much more robust than a single decision tree.</a:t>
            </a:r>
            <a:endParaRPr sz="2000">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13315" name="Picture 3" descr="C:\Users\DELL\Pictures\Screenshots\RF\Screenshot (39).png"/>
          <p:cNvPicPr>
            <a:picLocks noChangeAspect="1" noChangeArrowheads="1"/>
          </p:cNvPicPr>
          <p:nvPr/>
        </p:nvPicPr>
        <p:blipFill>
          <a:blip r:embed="rId3"/>
          <a:srcRect/>
          <a:stretch>
            <a:fillRect/>
          </a:stretch>
        </p:blipFill>
        <p:spPr bwMode="auto">
          <a:xfrm>
            <a:off x="1" y="0"/>
            <a:ext cx="9144000" cy="1895475"/>
          </a:xfrm>
          <a:prstGeom prst="rect">
            <a:avLst/>
          </a:prstGeom>
          <a:noFill/>
        </p:spPr>
      </p:pic>
      <p:pic>
        <p:nvPicPr>
          <p:cNvPr id="13316" name="Picture 4" descr="C:\Users\DELL\Pictures\Screenshots\RF\Screenshot (40).png"/>
          <p:cNvPicPr>
            <a:picLocks noChangeAspect="1" noChangeArrowheads="1"/>
          </p:cNvPicPr>
          <p:nvPr/>
        </p:nvPicPr>
        <p:blipFill>
          <a:blip r:embed="rId4"/>
          <a:srcRect/>
          <a:stretch>
            <a:fillRect/>
          </a:stretch>
        </p:blipFill>
        <p:spPr bwMode="auto">
          <a:xfrm>
            <a:off x="0" y="1818290"/>
            <a:ext cx="8187559" cy="332521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descr="C:\Users\DELL\Pictures\Screenshots\RF\Screenshot (41).png"/>
          <p:cNvPicPr>
            <a:picLocks noChangeAspect="1" noChangeArrowheads="1"/>
          </p:cNvPicPr>
          <p:nvPr/>
        </p:nvPicPr>
        <p:blipFill>
          <a:blip r:embed="rId2"/>
          <a:srcRect/>
          <a:stretch>
            <a:fillRect/>
          </a:stretch>
        </p:blipFill>
        <p:spPr bwMode="auto">
          <a:xfrm>
            <a:off x="0" y="1"/>
            <a:ext cx="8902262" cy="2816772"/>
          </a:xfrm>
          <a:prstGeom prst="rect">
            <a:avLst/>
          </a:prstGeom>
          <a:noFill/>
        </p:spPr>
      </p:pic>
      <p:pic>
        <p:nvPicPr>
          <p:cNvPr id="14340" name="Picture 4" descr="C:\Users\DELL\Pictures\Screenshots\RF\Screenshot (42).png"/>
          <p:cNvPicPr>
            <a:picLocks noChangeAspect="1" noChangeArrowheads="1"/>
          </p:cNvPicPr>
          <p:nvPr/>
        </p:nvPicPr>
        <p:blipFill>
          <a:blip r:embed="rId3"/>
          <a:srcRect/>
          <a:stretch>
            <a:fillRect/>
          </a:stretch>
        </p:blipFill>
        <p:spPr bwMode="auto">
          <a:xfrm>
            <a:off x="861848" y="2860785"/>
            <a:ext cx="8040414" cy="2133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idx="4294967295"/>
          </p:nvPr>
        </p:nvSpPr>
        <p:spPr>
          <a:xfrm>
            <a:off x="729300" y="1833500"/>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300"/>
              <a:t>Literature Survey</a:t>
            </a:r>
            <a:endParaRPr sz="33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DELL\Pictures\Screenshots\RF\Screenshot (43).png"/>
          <p:cNvPicPr>
            <a:picLocks noChangeAspect="1" noChangeArrowheads="1"/>
          </p:cNvPicPr>
          <p:nvPr/>
        </p:nvPicPr>
        <p:blipFill>
          <a:blip r:embed="rId2"/>
          <a:srcRect/>
          <a:stretch>
            <a:fillRect/>
          </a:stretch>
        </p:blipFill>
        <p:spPr bwMode="auto">
          <a:xfrm>
            <a:off x="314489" y="732111"/>
            <a:ext cx="4320573" cy="3135696"/>
          </a:xfrm>
          <a:prstGeom prst="rect">
            <a:avLst/>
          </a:prstGeom>
          <a:noFill/>
        </p:spPr>
      </p:pic>
      <p:pic>
        <p:nvPicPr>
          <p:cNvPr id="15363" name="Picture 3" descr="C:\Users\DELL\Pictures\Screenshots\RF\Screenshot (44).png"/>
          <p:cNvPicPr>
            <a:picLocks noChangeAspect="1" noChangeArrowheads="1"/>
          </p:cNvPicPr>
          <p:nvPr/>
        </p:nvPicPr>
        <p:blipFill>
          <a:blip r:embed="rId3"/>
          <a:srcRect/>
          <a:stretch>
            <a:fillRect/>
          </a:stretch>
        </p:blipFill>
        <p:spPr bwMode="auto">
          <a:xfrm>
            <a:off x="4484961" y="672663"/>
            <a:ext cx="4501384" cy="3226676"/>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5988"/>
            <a:ext cx="7688400" cy="535200"/>
          </a:xfrm>
        </p:spPr>
        <p:txBody>
          <a:bodyPr/>
          <a:lstStyle/>
          <a:p>
            <a:r>
              <a:rPr lang="en-US" sz="1800" dirty="0" smtClean="0">
                <a:latin typeface="Arial" pitchFamily="34" charset="0"/>
                <a:cs typeface="Arial" pitchFamily="34" charset="0"/>
              </a:rPr>
              <a:t>ROC with AUC score(RF)</a:t>
            </a:r>
            <a:endParaRPr lang="en-US" sz="1800" dirty="0">
              <a:latin typeface="Arial" pitchFamily="34" charset="0"/>
              <a:cs typeface="Arial" pitchFamily="34" charset="0"/>
            </a:endParaRPr>
          </a:p>
        </p:txBody>
      </p:sp>
      <p:pic>
        <p:nvPicPr>
          <p:cNvPr id="16386" name="Picture 2" descr="C:\Users\DELL\Pictures\Screenshots\RF\Screenshot (45).png"/>
          <p:cNvPicPr>
            <a:picLocks noChangeAspect="1" noChangeArrowheads="1"/>
          </p:cNvPicPr>
          <p:nvPr/>
        </p:nvPicPr>
        <p:blipFill>
          <a:blip r:embed="rId2"/>
          <a:srcRect/>
          <a:stretch>
            <a:fillRect/>
          </a:stretch>
        </p:blipFill>
        <p:spPr bwMode="auto">
          <a:xfrm>
            <a:off x="0" y="1096853"/>
            <a:ext cx="4267200" cy="1804001"/>
          </a:xfrm>
          <a:prstGeom prst="rect">
            <a:avLst/>
          </a:prstGeom>
          <a:noFill/>
        </p:spPr>
      </p:pic>
      <p:pic>
        <p:nvPicPr>
          <p:cNvPr id="16387" name="Picture 3" descr="C:\Users\DELL\Pictures\Screenshots\RF\Screenshot (46).png"/>
          <p:cNvPicPr>
            <a:picLocks noChangeAspect="1" noChangeArrowheads="1"/>
          </p:cNvPicPr>
          <p:nvPr/>
        </p:nvPicPr>
        <p:blipFill>
          <a:blip r:embed="rId3"/>
          <a:srcRect/>
          <a:stretch>
            <a:fillRect/>
          </a:stretch>
        </p:blipFill>
        <p:spPr bwMode="auto">
          <a:xfrm>
            <a:off x="3594538" y="301186"/>
            <a:ext cx="5549462" cy="443898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DELL\Pictures\Screenshots\Screenshot (49).png"/>
          <p:cNvPicPr>
            <a:picLocks noChangeAspect="1" noChangeArrowheads="1"/>
          </p:cNvPicPr>
          <p:nvPr/>
        </p:nvPicPr>
        <p:blipFill>
          <a:blip r:embed="rId2"/>
          <a:srcRect/>
          <a:stretch>
            <a:fillRect/>
          </a:stretch>
        </p:blipFill>
        <p:spPr bwMode="auto">
          <a:xfrm>
            <a:off x="462455" y="0"/>
            <a:ext cx="7683062" cy="4939863"/>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663" y="519865"/>
            <a:ext cx="3085806" cy="535200"/>
          </a:xfrm>
        </p:spPr>
        <p:txBody>
          <a:bodyPr/>
          <a:lstStyle/>
          <a:p>
            <a:r>
              <a:rPr lang="en-US" dirty="0" smtClean="0"/>
              <a:t>Model Evaluation </a:t>
            </a:r>
            <a:endParaRPr lang="en-US" dirty="0"/>
          </a:p>
        </p:txBody>
      </p:sp>
      <p:pic>
        <p:nvPicPr>
          <p:cNvPr id="18434" name="Picture 2" descr="C:\Users\DELL\Pictures\Screenshots\Screenshot (50).png"/>
          <p:cNvPicPr>
            <a:picLocks noChangeAspect="1" noChangeArrowheads="1"/>
          </p:cNvPicPr>
          <p:nvPr/>
        </p:nvPicPr>
        <p:blipFill>
          <a:blip r:embed="rId2"/>
          <a:srcRect/>
          <a:stretch>
            <a:fillRect/>
          </a:stretch>
        </p:blipFill>
        <p:spPr bwMode="auto">
          <a:xfrm>
            <a:off x="0" y="1051034"/>
            <a:ext cx="9144000" cy="391379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cd28601f03_0_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77" name="Google Shape;277;gcd28601f03_0_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We have applied 5 Machine learning algorithms to each text reviews.</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Determined Classification metrics for each algorithm.</a:t>
            </a:r>
            <a:endParaRPr sz="2000">
              <a:solidFill>
                <a:srgbClr val="000000"/>
              </a:solidFill>
              <a:latin typeface="Calibri"/>
              <a:ea typeface="Calibri"/>
              <a:cs typeface="Calibri"/>
              <a:sym typeface="Calibri"/>
            </a:endParaRPr>
          </a:p>
          <a:p>
            <a:pPr marL="457200" lvl="0" indent="-355600" algn="l" rtl="0">
              <a:spcBef>
                <a:spcPts val="0"/>
              </a:spcBef>
              <a:spcAft>
                <a:spcPts val="0"/>
              </a:spcAft>
              <a:buClr>
                <a:srgbClr val="000000"/>
              </a:buClr>
              <a:buSzPts val="2000"/>
              <a:buFont typeface="Calibri"/>
              <a:buChar char="●"/>
            </a:pPr>
            <a:r>
              <a:rPr lang="en" sz="2000" dirty="0">
                <a:solidFill>
                  <a:srgbClr val="000000"/>
                </a:solidFill>
                <a:latin typeface="Calibri"/>
                <a:ea typeface="Calibri"/>
                <a:cs typeface="Calibri"/>
                <a:sym typeface="Calibri"/>
              </a:rPr>
              <a:t>We have got </a:t>
            </a:r>
            <a:r>
              <a:rPr lang="en" sz="2000" dirty="0" smtClean="0">
                <a:solidFill>
                  <a:srgbClr val="000000"/>
                </a:solidFill>
                <a:latin typeface="Calibri"/>
                <a:ea typeface="Calibri"/>
                <a:cs typeface="Calibri"/>
                <a:sym typeface="Calibri"/>
              </a:rPr>
              <a:t>90% </a:t>
            </a:r>
            <a:r>
              <a:rPr lang="en" sz="2000" dirty="0">
                <a:solidFill>
                  <a:srgbClr val="000000"/>
                </a:solidFill>
                <a:latin typeface="Calibri"/>
                <a:ea typeface="Calibri"/>
                <a:cs typeface="Calibri"/>
                <a:sym typeface="Calibri"/>
              </a:rPr>
              <a:t>of accuracy in </a:t>
            </a:r>
            <a:r>
              <a:rPr lang="en" sz="2000" dirty="0" smtClean="0">
                <a:solidFill>
                  <a:srgbClr val="000000"/>
                </a:solidFill>
                <a:latin typeface="Calibri"/>
                <a:ea typeface="Calibri"/>
                <a:cs typeface="Calibri"/>
                <a:sym typeface="Calibri"/>
              </a:rPr>
              <a:t>RandomForest</a:t>
            </a:r>
            <a:r>
              <a:rPr lang="en" sz="2000" dirty="0" smtClean="0">
                <a:solidFill>
                  <a:srgbClr val="000000"/>
                </a:solidFill>
                <a:latin typeface="Calibri"/>
                <a:ea typeface="Calibri"/>
                <a:cs typeface="Calibri"/>
                <a:sym typeface="Calibri"/>
              </a:rPr>
              <a:t> </a:t>
            </a:r>
            <a:r>
              <a:rPr lang="en" sz="2000" dirty="0" smtClean="0">
                <a:solidFill>
                  <a:srgbClr val="000000"/>
                </a:solidFill>
                <a:latin typeface="Calibri"/>
                <a:ea typeface="Calibri"/>
                <a:cs typeface="Calibri"/>
                <a:sym typeface="Calibri"/>
              </a:rPr>
              <a:t>classifier.</a:t>
            </a:r>
            <a:endParaRPr sz="2000">
              <a:solidFill>
                <a:srgbClr val="0000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cf80826f13_0_42"/>
          <p:cNvSpPr txBox="1">
            <a:spLocks noGrp="1"/>
          </p:cNvSpPr>
          <p:nvPr>
            <p:ph type="title"/>
          </p:nvPr>
        </p:nvSpPr>
        <p:spPr>
          <a:xfrm>
            <a:off x="727650" y="218660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6"/>
          <p:cNvGraphicFramePr/>
          <p:nvPr/>
        </p:nvGraphicFramePr>
        <p:xfrm>
          <a:off x="166875" y="105175"/>
          <a:ext cx="8810250" cy="4865225"/>
        </p:xfrm>
        <a:graphic>
          <a:graphicData uri="http://schemas.openxmlformats.org/drawingml/2006/table">
            <a:tbl>
              <a:tblPr>
                <a:noFill/>
                <a:tableStyleId>{790C7F8B-59AF-4C82-B212-0090679ECCE6}</a:tableStyleId>
              </a:tblPr>
              <a:tblGrid>
                <a:gridCol w="1762050"/>
                <a:gridCol w="1762050"/>
                <a:gridCol w="1762050"/>
                <a:gridCol w="1762050"/>
                <a:gridCol w="1762050"/>
              </a:tblGrid>
              <a:tr h="4741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Paper Name</a:t>
                      </a:r>
                      <a:endParaRPr sz="1600" b="1" u="none" strike="noStrike" cap="none"/>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Dataset</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Techniques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Disadvantages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r h="4391075">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1)Sentiment analysis of product based reviews </a:t>
                      </a:r>
                      <a:r>
                        <a:rPr lang="en" sz="1600" u="none" strike="noStrike" cap="none">
                          <a:latin typeface="Calibri"/>
                          <a:ea typeface="Calibri"/>
                          <a:cs typeface="Calibri"/>
                          <a:sym typeface="Calibri"/>
                        </a:rPr>
                        <a:t>- Manvee Chauhan, Divakar Yadav</a:t>
                      </a:r>
                      <a:endParaRPr sz="1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(December 2015)</a:t>
                      </a:r>
                      <a:endParaRPr sz="1600" u="none" strike="noStrike" cap="none">
                        <a:latin typeface="Calibri"/>
                        <a:ea typeface="Calibri"/>
                        <a:cs typeface="Calibri"/>
                        <a:sym typeface="Calibri"/>
                      </a:endParaRPr>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Collected from different sites like consumerreview.com,cnet.com,download.com,</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zdnet.com.</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It consists of 13094 product reviews where 12094 are of training and 1000 for testing.</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To develop an interface Microsoft visual studio is used. It is possible to test and train datasets,extract features out of it. Either naïve bayes or support vector is used to work upon the data and predict polarity of opinions.</a:t>
                      </a: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Naïve  bayes  gives better accuracy that is 84.02% .</a:t>
                      </a: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Large text files take long time for computation.</a:t>
                      </a: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7"/>
          <p:cNvGraphicFramePr/>
          <p:nvPr/>
        </p:nvGraphicFramePr>
        <p:xfrm>
          <a:off x="166875" y="105175"/>
          <a:ext cx="8900125" cy="4865225"/>
        </p:xfrm>
        <a:graphic>
          <a:graphicData uri="http://schemas.openxmlformats.org/drawingml/2006/table">
            <a:tbl>
              <a:tblPr>
                <a:noFill/>
                <a:tableStyleId>{790C7F8B-59AF-4C82-B212-0090679ECCE6}</a:tableStyleId>
              </a:tblPr>
              <a:tblGrid>
                <a:gridCol w="1780025"/>
                <a:gridCol w="1780025"/>
                <a:gridCol w="1780025"/>
                <a:gridCol w="1780025"/>
                <a:gridCol w="1780025"/>
              </a:tblGrid>
              <a:tr h="474150">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Paper Name</a:t>
                      </a:r>
                      <a:endParaRPr sz="1600" b="1" u="none" strike="noStrike" cap="none">
                        <a:latin typeface="Calibri"/>
                        <a:ea typeface="Calibri"/>
                        <a:cs typeface="Calibri"/>
                        <a:sym typeface="Calibri"/>
                      </a:endParaRPr>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Dataset</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Techniques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Disadvantages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r>
              <a:tr h="4391075">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2)Twitter Sentiment Analysis Based on Ordinal Regression</a:t>
                      </a:r>
                      <a:r>
                        <a:rPr lang="en" sz="1600" u="none" strike="noStrike" cap="none">
                          <a:latin typeface="Calibri"/>
                          <a:ea typeface="Calibri"/>
                          <a:cs typeface="Calibri"/>
                          <a:sym typeface="Calibri"/>
                        </a:rPr>
                        <a:t>-Shihab Elbagir,Jing Yang</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(October 2019)</a:t>
                      </a:r>
                      <a:endParaRPr sz="1600" u="none" strike="noStrike" cap="none">
                        <a:latin typeface="Calibri"/>
                        <a:ea typeface="Calibri"/>
                        <a:cs typeface="Calibri"/>
                        <a:sym typeface="Calibri"/>
                      </a:endParaRPr>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Data is collected from Twitter using Twitter API which contains 5000 positive tweets and 5000 negative tweets.</a:t>
                      </a: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Machine learning techniques such as Multinomial logistic regression,Support Vector Regression,Decision Trees and Random Forest used to build and study machine learning classifier.</a:t>
                      </a: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Experimental results conclude that the proposed model can detect ordinal regression with a good accuracy result.</a:t>
                      </a: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latin typeface="Calibri"/>
                          <a:ea typeface="Calibri"/>
                          <a:cs typeface="Calibri"/>
                          <a:sym typeface="Calibri"/>
                        </a:rPr>
                        <a:t>   </a:t>
                      </a:r>
                      <a:r>
                        <a:rPr lang="en" sz="1600" u="none" strike="noStrike" cap="none">
                          <a:latin typeface="Calibri"/>
                          <a:ea typeface="Calibri"/>
                          <a:cs typeface="Calibri"/>
                          <a:sym typeface="Calibri"/>
                        </a:rPr>
                        <a:t>---------------------</a:t>
                      </a: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aphicFrame>
        <p:nvGraphicFramePr>
          <p:cNvPr id="119" name="Google Shape;119;p8"/>
          <p:cNvGraphicFramePr/>
          <p:nvPr/>
        </p:nvGraphicFramePr>
        <p:xfrm>
          <a:off x="166875" y="105175"/>
          <a:ext cx="8810250" cy="4799125"/>
        </p:xfrm>
        <a:graphic>
          <a:graphicData uri="http://schemas.openxmlformats.org/drawingml/2006/table">
            <a:tbl>
              <a:tblPr>
                <a:noFill/>
                <a:tableStyleId>{790C7F8B-59AF-4C82-B212-0090679ECCE6}</a:tableStyleId>
              </a:tblPr>
              <a:tblGrid>
                <a:gridCol w="1762050"/>
                <a:gridCol w="1762050"/>
                <a:gridCol w="1762050"/>
                <a:gridCol w="1762050"/>
                <a:gridCol w="1762050"/>
              </a:tblGrid>
              <a:tr h="444900">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Paper Name</a:t>
                      </a:r>
                      <a:endParaRPr sz="1600" b="1" u="none" strike="noStrike" cap="none">
                        <a:latin typeface="Calibri"/>
                        <a:ea typeface="Calibri"/>
                        <a:cs typeface="Calibri"/>
                        <a:sym typeface="Calibri"/>
                      </a:endParaRPr>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Dataset</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Techniques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Disadvantages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r h="4354225">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3)</a:t>
                      </a:r>
                      <a:r>
                        <a:rPr lang="en" sz="1600" b="1">
                          <a:latin typeface="Calibri"/>
                          <a:ea typeface="Calibri"/>
                          <a:cs typeface="Calibri"/>
                          <a:sym typeface="Calibri"/>
                        </a:rPr>
                        <a:t>Sentiment Analysis and Sentiment Classification using NLP</a:t>
                      </a:r>
                      <a:r>
                        <a:rPr lang="en" sz="1600">
                          <a:latin typeface="Calibri"/>
                          <a:ea typeface="Calibri"/>
                          <a:cs typeface="Calibri"/>
                          <a:sym typeface="Calibri"/>
                        </a:rPr>
                        <a:t>-G.Divya, R.Suresh</a:t>
                      </a:r>
                      <a:endParaRPr sz="1600">
                        <a:latin typeface="Calibri"/>
                        <a:ea typeface="Calibri"/>
                        <a:cs typeface="Calibri"/>
                        <a:sym typeface="Calibri"/>
                      </a:endParaRPr>
                    </a:p>
                    <a:p>
                      <a:pPr marL="0" lvl="0" indent="0" algn="l" rtl="0">
                        <a:lnSpc>
                          <a:spcPct val="115000"/>
                        </a:lnSpc>
                        <a:spcBef>
                          <a:spcPts val="0"/>
                        </a:spcBef>
                        <a:spcAft>
                          <a:spcPts val="0"/>
                        </a:spcAft>
                        <a:buNone/>
                      </a:pPr>
                      <a:r>
                        <a:rPr lang="en" sz="1600">
                          <a:latin typeface="Calibri"/>
                          <a:ea typeface="Calibri"/>
                          <a:cs typeface="Calibri"/>
                          <a:sym typeface="Calibri"/>
                        </a:rPr>
                        <a:t>(July-2016 )</a:t>
                      </a:r>
                      <a:endParaRPr sz="1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1">
                        <a:latin typeface="Calibri"/>
                        <a:ea typeface="Calibri"/>
                        <a:cs typeface="Calibri"/>
                        <a:sym typeface="Calibri"/>
                      </a:endParaRPr>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sng">
                          <a:latin typeface="Calibri"/>
                          <a:ea typeface="Calibri"/>
                          <a:cs typeface="Calibri"/>
                          <a:sym typeface="Calibri"/>
                        </a:rPr>
                        <a:t>The Multi Domain Sentiment dataset</a:t>
                      </a:r>
                      <a:r>
                        <a:rPr lang="en" sz="1600">
                          <a:latin typeface="Calibri"/>
                          <a:ea typeface="Calibri"/>
                          <a:cs typeface="Calibri"/>
                          <a:sym typeface="Calibri"/>
                        </a:rPr>
                        <a:t>: Product reviews from Amazon.com 2)Another dataset </a:t>
                      </a:r>
                      <a:r>
                        <a:rPr lang="en" sz="1600" b="1">
                          <a:latin typeface="Calibri"/>
                          <a:ea typeface="Calibri"/>
                          <a:cs typeface="Calibri"/>
                          <a:sym typeface="Calibri"/>
                        </a:rPr>
                        <a:t>c</a:t>
                      </a:r>
                      <a:r>
                        <a:rPr lang="en" sz="1600">
                          <a:latin typeface="Calibri"/>
                          <a:ea typeface="Calibri"/>
                          <a:cs typeface="Calibri"/>
                          <a:sym typeface="Calibri"/>
                        </a:rPr>
                        <a:t>onsists of reviews of 5 electronic products from Amazon and Cnet.</a:t>
                      </a:r>
                      <a:endParaRPr sz="1600">
                        <a:latin typeface="Calibri"/>
                        <a:ea typeface="Calibri"/>
                        <a:cs typeface="Calibri"/>
                        <a:sym typeface="Calibri"/>
                      </a:endParaRPr>
                    </a:p>
                    <a:p>
                      <a:pPr marL="0" lvl="0" indent="0" algn="l" rtl="0">
                        <a:lnSpc>
                          <a:spcPct val="100000"/>
                        </a:lnSpc>
                        <a:spcBef>
                          <a:spcPts val="0"/>
                        </a:spcBef>
                        <a:spcAft>
                          <a:spcPts val="0"/>
                        </a:spcAft>
                        <a:buNone/>
                      </a:pPr>
                      <a:r>
                        <a:rPr lang="en" sz="1600">
                          <a:latin typeface="Calibri"/>
                          <a:ea typeface="Calibri"/>
                          <a:cs typeface="Calibri"/>
                          <a:sym typeface="Calibri"/>
                        </a:rPr>
                        <a:t>3)Movie review data.</a:t>
                      </a:r>
                      <a:endParaRPr sz="1600" b="1">
                        <a:latin typeface="Calibri"/>
                        <a:ea typeface="Calibri"/>
                        <a:cs typeface="Calibri"/>
                        <a:sym typeface="Calibri"/>
                      </a:endParaRPr>
                    </a:p>
                    <a:p>
                      <a:pPr marL="0" lvl="0" indent="0" algn="l" rtl="0">
                        <a:lnSpc>
                          <a:spcPct val="100000"/>
                        </a:lnSpc>
                        <a:spcBef>
                          <a:spcPts val="0"/>
                        </a:spcBef>
                        <a:spcAft>
                          <a:spcPts val="0"/>
                        </a:spcAft>
                        <a:buNone/>
                      </a:pPr>
                      <a:r>
                        <a:rPr lang="en" sz="1600">
                          <a:latin typeface="Calibri"/>
                          <a:ea typeface="Calibri"/>
                          <a:cs typeface="Calibri"/>
                          <a:sym typeface="Calibri"/>
                        </a:rPr>
                        <a:t>4)Blogs,reviewers data from Amazon,yelp,CNETdpreview,zdnet.</a:t>
                      </a:r>
                      <a:endParaRPr sz="1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latin typeface="Calibri"/>
                          <a:ea typeface="Calibri"/>
                          <a:cs typeface="Calibri"/>
                          <a:sym typeface="Calibri"/>
                        </a:rPr>
                        <a:t>Machine learning techniques like Maximum entropy,Naïve Bayes and Support vector machines for text categorization.</a:t>
                      </a: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latin typeface="Calibri"/>
                          <a:ea typeface="Calibri"/>
                          <a:cs typeface="Calibri"/>
                          <a:sym typeface="Calibri"/>
                        </a:rPr>
                        <a:t>Maximum entropy,Naïve Bayes and SVM help achieve great success in text categorization.</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lvl="0" indent="0" algn="l" rtl="0">
                        <a:lnSpc>
                          <a:spcPct val="100000"/>
                        </a:lnSpc>
                        <a:spcBef>
                          <a:spcPts val="0"/>
                        </a:spcBef>
                        <a:spcAft>
                          <a:spcPts val="0"/>
                        </a:spcAft>
                        <a:buNone/>
                      </a:pPr>
                      <a:r>
                        <a:rPr lang="en" sz="1600">
                          <a:latin typeface="Calibri"/>
                          <a:ea typeface="Calibri"/>
                          <a:cs typeface="Calibri"/>
                          <a:sym typeface="Calibri"/>
                        </a:rPr>
                        <a:t>Opinion word considered positive in one situation may also be considered negative in another situation.</a:t>
                      </a:r>
                      <a:endParaRPr sz="1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a:latin typeface="Calibri"/>
                          <a:ea typeface="Calibri"/>
                          <a:cs typeface="Calibri"/>
                          <a:sym typeface="Calibri"/>
                        </a:rPr>
                        <a:t>Sentence which lacks context can be difficult to understand.</a:t>
                      </a:r>
                      <a:endParaRPr sz="16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p9"/>
          <p:cNvGraphicFramePr/>
          <p:nvPr/>
        </p:nvGraphicFramePr>
        <p:xfrm>
          <a:off x="166875" y="105175"/>
          <a:ext cx="8810250" cy="4865225"/>
        </p:xfrm>
        <a:graphic>
          <a:graphicData uri="http://schemas.openxmlformats.org/drawingml/2006/table">
            <a:tbl>
              <a:tblPr>
                <a:noFill/>
                <a:tableStyleId>{790C7F8B-59AF-4C82-B212-0090679ECCE6}</a:tableStyleId>
              </a:tblPr>
              <a:tblGrid>
                <a:gridCol w="1762050"/>
                <a:gridCol w="1762050"/>
                <a:gridCol w="1762050"/>
                <a:gridCol w="1762050"/>
                <a:gridCol w="1762050"/>
              </a:tblGrid>
              <a:tr h="4741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Paper Name</a:t>
                      </a:r>
                      <a:endParaRPr sz="1600" b="1" u="none" strike="noStrike" cap="none"/>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Dataset</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Techniques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Disadvantages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r h="4391075">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4)Analysis of Feature Selection Methods for Text Classification using Multiple Datasets-</a:t>
                      </a:r>
                      <a:r>
                        <a:rPr lang="en" sz="1600" u="none" strike="noStrike" cap="none">
                          <a:latin typeface="Calibri"/>
                          <a:ea typeface="Calibri"/>
                          <a:cs typeface="Calibri"/>
                          <a:sym typeface="Calibri"/>
                        </a:rPr>
                        <a:t>Archit Aggarwal, Bhavya Gola,Tushar Sankla</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(June 2020)</a:t>
                      </a:r>
                      <a:endParaRPr sz="1600" b="1" u="none" strike="noStrike" cap="none">
                        <a:latin typeface="Calibri"/>
                        <a:ea typeface="Calibri"/>
                        <a:cs typeface="Calibri"/>
                        <a:sym typeface="Calibri"/>
                      </a:endParaRPr>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a)20Newgroups Dataset</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b)Polarity Dataset</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c)Reuters21578 Dataset</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Naive Bayes, Bagging, Random Forest and Naive Bayes Multinomial classifiers for text classification on various datasets.</a:t>
                      </a: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It usually gives more often than not, better or equally good results without using any feature selection as compared to using feature selectors taking into account all the evaluation measures.</a:t>
                      </a: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a:latin typeface="Calibri"/>
                          <a:ea typeface="Calibri"/>
                          <a:cs typeface="Calibri"/>
                          <a:sym typeface="Calibri"/>
                        </a:rPr>
                        <a:t>    </a:t>
                      </a:r>
                      <a:r>
                        <a:rPr lang="en" sz="1600" u="none" strike="noStrike" cap="none">
                          <a:latin typeface="Calibri"/>
                          <a:ea typeface="Calibri"/>
                          <a:cs typeface="Calibri"/>
                          <a:sym typeface="Calibri"/>
                        </a:rPr>
                        <a:t>--------------------</a:t>
                      </a: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aphicFrame>
        <p:nvGraphicFramePr>
          <p:cNvPr id="129" name="Google Shape;129;p10"/>
          <p:cNvGraphicFramePr/>
          <p:nvPr/>
        </p:nvGraphicFramePr>
        <p:xfrm>
          <a:off x="166875" y="105175"/>
          <a:ext cx="8810250" cy="4865225"/>
        </p:xfrm>
        <a:graphic>
          <a:graphicData uri="http://schemas.openxmlformats.org/drawingml/2006/table">
            <a:tbl>
              <a:tblPr>
                <a:noFill/>
                <a:tableStyleId>{790C7F8B-59AF-4C82-B212-0090679ECCE6}</a:tableStyleId>
              </a:tblPr>
              <a:tblGrid>
                <a:gridCol w="1762050"/>
                <a:gridCol w="1762050"/>
                <a:gridCol w="1762050"/>
                <a:gridCol w="1762050"/>
                <a:gridCol w="1762050"/>
              </a:tblGrid>
              <a:tr h="4741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Paper Name</a:t>
                      </a:r>
                      <a:endParaRPr sz="1600" b="1" u="none" strike="noStrike" cap="none"/>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Dataset</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Techniques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Disadvantages</a:t>
                      </a:r>
                      <a:endParaRPr sz="1600" b="1"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r h="4391075">
                <a:tc>
                  <a:txBody>
                    <a:bodyPr/>
                    <a:lstStyle/>
                    <a:p>
                      <a:pPr marL="0" marR="0" lvl="0" indent="0" algn="l" rtl="0">
                        <a:lnSpc>
                          <a:spcPct val="100000"/>
                        </a:lnSpc>
                        <a:spcBef>
                          <a:spcPts val="0"/>
                        </a:spcBef>
                        <a:spcAft>
                          <a:spcPts val="0"/>
                        </a:spcAft>
                        <a:buClr>
                          <a:srgbClr val="000000"/>
                        </a:buClr>
                        <a:buSzPts val="1600"/>
                        <a:buFont typeface="Arial"/>
                        <a:buNone/>
                      </a:pPr>
                      <a:r>
                        <a:rPr lang="en" sz="1600" b="1" u="none" strike="noStrike" cap="none">
                          <a:latin typeface="Calibri"/>
                          <a:ea typeface="Calibri"/>
                          <a:cs typeface="Calibri"/>
                          <a:sym typeface="Calibri"/>
                        </a:rPr>
                        <a:t>5)Sentiment analysis on hotel reviews using Multinomial Naïve Bayes classifier -</a:t>
                      </a:r>
                      <a:r>
                        <a:rPr lang="en" sz="1600" u="none" strike="noStrike" cap="none">
                          <a:latin typeface="Calibri"/>
                          <a:ea typeface="Calibri"/>
                          <a:cs typeface="Calibri"/>
                          <a:sym typeface="Calibri"/>
                        </a:rPr>
                        <a:t> Arif Abdurrahman Farisi, Yuliant Sibaroni ,Said Al Faraby.</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(2019)</a:t>
                      </a:r>
                      <a:endParaRPr sz="1600" u="none" strike="noStrike" cap="none">
                        <a:latin typeface="Calibri"/>
                        <a:ea typeface="Calibri"/>
                        <a:cs typeface="Calibri"/>
                        <a:sym typeface="Calibri"/>
                      </a:endParaRPr>
                    </a:p>
                  </a:txBody>
                  <a:tcPr marL="91425" marR="91425" marT="91425" marB="91425">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In this research the dataset is derived from Data finitis’s Business Database which contains hotel reviews of as many as 5000 English sentences in CSV File.</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Multi</a:t>
                      </a:r>
                      <a:r>
                        <a:rPr lang="en" sz="1600">
                          <a:latin typeface="Calibri"/>
                          <a:ea typeface="Calibri"/>
                          <a:cs typeface="Calibri"/>
                          <a:sym typeface="Calibri"/>
                        </a:rPr>
                        <a:t>n</a:t>
                      </a:r>
                      <a:r>
                        <a:rPr lang="en" sz="1600" u="none" strike="noStrike" cap="none">
                          <a:latin typeface="Calibri"/>
                          <a:ea typeface="Calibri"/>
                          <a:cs typeface="Calibri"/>
                          <a:sym typeface="Calibri"/>
                        </a:rPr>
                        <a:t>omial Naïve Bayes Model,K-Fold Cross Validation.</a:t>
                      </a: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The use of preprocessing in figure 1 greatly affects the performance of the system so it can be seen if using preprocessing F1-Score average results can improve performance optimally.</a:t>
                      </a: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latin typeface="Calibri"/>
                          <a:ea typeface="Calibri"/>
                          <a:cs typeface="Calibri"/>
                          <a:sym typeface="Calibri"/>
                        </a:rPr>
                        <a:t>By doing a test scenario will result in different performance because each scenario can affect the model built. Each scenario is validated using 10 fold cross validation each time</a:t>
                      </a: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tcPr>
                </a:tc>
              </a:tr>
            </a:tbl>
          </a:graphicData>
        </a:graphic>
      </p:graphicFrame>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968</Words>
  <PresentationFormat>On-screen Show (16:9)</PresentationFormat>
  <Paragraphs>145</Paragraphs>
  <Slides>45</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Lato</vt:lpstr>
      <vt:lpstr>Raleway</vt:lpstr>
      <vt:lpstr>Calibri</vt:lpstr>
      <vt:lpstr>Streamline</vt:lpstr>
      <vt:lpstr>Slide 1</vt:lpstr>
      <vt:lpstr>About the team</vt:lpstr>
      <vt:lpstr>Introduction</vt:lpstr>
      <vt:lpstr>Literature Survey</vt:lpstr>
      <vt:lpstr>Slide 5</vt:lpstr>
      <vt:lpstr>Slide 6</vt:lpstr>
      <vt:lpstr>Slide 7</vt:lpstr>
      <vt:lpstr>Slide 8</vt:lpstr>
      <vt:lpstr>Slide 9</vt:lpstr>
      <vt:lpstr>Data set analysis</vt:lpstr>
      <vt:lpstr>Steps in Data Pre-processing</vt:lpstr>
      <vt:lpstr>Slide 12</vt:lpstr>
      <vt:lpstr>Slide 13</vt:lpstr>
      <vt:lpstr>Future Work</vt:lpstr>
      <vt:lpstr>Slide 15</vt:lpstr>
      <vt:lpstr>Phase 1 Progress</vt:lpstr>
      <vt:lpstr>Naive Bayes</vt:lpstr>
      <vt:lpstr>Slide 18</vt:lpstr>
      <vt:lpstr>Slide 19</vt:lpstr>
      <vt:lpstr>ROC with AUC score Naïve Bayes</vt:lpstr>
      <vt:lpstr>Naïve bayes</vt:lpstr>
      <vt:lpstr>Support Vector Machine(SVM)</vt:lpstr>
      <vt:lpstr>Slide 23</vt:lpstr>
      <vt:lpstr>Slide 24</vt:lpstr>
      <vt:lpstr>SVM</vt:lpstr>
      <vt:lpstr>ROC with Auc Score(SVM)</vt:lpstr>
      <vt:lpstr>Logistic Regression</vt:lpstr>
      <vt:lpstr>Logistic Regression</vt:lpstr>
      <vt:lpstr>Slide 29</vt:lpstr>
      <vt:lpstr>ROC with AUC score(LR)</vt:lpstr>
      <vt:lpstr>Decision Tree</vt:lpstr>
      <vt:lpstr>Slide 32</vt:lpstr>
      <vt:lpstr>Decision Tree</vt:lpstr>
      <vt:lpstr>Slide 34</vt:lpstr>
      <vt:lpstr>ROC with AUC score(Decision Tree)</vt:lpstr>
      <vt:lpstr>Decision Tree Visualization(Depth=4)</vt:lpstr>
      <vt:lpstr>Random Forest</vt:lpstr>
      <vt:lpstr>Slide 38</vt:lpstr>
      <vt:lpstr>Slide 39</vt:lpstr>
      <vt:lpstr>Slide 40</vt:lpstr>
      <vt:lpstr>ROC with AUC score(RF)</vt:lpstr>
      <vt:lpstr>Slide 42</vt:lpstr>
      <vt:lpstr>Model Evaluation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11</cp:revision>
  <dcterms:modified xsi:type="dcterms:W3CDTF">2021-05-26T05:59:52Z</dcterms:modified>
</cp:coreProperties>
</file>