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0" r:id="rId2"/>
    <p:sldId id="263" r:id="rId3"/>
    <p:sldId id="265" r:id="rId4"/>
    <p:sldId id="266" r:id="rId5"/>
    <p:sldId id="272" r:id="rId6"/>
    <p:sldId id="278" r:id="rId7"/>
    <p:sldId id="275" r:id="rId8"/>
    <p:sldId id="276" r:id="rId9"/>
    <p:sldId id="269" r:id="rId10"/>
    <p:sldId id="271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6973817-5A32-ED78-2617-24C4149D464F}" name="Shaila Dharamanna Kusanale" initials="SK" userId="S::shaila.kusanale@ugcampus.onmicrosoft.com::bcf0f227-98ad-4d87-b933-8dc5bf8757f5" providerId="AD"/>
  <p188:author id="{4BF1C498-D5C1-5C02-6B5E-F3D1D8E45DE8}" name="Aakriti Sharma" initials="AS" userId="S::aakriti.sharma@ugcampus.onmicrosoft.com::8fe157c6-cfc9-439e-a0da-f74b564d29d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val Purohit" initials="" lastIdx="2" clrIdx="0"/>
  <p:cmAuthor id="1" name="aditi suvarna" initials="as" lastIdx="1" clrIdx="1">
    <p:extLst>
      <p:ext uri="{19B8F6BF-5375-455C-9EA6-DF929625EA0E}">
        <p15:presenceInfo xmlns:p15="http://schemas.microsoft.com/office/powerpoint/2012/main" userId="S::aditi.suvarna@ueducation.onmicrosoft.com::2c736b89-1627-4b2b-a950-3d17d6d059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83C"/>
    <a:srgbClr val="FAA726"/>
    <a:srgbClr val="5A5A5A"/>
    <a:srgbClr val="0EC1C1"/>
    <a:srgbClr val="23AE73"/>
    <a:srgbClr val="4890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riti Sharma" userId="8fe157c6-cfc9-439e-a0da-f74b564d29d9" providerId="ADAL" clId="{6ED4BA85-18FE-45C2-A26A-41B2D0DE1523}"/>
    <pc:docChg chg="delSld modSld sldOrd">
      <pc:chgData name="Aakriti Sharma" userId="8fe157c6-cfc9-439e-a0da-f74b564d29d9" providerId="ADAL" clId="{6ED4BA85-18FE-45C2-A26A-41B2D0DE1523}" dt="2023-01-25T12:51:42.237" v="40" actId="1036"/>
      <pc:docMkLst>
        <pc:docMk/>
      </pc:docMkLst>
      <pc:sldChg chg="delCm">
        <pc:chgData name="Aakriti Sharma" userId="8fe157c6-cfc9-439e-a0da-f74b564d29d9" providerId="ADAL" clId="{6ED4BA85-18FE-45C2-A26A-41B2D0DE1523}" dt="2023-01-25T12:50:17.700" v="5"/>
        <pc:sldMkLst>
          <pc:docMk/>
          <pc:sldMk cId="0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0:07.883" v="3"/>
              <pc2:cmMkLst xmlns:pc2="http://schemas.microsoft.com/office/powerpoint/2019/9/main/command">
                <pc:docMk/>
                <pc:sldMk cId="0" sldId="260"/>
                <pc2:cmMk id="{B67DD69B-8E9E-43CB-AFEA-CE02461010E9}"/>
              </pc2:cmMkLst>
            </pc226:cmChg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0:17.700" v="5"/>
              <pc2:cmMkLst xmlns:pc2="http://schemas.microsoft.com/office/powerpoint/2019/9/main/command">
                <pc:docMk/>
                <pc:sldMk cId="0" sldId="260"/>
                <pc2:cmMk id="{5521AFBB-13EA-4814-B328-7986779B1276}"/>
              </pc2:cmMkLst>
            </pc226:cmChg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0:11.330" v="4"/>
              <pc2:cmMkLst xmlns:pc2="http://schemas.microsoft.com/office/powerpoint/2019/9/main/command">
                <pc:docMk/>
                <pc:sldMk cId="0" sldId="260"/>
                <pc2:cmMk id="{A96DDCDF-F5E1-440A-A0E2-96131EBCCA4B}"/>
              </pc2:cmMkLst>
            </pc226:cmChg>
          </p:ext>
        </pc:extLst>
      </pc:sldChg>
      <pc:sldChg chg="delCm">
        <pc:chgData name="Aakriti Sharma" userId="8fe157c6-cfc9-439e-a0da-f74b564d29d9" providerId="ADAL" clId="{6ED4BA85-18FE-45C2-A26A-41B2D0DE1523}" dt="2023-01-25T12:50:26.415" v="7"/>
        <pc:sldMkLst>
          <pc:docMk/>
          <pc:sldMk cId="784643399" sldId="26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0:26.415" v="7"/>
              <pc2:cmMkLst xmlns:pc2="http://schemas.microsoft.com/office/powerpoint/2019/9/main/command">
                <pc:docMk/>
                <pc:sldMk cId="784643399" sldId="263"/>
                <pc2:cmMk id="{660CB011-B735-4588-96FF-A70E20316680}"/>
              </pc2:cmMkLst>
            </pc226:cmChg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0:23.500" v="6"/>
              <pc2:cmMkLst xmlns:pc2="http://schemas.microsoft.com/office/powerpoint/2019/9/main/command">
                <pc:docMk/>
                <pc:sldMk cId="784643399" sldId="263"/>
                <pc2:cmMk id="{2733C211-0316-4C98-978A-F7330CD2247A}"/>
              </pc2:cmMkLst>
            </pc226:cmChg>
          </p:ext>
        </pc:extLst>
      </pc:sldChg>
      <pc:sldChg chg="delCm">
        <pc:chgData name="Aakriti Sharma" userId="8fe157c6-cfc9-439e-a0da-f74b564d29d9" providerId="ADAL" clId="{6ED4BA85-18FE-45C2-A26A-41B2D0DE1523}" dt="2023-01-25T12:50:30.583" v="8"/>
        <pc:sldMkLst>
          <pc:docMk/>
          <pc:sldMk cId="4086294207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0:30.583" v="8"/>
              <pc2:cmMkLst xmlns:pc2="http://schemas.microsoft.com/office/powerpoint/2019/9/main/command">
                <pc:docMk/>
                <pc:sldMk cId="4086294207" sldId="265"/>
                <pc2:cmMk id="{DB5CC60F-23B8-4164-A080-022E6AEA23ED}"/>
              </pc2:cmMkLst>
            </pc226:cmChg>
          </p:ext>
        </pc:extLst>
      </pc:sldChg>
      <pc:sldChg chg="delCm">
        <pc:chgData name="Aakriti Sharma" userId="8fe157c6-cfc9-439e-a0da-f74b564d29d9" providerId="ADAL" clId="{6ED4BA85-18FE-45C2-A26A-41B2D0DE1523}" dt="2023-01-25T12:50:34.585" v="9"/>
        <pc:sldMkLst>
          <pc:docMk/>
          <pc:sldMk cId="3321934302" sldId="2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0:34.585" v="9"/>
              <pc2:cmMkLst xmlns:pc2="http://schemas.microsoft.com/office/powerpoint/2019/9/main/command">
                <pc:docMk/>
                <pc:sldMk cId="3321934302" sldId="266"/>
                <pc2:cmMk id="{E759033B-C034-4E98-AC13-CBF421BEBA43}"/>
              </pc2:cmMkLst>
            </pc226:cmChg>
          </p:ext>
        </pc:extLst>
      </pc:sldChg>
      <pc:sldChg chg="modSp mod delCm">
        <pc:chgData name="Aakriti Sharma" userId="8fe157c6-cfc9-439e-a0da-f74b564d29d9" providerId="ADAL" clId="{6ED4BA85-18FE-45C2-A26A-41B2D0DE1523}" dt="2023-01-25T12:51:42.237" v="40" actId="1036"/>
        <pc:sldMkLst>
          <pc:docMk/>
          <pc:sldMk cId="543388470" sldId="269"/>
        </pc:sldMkLst>
        <pc:spChg chg="mod">
          <ac:chgData name="Aakriti Sharma" userId="8fe157c6-cfc9-439e-a0da-f74b564d29d9" providerId="ADAL" clId="{6ED4BA85-18FE-45C2-A26A-41B2D0DE1523}" dt="2023-01-25T12:51:36.610" v="31" actId="1036"/>
          <ac:spMkLst>
            <pc:docMk/>
            <pc:sldMk cId="543388470" sldId="269"/>
            <ac:spMk id="2" creationId="{F1EED67A-4238-41A3-95CA-B4568B849666}"/>
          </ac:spMkLst>
        </pc:spChg>
        <pc:picChg chg="mod">
          <ac:chgData name="Aakriti Sharma" userId="8fe157c6-cfc9-439e-a0da-f74b564d29d9" providerId="ADAL" clId="{6ED4BA85-18FE-45C2-A26A-41B2D0DE1523}" dt="2023-01-25T12:51:42.237" v="40" actId="1036"/>
          <ac:picMkLst>
            <pc:docMk/>
            <pc:sldMk cId="543388470" sldId="269"/>
            <ac:picMk id="6" creationId="{F19C663B-2142-4D51-80BD-B9B8BD146F9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1:20.285" v="17"/>
              <pc2:cmMkLst xmlns:pc2="http://schemas.microsoft.com/office/powerpoint/2019/9/main/command">
                <pc:docMk/>
                <pc:sldMk cId="543388470" sldId="269"/>
                <pc2:cmMk id="{7DB214C8-1D0F-4FD9-A0CC-4C75F3F43BEC}"/>
              </pc2:cmMkLst>
            </pc226:cmChg>
          </p:ext>
        </pc:extLst>
      </pc:sldChg>
      <pc:sldChg chg="del">
        <pc:chgData name="Aakriti Sharma" userId="8fe157c6-cfc9-439e-a0da-f74b564d29d9" providerId="ADAL" clId="{6ED4BA85-18FE-45C2-A26A-41B2D0DE1523}" dt="2023-01-25T12:49:59.680" v="2" actId="47"/>
        <pc:sldMkLst>
          <pc:docMk/>
          <pc:sldMk cId="1514180870" sldId="270"/>
        </pc:sldMkLst>
      </pc:sldChg>
      <pc:sldChg chg="delCm">
        <pc:chgData name="Aakriti Sharma" userId="8fe157c6-cfc9-439e-a0da-f74b564d29d9" providerId="ADAL" clId="{6ED4BA85-18FE-45C2-A26A-41B2D0DE1523}" dt="2023-01-25T12:50:47.243" v="12"/>
        <pc:sldMkLst>
          <pc:docMk/>
          <pc:sldMk cId="3357102690" sldId="27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0:43.944" v="11"/>
              <pc2:cmMkLst xmlns:pc2="http://schemas.microsoft.com/office/powerpoint/2019/9/main/command">
                <pc:docMk/>
                <pc:sldMk cId="3357102690" sldId="272"/>
                <pc2:cmMk id="{A7DCBA46-7AD4-4822-A0A2-E2AE443A8B72}"/>
              </pc2:cmMkLst>
            </pc226:cmChg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0:47.243" v="12"/>
              <pc2:cmMkLst xmlns:pc2="http://schemas.microsoft.com/office/powerpoint/2019/9/main/command">
                <pc:docMk/>
                <pc:sldMk cId="3357102690" sldId="272"/>
                <pc2:cmMk id="{18017FCF-94D5-42A8-B62C-E2A9D8C9D516}"/>
              </pc2:cmMkLst>
            </pc226:cmChg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0:41.085" v="10"/>
              <pc2:cmMkLst xmlns:pc2="http://schemas.microsoft.com/office/powerpoint/2019/9/main/command">
                <pc:docMk/>
                <pc:sldMk cId="3357102690" sldId="272"/>
                <pc2:cmMk id="{430598E8-4AAD-45B5-B50A-EC411401701C}"/>
              </pc2:cmMkLst>
            </pc226:cmChg>
          </p:ext>
        </pc:extLst>
      </pc:sldChg>
      <pc:sldChg chg="delCm">
        <pc:chgData name="Aakriti Sharma" userId="8fe157c6-cfc9-439e-a0da-f74b564d29d9" providerId="ADAL" clId="{6ED4BA85-18FE-45C2-A26A-41B2D0DE1523}" dt="2023-01-25T12:51:08.652" v="15"/>
        <pc:sldMkLst>
          <pc:docMk/>
          <pc:sldMk cId="344691555" sldId="2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1:08.652" v="15"/>
              <pc2:cmMkLst xmlns:pc2="http://schemas.microsoft.com/office/powerpoint/2019/9/main/command">
                <pc:docMk/>
                <pc:sldMk cId="344691555" sldId="275"/>
                <pc2:cmMk id="{11AAF903-9D89-470D-956F-C653D6631DD3}"/>
              </pc2:cmMkLst>
            </pc226:cmChg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1:05.627" v="14"/>
              <pc2:cmMkLst xmlns:pc2="http://schemas.microsoft.com/office/powerpoint/2019/9/main/command">
                <pc:docMk/>
                <pc:sldMk cId="344691555" sldId="275"/>
                <pc2:cmMk id="{946B557F-8895-4808-A98C-DA0192258E4A}"/>
              </pc2:cmMkLst>
            </pc226:cmChg>
          </p:ext>
        </pc:extLst>
      </pc:sldChg>
      <pc:sldChg chg="delCm">
        <pc:chgData name="Aakriti Sharma" userId="8fe157c6-cfc9-439e-a0da-f74b564d29d9" providerId="ADAL" clId="{6ED4BA85-18FE-45C2-A26A-41B2D0DE1523}" dt="2023-01-25T12:51:16.102" v="16"/>
        <pc:sldMkLst>
          <pc:docMk/>
          <pc:sldMk cId="1106412963" sldId="27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1:16.102" v="16"/>
              <pc2:cmMkLst xmlns:pc2="http://schemas.microsoft.com/office/powerpoint/2019/9/main/command">
                <pc:docMk/>
                <pc:sldMk cId="1106412963" sldId="276"/>
                <pc2:cmMk id="{0BFCB2B4-C086-4FDE-9FB9-198653B8A8CB}"/>
              </pc2:cmMkLst>
            </pc226:cmChg>
          </p:ext>
        </pc:extLst>
      </pc:sldChg>
      <pc:sldChg chg="del">
        <pc:chgData name="Aakriti Sharma" userId="8fe157c6-cfc9-439e-a0da-f74b564d29d9" providerId="ADAL" clId="{6ED4BA85-18FE-45C2-A26A-41B2D0DE1523}" dt="2023-01-25T12:49:59.680" v="2" actId="47"/>
        <pc:sldMkLst>
          <pc:docMk/>
          <pc:sldMk cId="2507229982" sldId="277"/>
        </pc:sldMkLst>
      </pc:sldChg>
      <pc:sldChg chg="delCm">
        <pc:chgData name="Aakriti Sharma" userId="8fe157c6-cfc9-439e-a0da-f74b564d29d9" providerId="ADAL" clId="{6ED4BA85-18FE-45C2-A26A-41B2D0DE1523}" dt="2023-01-25T12:50:57.089" v="13"/>
        <pc:sldMkLst>
          <pc:docMk/>
          <pc:sldMk cId="3400213308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akriti Sharma" userId="8fe157c6-cfc9-439e-a0da-f74b564d29d9" providerId="ADAL" clId="{6ED4BA85-18FE-45C2-A26A-41B2D0DE1523}" dt="2023-01-25T12:50:57.089" v="13"/>
              <pc2:cmMkLst xmlns:pc2="http://schemas.microsoft.com/office/powerpoint/2019/9/main/command">
                <pc:docMk/>
                <pc:sldMk cId="3400213308" sldId="278"/>
                <pc2:cmMk id="{DB52E009-2023-40E6-AF00-DE120BA98A35}"/>
              </pc2:cmMkLst>
            </pc226:cmChg>
          </p:ext>
        </pc:extLst>
      </pc:sldChg>
      <pc:sldChg chg="del ord">
        <pc:chgData name="Aakriti Sharma" userId="8fe157c6-cfc9-439e-a0da-f74b564d29d9" providerId="ADAL" clId="{6ED4BA85-18FE-45C2-A26A-41B2D0DE1523}" dt="2023-01-25T12:49:59.680" v="2" actId="47"/>
        <pc:sldMkLst>
          <pc:docMk/>
          <pc:sldMk cId="0" sldId="279"/>
        </pc:sldMkLst>
      </pc:sldChg>
      <pc:sldChg chg="del">
        <pc:chgData name="Aakriti Sharma" userId="8fe157c6-cfc9-439e-a0da-f74b564d29d9" providerId="ADAL" clId="{6ED4BA85-18FE-45C2-A26A-41B2D0DE1523}" dt="2023-01-25T12:49:59.680" v="2" actId="47"/>
        <pc:sldMkLst>
          <pc:docMk/>
          <pc:sldMk cId="1846313253" sldId="280"/>
        </pc:sldMkLst>
      </pc:sldChg>
      <pc:sldChg chg="del">
        <pc:chgData name="Aakriti Sharma" userId="8fe157c6-cfc9-439e-a0da-f74b564d29d9" providerId="ADAL" clId="{6ED4BA85-18FE-45C2-A26A-41B2D0DE1523}" dt="2023-01-25T12:49:59.680" v="2" actId="47"/>
        <pc:sldMkLst>
          <pc:docMk/>
          <pc:sldMk cId="4198321096" sldId="281"/>
        </pc:sldMkLst>
      </pc:sldChg>
      <pc:sldChg chg="del">
        <pc:chgData name="Aakriti Sharma" userId="8fe157c6-cfc9-439e-a0da-f74b564d29d9" providerId="ADAL" clId="{6ED4BA85-18FE-45C2-A26A-41B2D0DE1523}" dt="2023-01-25T12:49:59.680" v="2" actId="47"/>
        <pc:sldMkLst>
          <pc:docMk/>
          <pc:sldMk cId="976269039" sldId="282"/>
        </pc:sldMkLst>
      </pc:sldChg>
      <pc:sldChg chg="del">
        <pc:chgData name="Aakriti Sharma" userId="8fe157c6-cfc9-439e-a0da-f74b564d29d9" providerId="ADAL" clId="{6ED4BA85-18FE-45C2-A26A-41B2D0DE1523}" dt="2023-01-25T12:49:59.680" v="2" actId="47"/>
        <pc:sldMkLst>
          <pc:docMk/>
          <pc:sldMk cId="2915345746" sldId="283"/>
        </pc:sldMkLst>
      </pc:sldChg>
      <pc:sldChg chg="del">
        <pc:chgData name="Aakriti Sharma" userId="8fe157c6-cfc9-439e-a0da-f74b564d29d9" providerId="ADAL" clId="{6ED4BA85-18FE-45C2-A26A-41B2D0DE1523}" dt="2023-01-25T12:49:59.680" v="2" actId="47"/>
        <pc:sldMkLst>
          <pc:docMk/>
          <pc:sldMk cId="3458251308" sldId="284"/>
        </pc:sldMkLst>
      </pc:sldChg>
      <pc:sldChg chg="del">
        <pc:chgData name="Aakriti Sharma" userId="8fe157c6-cfc9-439e-a0da-f74b564d29d9" providerId="ADAL" clId="{6ED4BA85-18FE-45C2-A26A-41B2D0DE1523}" dt="2023-01-25T12:49:59.680" v="2" actId="47"/>
        <pc:sldMkLst>
          <pc:docMk/>
          <pc:sldMk cId="1777740771" sldId="285"/>
        </pc:sldMkLst>
      </pc:sldChg>
      <pc:sldChg chg="del">
        <pc:chgData name="Aakriti Sharma" userId="8fe157c6-cfc9-439e-a0da-f74b564d29d9" providerId="ADAL" clId="{6ED4BA85-18FE-45C2-A26A-41B2D0DE1523}" dt="2023-01-25T12:49:59.680" v="2" actId="47"/>
        <pc:sldMkLst>
          <pc:docMk/>
          <pc:sldMk cId="4257745878" sldId="286"/>
        </pc:sldMkLst>
      </pc:sldChg>
      <pc:sldChg chg="del">
        <pc:chgData name="Aakriti Sharma" userId="8fe157c6-cfc9-439e-a0da-f74b564d29d9" providerId="ADAL" clId="{6ED4BA85-18FE-45C2-A26A-41B2D0DE1523}" dt="2023-01-25T12:49:59.680" v="2" actId="47"/>
        <pc:sldMkLst>
          <pc:docMk/>
          <pc:sldMk cId="4294519241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058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60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080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97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6957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9601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505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3672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98e38c2d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98e38c2d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Objective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627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311" y="2612293"/>
            <a:ext cx="8251379" cy="163341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FAA726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Insights </a:t>
            </a:r>
            <a:r>
              <a:rPr lang="en-US" altLang="en-US" sz="4400" kern="1200" dirty="0">
                <a:solidFill>
                  <a:srgbClr val="FAA726"/>
                </a:solidFill>
                <a:latin typeface="Lato"/>
                <a:ea typeface="Lato"/>
                <a:cs typeface="Lato"/>
              </a:rPr>
              <a:t>From</a:t>
            </a:r>
            <a:r>
              <a:rPr kumimoji="0" lang="en-US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FAA726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 Airbnb Analysis </a:t>
            </a:r>
            <a:r>
              <a:rPr lang="en-US" altLang="en-US" sz="4400" kern="1200" dirty="0">
                <a:solidFill>
                  <a:srgbClr val="FAA726"/>
                </a:solidFill>
                <a:latin typeface="Lato"/>
                <a:ea typeface="Lato"/>
                <a:cs typeface="Lato"/>
              </a:rPr>
              <a:t>From</a:t>
            </a:r>
            <a:r>
              <a:rPr kumimoji="0" lang="en-US" altLang="en-US" sz="4400" u="none" strike="noStrike" kern="1200" cap="none" spc="0" normalizeH="0" baseline="0" noProof="0" dirty="0">
                <a:ln>
                  <a:noFill/>
                </a:ln>
                <a:solidFill>
                  <a:srgbClr val="FAA726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 </a:t>
            </a:r>
            <a:r>
              <a:rPr lang="en-US" altLang="en-US" sz="4400" kern="1200" dirty="0">
                <a:solidFill>
                  <a:srgbClr val="FAA726"/>
                </a:solidFill>
                <a:latin typeface="Lato"/>
                <a:ea typeface="Lato"/>
                <a:cs typeface="Lato"/>
              </a:rPr>
              <a:t>the </a:t>
            </a:r>
            <a:r>
              <a:rPr kumimoji="0" lang="en-US" altLang="en-US" sz="4400" i="0" u="none" strike="noStrike" kern="1200" cap="none" spc="0" normalizeH="0" baseline="0" noProof="0" dirty="0">
                <a:ln>
                  <a:noFill/>
                </a:ln>
                <a:solidFill>
                  <a:srgbClr val="FAA726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Pre-COVID Period</a:t>
            </a:r>
          </a:p>
        </p:txBody>
      </p:sp>
      <p:pic>
        <p:nvPicPr>
          <p:cNvPr id="2" name="image1.png">
            <a:extLst>
              <a:ext uri="{FF2B5EF4-FFF2-40B4-BE49-F238E27FC236}">
                <a16:creationId xmlns:a16="http://schemas.microsoft.com/office/drawing/2014/main" id="{0EAC63E4-D1A3-DCCF-4893-F7F73727336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latin typeface="Lato Semibold"/>
                <a:ea typeface="Lato Semibold"/>
                <a:cs typeface="Lato Semibold"/>
              </a:rPr>
              <a:t>APPENDIX </a:t>
            </a:r>
            <a:r>
              <a:rPr lang="en-US" sz="2400" dirty="0">
                <a:ea typeface="Lato Semibold"/>
              </a:rPr>
              <a:t>–</a:t>
            </a:r>
            <a:r>
              <a:rPr lang="en-US" altLang="en-US" sz="2400" dirty="0">
                <a:latin typeface="Lato Semibold"/>
                <a:ea typeface="Lato Semibold"/>
                <a:cs typeface="Lato Semibold"/>
              </a:rPr>
              <a:t> DATA ASSUMPTIONS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564918" y="2493110"/>
            <a:ext cx="11062164" cy="1871780"/>
          </a:xfrm>
          <a:prstGeom prst="roundRect">
            <a:avLst>
              <a:gd name="adj" fmla="val 10699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assumed that the desired amount of revenue was being generated in the pre-COVID period.</a:t>
            </a:r>
            <a:endParaRPr lang="en-US" dirty="0">
              <a:solidFill>
                <a:schemeClr val="tx1"/>
              </a:solidFill>
            </a:endParaRP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We assumed that the company does not want to expand to new territories in NYC yet.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company’s strategies are decided upon assuming that travel will increase in the post-COVID period.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06820C85-D416-C10F-7449-4FCE1C561FE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1510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AGENDA 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3753948" y="1686441"/>
            <a:ext cx="4684105" cy="3485119"/>
          </a:xfrm>
          <a:prstGeom prst="roundRect">
            <a:avLst>
              <a:gd name="adj" fmla="val 9140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Objective </a:t>
            </a:r>
            <a:endParaRPr lang="en-US" dirty="0"/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Background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Key findings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Recommendations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Appendix</a:t>
            </a:r>
          </a:p>
          <a:p>
            <a:pPr marL="719455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sources</a:t>
            </a:r>
          </a:p>
          <a:p>
            <a:pPr marL="719455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methodology</a:t>
            </a:r>
          </a:p>
          <a:p>
            <a:pPr marL="719455" indent="-34290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l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Data model assumptions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2B540D5C-23CF-3D5A-61D8-CFB9A539447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846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latin typeface="Lato Semibold"/>
                <a:ea typeface="Lato Semibold"/>
                <a:cs typeface="Lato Semibold"/>
              </a:rPr>
              <a:t>OBJECTIVES</a:t>
            </a:r>
            <a:endParaRPr lang="en-US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2372140"/>
            <a:ext cx="9127998" cy="1908312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Improve strategies to revive the business in the post-COVID period.</a:t>
            </a:r>
            <a:endParaRPr lang="en-US" dirty="0">
              <a:solidFill>
                <a:schemeClr val="tx1"/>
              </a:solidFill>
            </a:endParaRP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Understand key insights from Airbnb NYC business in the pre-COVID period.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Estimate customer preferences for the post-COVID period travel.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2051378B-BAF2-4B18-B47E-01A5E1B2F12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8629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BACKGROUND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32001" y="2399521"/>
            <a:ext cx="9127998" cy="2058958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COVID-19 pandemic affected Airbnb business due to travel restrictions.</a:t>
            </a:r>
            <a:endParaRPr lang="en-US" sz="2000" b="1" dirty="0">
              <a:solidFill>
                <a:schemeClr val="tx1"/>
              </a:solidFill>
              <a:latin typeface="Lato`"/>
            </a:endParaRP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revenue took the largest hit in NYC in Q2 of 2020.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Now that the travel restrictions are lifted, business should be resumed to recover the losses.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4E14DD2A-F720-CA03-D6B3-0517C8997B8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2193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OBJECTIVE OF THE ANALYSIS OF THE AIRBNB NYC DATA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57742" y="2356655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Customer preferences and ratings of Airbnb hosts in New York City were </a:t>
            </a:r>
            <a:r>
              <a:rPr lang="en-US" sz="2000" dirty="0" err="1">
                <a:solidFill>
                  <a:schemeClr val="tx1"/>
                </a:solidFill>
                <a:latin typeface="Lato`"/>
              </a:rPr>
              <a:t>analysed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data was </a:t>
            </a:r>
            <a:r>
              <a:rPr lang="en-US" sz="2000" dirty="0" err="1">
                <a:solidFill>
                  <a:schemeClr val="tx1"/>
                </a:solidFill>
                <a:latin typeface="Lato`"/>
              </a:rPr>
              <a:t>analysed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to derive key insights about the pre-COVID period.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insights were used to make decisions for the NYC Airbnb business for travel in the post-COVID period.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76FC1DFE-E52C-43B3-0EB7-2F066A2252F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5710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DATA PREPARATION AND CLEANING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57742" y="2356655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data was cleaned of any missing values and outliers.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data was </a:t>
            </a:r>
            <a:r>
              <a:rPr lang="en-US" sz="2000" dirty="0" err="1">
                <a:solidFill>
                  <a:schemeClr val="tx1"/>
                </a:solidFill>
                <a:latin typeface="Lato`"/>
              </a:rPr>
              <a:t>analysed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using simple statistical techniques.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</a:t>
            </a:r>
            <a:r>
              <a:rPr lang="en-US" sz="2000" dirty="0" err="1">
                <a:solidFill>
                  <a:schemeClr val="tx1"/>
                </a:solidFill>
                <a:latin typeface="Lato`"/>
              </a:rPr>
              <a:t>visualisations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were derived using the </a:t>
            </a:r>
            <a:r>
              <a:rPr lang="en-GB" sz="2000" dirty="0" err="1">
                <a:solidFill>
                  <a:schemeClr val="tx1"/>
                </a:solidFill>
                <a:latin typeface="Lato`"/>
              </a:rPr>
              <a:t>Plotly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 tool to understand key inferences from the analysis.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5A300FED-627C-1C7F-F1BF-5C3EB9D79D9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0021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CUSTOMER PREFERENCES OF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 THE THREE PROPERTY TYPES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57742" y="1515234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The properties of ‘Entire home/apt’ and ‘Private room’ </a:t>
            </a:r>
            <a:r>
              <a:rPr lang="en-US" sz="2000" dirty="0">
                <a:solidFill>
                  <a:srgbClr val="1D1C1D"/>
                </a:solidFill>
                <a:latin typeface="Lato`"/>
              </a:rPr>
              <a:t>are preferred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 over shared rooms by Airbnb hosts offering rentals in NYC</a:t>
            </a:r>
            <a:r>
              <a:rPr lang="en-US" sz="2000" dirty="0">
                <a:solidFill>
                  <a:srgbClr val="1D1C1D"/>
                </a:solidFill>
                <a:latin typeface="Lato`"/>
              </a:rPr>
              <a:t>.</a:t>
            </a:r>
            <a:endParaRPr lang="en-US" dirty="0"/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The room types ‘Entire home/apt’ and ‘Private room’ account for a major portion of the listed properties in NYC (around 97.6%).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Shared rooms account for only 2.4% of the total listed properties.</a:t>
            </a:r>
            <a:endParaRPr lang="en-US" sz="2000" dirty="0">
              <a:solidFill>
                <a:schemeClr val="tx1"/>
              </a:solidFill>
              <a:latin typeface="Lato`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92F7F93-10F7-43FB-AEA3-7673382A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73" y="3873243"/>
            <a:ext cx="6495536" cy="2920922"/>
          </a:xfrm>
          <a:prstGeom prst="rect">
            <a:avLst/>
          </a:prstGeom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82F95E8B-4525-0ED7-9468-9F1AC3B8BE5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469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CUSTOMER PREFERENCES OF PROPERTIES IN NYC AREAS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557741" y="1649251"/>
            <a:ext cx="9127998" cy="2358009"/>
          </a:xfrm>
          <a:prstGeom prst="roundRect">
            <a:avLst>
              <a:gd name="adj" fmla="val 111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`"/>
              </a:rPr>
              <a:t>The properties in Manhattan are the most expensive, while those in Bronx are the least expensive.</a:t>
            </a:r>
            <a:endParaRPr lang="en-US" sz="2000" b="0" i="0" dirty="0">
              <a:solidFill>
                <a:schemeClr val="tx1"/>
              </a:solidFill>
              <a:effectLst/>
              <a:latin typeface="Lato`"/>
            </a:endParaRP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Manhattan has a 14.7% higher contribution of ‘Entire home/apt’ compared to the overall contribution of ‘Entire home/apt’.</a:t>
            </a: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Queens has a 23.2% higher contribution of ‘Private room’ compared to the overall contribution of ‘Private room’.</a:t>
            </a:r>
            <a:r>
              <a:rPr lang="en-US" sz="2000" dirty="0">
                <a:solidFill>
                  <a:schemeClr val="tx1"/>
                </a:solidFill>
                <a:latin typeface="Lato`"/>
              </a:rPr>
              <a:t> 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D9BB0E2-2858-427D-8BFC-BEECB9D3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427" y="4038119"/>
            <a:ext cx="6771144" cy="2819881"/>
          </a:xfrm>
          <a:prstGeom prst="rect">
            <a:avLst/>
          </a:prstGeom>
        </p:spPr>
      </p:pic>
      <p:pic>
        <p:nvPicPr>
          <p:cNvPr id="3" name="image1.png">
            <a:extLst>
              <a:ext uri="{FF2B5EF4-FFF2-40B4-BE49-F238E27FC236}">
                <a16:creationId xmlns:a16="http://schemas.microsoft.com/office/drawing/2014/main" id="{88812E98-6187-8A7B-9950-EBC9CDCE325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10641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ading">
            <a:extLst>
              <a:ext uri="{FF2B5EF4-FFF2-40B4-BE49-F238E27FC236}">
                <a16:creationId xmlns:a16="http://schemas.microsoft.com/office/drawing/2014/main" id="{2DCEC9CA-C831-40C4-A223-1EDEA22B2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2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Semibold" panose="020F0502020204030203" pitchFamily="34" charset="0"/>
              <a:ea typeface="Lato Semibold" panose="020F0502020204030203" pitchFamily="34" charset="0"/>
              <a:cs typeface="Lato Semibold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EED67A-4238-41A3-95CA-B4568B849666}"/>
              </a:ext>
            </a:extLst>
          </p:cNvPr>
          <p:cNvSpPr/>
          <p:nvPr/>
        </p:nvSpPr>
        <p:spPr>
          <a:xfrm>
            <a:off x="1243638" y="1358016"/>
            <a:ext cx="9704719" cy="2575197"/>
          </a:xfrm>
          <a:prstGeom prst="roundRect">
            <a:avLst>
              <a:gd name="adj" fmla="val 6941"/>
            </a:avLst>
          </a:prstGeom>
          <a:noFill/>
          <a:ln>
            <a:solidFill>
              <a:srgbClr val="FAA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Lato`"/>
              </a:rPr>
              <a:t>The number of listings cross 12k for </a:t>
            </a:r>
            <a:r>
              <a:rPr lang="en-US" sz="2000" dirty="0">
                <a:solidFill>
                  <a:srgbClr val="333333"/>
                </a:solidFill>
                <a:latin typeface="Lato`"/>
              </a:rPr>
              <a:t>a minimum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`"/>
              </a:rPr>
              <a:t>stay </a:t>
            </a:r>
            <a:r>
              <a:rPr lang="en-US" sz="2000" dirty="0">
                <a:solidFill>
                  <a:srgbClr val="333333"/>
                </a:solidFill>
                <a:latin typeface="Lato`"/>
              </a:rPr>
              <a:t>of fewer than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`"/>
              </a:rPr>
              <a:t> 5 nights and decreases until a spike is observed at </a:t>
            </a:r>
            <a:r>
              <a:rPr lang="en-US" sz="2000" dirty="0">
                <a:solidFill>
                  <a:srgbClr val="333333"/>
                </a:solidFill>
                <a:latin typeface="Lato`"/>
              </a:rPr>
              <a:t>a minimum stay of 30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`"/>
              </a:rPr>
              <a:t> nights.</a:t>
            </a:r>
            <a:endParaRPr lang="en-US" dirty="0"/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Lato`"/>
              </a:rPr>
              <a:t>Properties with lower prices have more reviews, which </a:t>
            </a:r>
            <a:r>
              <a:rPr lang="en-US" sz="2000" dirty="0">
                <a:solidFill>
                  <a:srgbClr val="333333"/>
                </a:solidFill>
                <a:latin typeface="Lato`"/>
              </a:rPr>
              <a:t>translates to more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`"/>
              </a:rPr>
              <a:t> bookings for such properties.</a:t>
            </a:r>
            <a:endParaRPr lang="en-US" sz="2000" dirty="0">
              <a:solidFill>
                <a:schemeClr val="tx1"/>
              </a:solidFill>
              <a:latin typeface="Lato`"/>
            </a:endParaRPr>
          </a:p>
          <a:p>
            <a:pPr marL="341630" indent="-341630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Font typeface="Wingdings" panose="05000000000000000000" pitchFamily="2" charset="2"/>
              <a:buChar char="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Lato`"/>
              </a:rPr>
              <a:t>Properties with a higher number of minimum nights</a:t>
            </a:r>
            <a:r>
              <a:rPr lang="en-US" sz="2000" dirty="0">
                <a:solidFill>
                  <a:srgbClr val="333333"/>
                </a:solidFill>
                <a:latin typeface="Lato`"/>
              </a:rPr>
              <a:t> of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`"/>
              </a:rPr>
              <a:t> stay and higher price have </a:t>
            </a:r>
            <a:r>
              <a:rPr lang="en-US" sz="2000" dirty="0">
                <a:solidFill>
                  <a:srgbClr val="333333"/>
                </a:solidFill>
                <a:latin typeface="Lato`"/>
              </a:rPr>
              <a:t>poor reviews</a:t>
            </a:r>
            <a:r>
              <a:rPr lang="en-US" sz="2000" b="0" i="0" dirty="0">
                <a:solidFill>
                  <a:srgbClr val="1D1C1D"/>
                </a:solidFill>
                <a:effectLst/>
                <a:latin typeface="Lato`"/>
              </a:rPr>
              <a:t>.</a:t>
            </a:r>
          </a:p>
        </p:txBody>
      </p:sp>
      <p:sp>
        <p:nvSpPr>
          <p:cNvPr id="3" name="Heading">
            <a:extLst>
              <a:ext uri="{FF2B5EF4-FFF2-40B4-BE49-F238E27FC236}">
                <a16:creationId xmlns:a16="http://schemas.microsoft.com/office/drawing/2014/main" id="{104F91D2-2171-42F2-858A-030DE29FD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741" y="378526"/>
            <a:ext cx="9076517" cy="5204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/>
          <a:p>
            <a:pPr lvl="0" algn="ctr" defTabSz="914126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kern="1200" dirty="0">
                <a:latin typeface="Lato Semibold"/>
                <a:ea typeface="Lato Semibold"/>
                <a:cs typeface="Lato Semibold"/>
              </a:rPr>
              <a:t>PREFERENCES FOR MINIMUM NIGHTS STAY AND PROPERTY PRICE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 Semibold"/>
              <a:ea typeface="Lato Semibold"/>
              <a:cs typeface="Lato Semibold"/>
            </a:endParaRPr>
          </a:p>
        </p:txBody>
      </p:sp>
      <p:pic>
        <p:nvPicPr>
          <p:cNvPr id="6" name="Picture 5" descr="A picture containing timeline, Teams&#10;&#10;Description automatically generated">
            <a:extLst>
              <a:ext uri="{FF2B5EF4-FFF2-40B4-BE49-F238E27FC236}">
                <a16:creationId xmlns:a16="http://schemas.microsoft.com/office/drawing/2014/main" id="{F19C663B-2142-4D51-80BD-B9B8BD146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455" y="3945739"/>
            <a:ext cx="6699084" cy="2906345"/>
          </a:xfrm>
          <a:prstGeom prst="rect">
            <a:avLst/>
          </a:prstGeo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4E32D2DC-2E94-17B3-3DE1-C2ACE41AE19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0565133" y="81830"/>
            <a:ext cx="1520825" cy="73533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433884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476</Words>
  <Application>Microsoft Office PowerPoint</Application>
  <PresentationFormat>Widescreen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Lato</vt:lpstr>
      <vt:lpstr>Lato Semibold</vt:lpstr>
      <vt:lpstr>Lato`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Customer Preferences on Home Loan Sales</dc:title>
  <dc:creator>Aakriti Sharma</dc:creator>
  <cp:lastModifiedBy>Manasa reddy Perketi</cp:lastModifiedBy>
  <cp:revision>192</cp:revision>
  <dcterms:modified xsi:type="dcterms:W3CDTF">2025-04-22T17:53:07Z</dcterms:modified>
</cp:coreProperties>
</file>