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77" r:id="rId9"/>
    <p:sldId id="286" r:id="rId10"/>
    <p:sldId id="270" r:id="rId11"/>
    <p:sldId id="287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973817-5A32-ED78-2617-24C4149D464F}" name="Shaila Dharamanna Kusanale" initials="SK" userId="S::shaila.kusanale@ugcampus.onmicrosoft.com::bcf0f227-98ad-4d87-b933-8dc5bf8757f5" providerId="AD"/>
  <p188:author id="{4BF1C498-D5C1-5C02-6B5E-F3D1D8E45DE8}" name="Aakriti Sharma" initials="AS" userId="S::aakriti.sharma@ugcampus.onmicrosoft.com::8fe157c6-cfc9-439e-a0da-f74b564d29d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al Purohit" initials="" lastIdx="2" clrIdx="0"/>
  <p:cmAuthor id="1" name="aditi suvarna" initials="as" lastIdx="1" clrIdx="1">
    <p:extLst>
      <p:ext uri="{19B8F6BF-5375-455C-9EA6-DF929625EA0E}">
        <p15:presenceInfo xmlns:p15="http://schemas.microsoft.com/office/powerpoint/2012/main" userId="S::aditi.suvarna@ueducation.onmicrosoft.com::2c736b89-1627-4b2b-a950-3d17d6d05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FAA726"/>
    <a:srgbClr val="5A5A5A"/>
    <a:srgbClr val="0EC1C1"/>
    <a:srgbClr val="23AE73"/>
    <a:srgbClr val="4890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8FC61-4052-DEB1-A4BE-5D8CA4218B54}" v="297" dt="2023-01-25T09:18:45.354"/>
    <p1510:client id="{55D0F27D-73C0-35CA-5248-5000849021A8}" v="71" dt="2023-01-25T08:24:33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riti Sharma" userId="8fe157c6-cfc9-439e-a0da-f74b564d29d9" providerId="ADAL" clId="{3ED54EC5-3A52-4600-8342-9E5D49D299B1}"/>
    <pc:docChg chg="delSld sldOrd">
      <pc:chgData name="Aakriti Sharma" userId="8fe157c6-cfc9-439e-a0da-f74b564d29d9" providerId="ADAL" clId="{3ED54EC5-3A52-4600-8342-9E5D49D299B1}" dt="2023-01-25T12:46:29.058" v="19"/>
      <pc:docMkLst>
        <pc:docMk/>
      </pc:docMkLst>
      <pc:sldChg chg="del">
        <pc:chgData name="Aakriti Sharma" userId="8fe157c6-cfc9-439e-a0da-f74b564d29d9" providerId="ADAL" clId="{3ED54EC5-3A52-4600-8342-9E5D49D299B1}" dt="2023-01-25T12:43:41.217" v="0" actId="47"/>
        <pc:sldMkLst>
          <pc:docMk/>
          <pc:sldMk cId="0" sldId="260"/>
        </pc:sldMkLst>
      </pc:sldChg>
      <pc:sldChg chg="del ord">
        <pc:chgData name="Aakriti Sharma" userId="8fe157c6-cfc9-439e-a0da-f74b564d29d9" providerId="ADAL" clId="{3ED54EC5-3A52-4600-8342-9E5D49D299B1}" dt="2023-01-25T12:43:54.602" v="3" actId="47"/>
        <pc:sldMkLst>
          <pc:docMk/>
          <pc:sldMk cId="784643399" sldId="263"/>
        </pc:sldMkLst>
      </pc:sldChg>
      <pc:sldChg chg="ord delCm">
        <pc:chgData name="Aakriti Sharma" userId="8fe157c6-cfc9-439e-a0da-f74b564d29d9" providerId="ADAL" clId="{3ED54EC5-3A52-4600-8342-9E5D49D299B1}" dt="2023-01-25T12:46:29.058" v="19"/>
        <pc:sldMkLst>
          <pc:docMk/>
          <pc:sldMk cId="4086294207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6:29.058" v="19"/>
              <pc2:cmMkLst xmlns:pc2="http://schemas.microsoft.com/office/powerpoint/2019/9/main/command">
                <pc:docMk/>
                <pc:sldMk cId="4086294207" sldId="265"/>
                <pc2:cmMk id="{DB5CC60F-23B8-4164-A080-022E6AEA23ED}"/>
              </pc2:cmMkLst>
            </pc226:cmChg>
          </p:ext>
        </pc:extLst>
      </pc:sldChg>
      <pc:sldChg chg="del">
        <pc:chgData name="Aakriti Sharma" userId="8fe157c6-cfc9-439e-a0da-f74b564d29d9" providerId="ADAL" clId="{3ED54EC5-3A52-4600-8342-9E5D49D299B1}" dt="2023-01-25T12:43:54.602" v="3" actId="47"/>
        <pc:sldMkLst>
          <pc:docMk/>
          <pc:sldMk cId="3321934302" sldId="266"/>
        </pc:sldMkLst>
      </pc:sldChg>
      <pc:sldChg chg="del">
        <pc:chgData name="Aakriti Sharma" userId="8fe157c6-cfc9-439e-a0da-f74b564d29d9" providerId="ADAL" clId="{3ED54EC5-3A52-4600-8342-9E5D49D299B1}" dt="2023-01-25T12:43:54.602" v="3" actId="47"/>
        <pc:sldMkLst>
          <pc:docMk/>
          <pc:sldMk cId="543388470" sldId="269"/>
        </pc:sldMkLst>
      </pc:sldChg>
      <pc:sldChg chg="del">
        <pc:chgData name="Aakriti Sharma" userId="8fe157c6-cfc9-439e-a0da-f74b564d29d9" providerId="ADAL" clId="{3ED54EC5-3A52-4600-8342-9E5D49D299B1}" dt="2023-01-25T12:43:54.602" v="3" actId="47"/>
        <pc:sldMkLst>
          <pc:docMk/>
          <pc:sldMk cId="915105453" sldId="271"/>
        </pc:sldMkLst>
      </pc:sldChg>
      <pc:sldChg chg="del">
        <pc:chgData name="Aakriti Sharma" userId="8fe157c6-cfc9-439e-a0da-f74b564d29d9" providerId="ADAL" clId="{3ED54EC5-3A52-4600-8342-9E5D49D299B1}" dt="2023-01-25T12:43:54.602" v="3" actId="47"/>
        <pc:sldMkLst>
          <pc:docMk/>
          <pc:sldMk cId="3357102690" sldId="272"/>
        </pc:sldMkLst>
      </pc:sldChg>
      <pc:sldChg chg="del">
        <pc:chgData name="Aakriti Sharma" userId="8fe157c6-cfc9-439e-a0da-f74b564d29d9" providerId="ADAL" clId="{3ED54EC5-3A52-4600-8342-9E5D49D299B1}" dt="2023-01-25T12:43:54.602" v="3" actId="47"/>
        <pc:sldMkLst>
          <pc:docMk/>
          <pc:sldMk cId="344691555" sldId="275"/>
        </pc:sldMkLst>
      </pc:sldChg>
      <pc:sldChg chg="del">
        <pc:chgData name="Aakriti Sharma" userId="8fe157c6-cfc9-439e-a0da-f74b564d29d9" providerId="ADAL" clId="{3ED54EC5-3A52-4600-8342-9E5D49D299B1}" dt="2023-01-25T12:43:54.602" v="3" actId="47"/>
        <pc:sldMkLst>
          <pc:docMk/>
          <pc:sldMk cId="1106412963" sldId="276"/>
        </pc:sldMkLst>
      </pc:sldChg>
      <pc:sldChg chg="delCm">
        <pc:chgData name="Aakriti Sharma" userId="8fe157c6-cfc9-439e-a0da-f74b564d29d9" providerId="ADAL" clId="{3ED54EC5-3A52-4600-8342-9E5D49D299B1}" dt="2023-01-25T12:46:05.029" v="16"/>
        <pc:sldMkLst>
          <pc:docMk/>
          <pc:sldMk cId="2507229982" sldId="27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6:02.311" v="15"/>
              <pc2:cmMkLst xmlns:pc2="http://schemas.microsoft.com/office/powerpoint/2019/9/main/command">
                <pc:docMk/>
                <pc:sldMk cId="2507229982" sldId="277"/>
                <pc2:cmMk id="{4BFD085F-1B14-4FDC-9DCA-60E27C8E7B6C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6:05.029" v="16"/>
              <pc2:cmMkLst xmlns:pc2="http://schemas.microsoft.com/office/powerpoint/2019/9/main/command">
                <pc:docMk/>
                <pc:sldMk cId="2507229982" sldId="277"/>
                <pc2:cmMk id="{2407EADF-04B8-4DC8-A1D6-37DD5BC0B36B}"/>
              </pc2:cmMkLst>
            </pc226:cmChg>
          </p:ext>
        </pc:extLst>
      </pc:sldChg>
      <pc:sldChg chg="del">
        <pc:chgData name="Aakriti Sharma" userId="8fe157c6-cfc9-439e-a0da-f74b564d29d9" providerId="ADAL" clId="{3ED54EC5-3A52-4600-8342-9E5D49D299B1}" dt="2023-01-25T12:43:54.602" v="3" actId="47"/>
        <pc:sldMkLst>
          <pc:docMk/>
          <pc:sldMk cId="3400213308" sldId="278"/>
        </pc:sldMkLst>
      </pc:sldChg>
      <pc:sldChg chg="delCm modCm">
        <pc:chgData name="Aakriti Sharma" userId="8fe157c6-cfc9-439e-a0da-f74b564d29d9" providerId="ADAL" clId="{3ED54EC5-3A52-4600-8342-9E5D49D299B1}" dt="2023-01-25T12:44:11.088" v="5"/>
        <pc:sldMkLst>
          <pc:docMk/>
          <pc:sldMk cId="1846313253" sldId="2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Aakriti Sharma" userId="8fe157c6-cfc9-439e-a0da-f74b564d29d9" providerId="ADAL" clId="{3ED54EC5-3A52-4600-8342-9E5D49D299B1}" dt="2023-01-25T12:44:11.088" v="5"/>
              <pc2:cmMkLst xmlns:pc2="http://schemas.microsoft.com/office/powerpoint/2019/9/main/command">
                <pc:docMk/>
                <pc:sldMk cId="1846313253" sldId="280"/>
                <pc2:cmMk id="{EBC985F2-09CF-467D-A5C7-97E69B962AEE}"/>
              </pc2:cmMkLst>
            </pc226:cmChg>
          </p:ext>
        </pc:extLst>
      </pc:sldChg>
      <pc:sldChg chg="delCm modCm">
        <pc:chgData name="Aakriti Sharma" userId="8fe157c6-cfc9-439e-a0da-f74b564d29d9" providerId="ADAL" clId="{3ED54EC5-3A52-4600-8342-9E5D49D299B1}" dt="2023-01-25T12:44:28.297" v="7"/>
        <pc:sldMkLst>
          <pc:docMk/>
          <pc:sldMk cId="976269039" sldId="28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Aakriti Sharma" userId="8fe157c6-cfc9-439e-a0da-f74b564d29d9" providerId="ADAL" clId="{3ED54EC5-3A52-4600-8342-9E5D49D299B1}" dt="2023-01-25T12:44:28.297" v="7"/>
              <pc2:cmMkLst xmlns:pc2="http://schemas.microsoft.com/office/powerpoint/2019/9/main/command">
                <pc:docMk/>
                <pc:sldMk cId="976269039" sldId="282"/>
                <pc2:cmMk id="{AD03B232-60A8-4CF1-AB3E-BE7ED1067A8D}"/>
              </pc2:cmMkLst>
            </pc226:cmChg>
          </p:ext>
        </pc:extLst>
      </pc:sldChg>
      <pc:sldChg chg="delCm">
        <pc:chgData name="Aakriti Sharma" userId="8fe157c6-cfc9-439e-a0da-f74b564d29d9" providerId="ADAL" clId="{3ED54EC5-3A52-4600-8342-9E5D49D299B1}" dt="2023-01-25T12:44:51.597" v="10"/>
        <pc:sldMkLst>
          <pc:docMk/>
          <pc:sldMk cId="2915345746" sldId="28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4:51.597" v="10"/>
              <pc2:cmMkLst xmlns:pc2="http://schemas.microsoft.com/office/powerpoint/2019/9/main/command">
                <pc:docMk/>
                <pc:sldMk cId="2915345746" sldId="283"/>
                <pc2:cmMk id="{A7C37642-B19F-40B5-894F-CE9763F5EC74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4:48.505" v="9"/>
              <pc2:cmMkLst xmlns:pc2="http://schemas.microsoft.com/office/powerpoint/2019/9/main/command">
                <pc:docMk/>
                <pc:sldMk cId="2915345746" sldId="283"/>
                <pc2:cmMk id="{073DD3C9-1B8D-4449-8D62-01B7398F3E1C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4:39.949" v="8"/>
              <pc2:cmMkLst xmlns:pc2="http://schemas.microsoft.com/office/powerpoint/2019/9/main/command">
                <pc:docMk/>
                <pc:sldMk cId="2915345746" sldId="283"/>
                <pc2:cmMk id="{56015FD1-5754-4111-9DE7-97BC1CE46265}"/>
              </pc2:cmMkLst>
            </pc226:cmChg>
          </p:ext>
        </pc:extLst>
      </pc:sldChg>
      <pc:sldChg chg="delCm">
        <pc:chgData name="Aakriti Sharma" userId="8fe157c6-cfc9-439e-a0da-f74b564d29d9" providerId="ADAL" clId="{3ED54EC5-3A52-4600-8342-9E5D49D299B1}" dt="2023-01-25T12:45:36.284" v="13"/>
        <pc:sldMkLst>
          <pc:docMk/>
          <pc:sldMk cId="3458251308" sldId="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5:36.284" v="13"/>
              <pc2:cmMkLst xmlns:pc2="http://schemas.microsoft.com/office/powerpoint/2019/9/main/command">
                <pc:docMk/>
                <pc:sldMk cId="3458251308" sldId="284"/>
                <pc2:cmMk id="{8C0D4705-B0F2-4664-8C7B-F77A1EAE2BE9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5:33.896" v="12"/>
              <pc2:cmMkLst xmlns:pc2="http://schemas.microsoft.com/office/powerpoint/2019/9/main/command">
                <pc:docMk/>
                <pc:sldMk cId="3458251308" sldId="284"/>
                <pc2:cmMk id="{B1C190CE-DCA8-4493-A3DE-610600958C19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5:31.626" v="11"/>
              <pc2:cmMkLst xmlns:pc2="http://schemas.microsoft.com/office/powerpoint/2019/9/main/command">
                <pc:docMk/>
                <pc:sldMk cId="3458251308" sldId="284"/>
                <pc2:cmMk id="{87B37FE6-384A-46E0-8F11-5B2499938DC9}"/>
              </pc2:cmMkLst>
            </pc226:cmChg>
          </p:ext>
        </pc:extLst>
      </pc:sldChg>
      <pc:sldChg chg="delCm">
        <pc:chgData name="Aakriti Sharma" userId="8fe157c6-cfc9-439e-a0da-f74b564d29d9" providerId="ADAL" clId="{3ED54EC5-3A52-4600-8342-9E5D49D299B1}" dt="2023-01-25T12:45:41.569" v="14"/>
        <pc:sldMkLst>
          <pc:docMk/>
          <pc:sldMk cId="1777740771" sldId="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5:41.569" v="14"/>
              <pc2:cmMkLst xmlns:pc2="http://schemas.microsoft.com/office/powerpoint/2019/9/main/command">
                <pc:docMk/>
                <pc:sldMk cId="1777740771" sldId="285"/>
                <pc2:cmMk id="{D662316F-266D-4BC9-B189-72F14C659F24}"/>
              </pc2:cmMkLst>
            </pc226:cmChg>
          </p:ext>
        </pc:extLst>
      </pc:sldChg>
      <pc:sldChg chg="delCm">
        <pc:chgData name="Aakriti Sharma" userId="8fe157c6-cfc9-439e-a0da-f74b564d29d9" providerId="ADAL" clId="{3ED54EC5-3A52-4600-8342-9E5D49D299B1}" dt="2023-01-25T12:46:10.638" v="17"/>
        <pc:sldMkLst>
          <pc:docMk/>
          <pc:sldMk cId="4257745878" sldId="28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6:10.638" v="17"/>
              <pc2:cmMkLst xmlns:pc2="http://schemas.microsoft.com/office/powerpoint/2019/9/main/command">
                <pc:docMk/>
                <pc:sldMk cId="4257745878" sldId="286"/>
                <pc2:cmMk id="{59334D65-7D2A-4E49-80D7-B65A1AED7F64}"/>
              </pc2:cmMkLst>
            </pc226:cmChg>
          </p:ext>
        </pc:extLst>
      </pc:sldChg>
      <pc:sldChg chg="delCm">
        <pc:chgData name="Aakriti Sharma" userId="8fe157c6-cfc9-439e-a0da-f74b564d29d9" providerId="ADAL" clId="{3ED54EC5-3A52-4600-8342-9E5D49D299B1}" dt="2023-01-25T12:46:23.435" v="18"/>
        <pc:sldMkLst>
          <pc:docMk/>
          <pc:sldMk cId="4294519241" sldId="28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3ED54EC5-3A52-4600-8342-9E5D49D299B1}" dt="2023-01-25T12:46:23.435" v="18"/>
              <pc2:cmMkLst xmlns:pc2="http://schemas.microsoft.com/office/powerpoint/2019/9/main/command">
                <pc:docMk/>
                <pc:sldMk cId="4294519241" sldId="287"/>
                <pc2:cmMk id="{BE525263-9534-4C4E-B550-D733B5A5AB22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0192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0587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80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6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8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97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695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50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367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159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627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11" y="2612293"/>
            <a:ext cx="8251379" cy="1633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Reviving Airbnb NYC Business in the </a:t>
            </a:r>
            <a:r>
              <a:rPr lang="en-US" altLang="en-US" sz="4400" kern="1200" dirty="0">
                <a:solidFill>
                  <a:srgbClr val="FAA726"/>
                </a:solidFill>
                <a:latin typeface="Lato"/>
                <a:ea typeface="Lato"/>
                <a:cs typeface="Lato"/>
              </a:rPr>
              <a:t>Post-COVID Period</a:t>
            </a:r>
            <a:endParaRPr kumimoji="0" lang="en-US" altLang="en-US" sz="4400" i="0" u="none" strike="noStrike" kern="1200" cap="none" spc="0" normalizeH="0" baseline="0" noProof="0" dirty="0">
              <a:ln>
                <a:noFill/>
              </a:ln>
              <a:solidFill>
                <a:srgbClr val="FAA726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A35EFB08-AAA6-AA46-6715-91B383C8F90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APPENDIX </a:t>
            </a:r>
            <a:r>
              <a:rPr lang="en-US" sz="2400" dirty="0">
                <a:ea typeface="Lato Semibold"/>
              </a:rPr>
              <a:t>–</a:t>
            </a: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 DATA METHODOLOGY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Semibold"/>
              <a:ea typeface="Lato Semibold"/>
              <a:cs typeface="Lato Semibold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0" y="2167779"/>
            <a:ext cx="9704719" cy="2522442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conducted a thorough analysis of the Airbnb data. The process included:</a:t>
            </a:r>
            <a:endParaRPr lang="en-US" dirty="0">
              <a:solidFill>
                <a:schemeClr val="tx1"/>
              </a:solidFill>
            </a:endParaRPr>
          </a:p>
          <a:p>
            <a:pPr marL="719455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Cleaning the data set of missing values and outliers</a:t>
            </a:r>
          </a:p>
          <a:p>
            <a:pPr marL="719455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Using exploratory data analysis to identify customer preferences based on:</a:t>
            </a:r>
          </a:p>
          <a:p>
            <a:pPr marL="1076325" lvl="5" indent="-358775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Area preferences</a:t>
            </a:r>
          </a:p>
          <a:p>
            <a:pPr marL="1076325" lvl="8" indent="-358775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Price</a:t>
            </a:r>
          </a:p>
          <a:p>
            <a:pPr marL="1076325" lvl="8" indent="-358775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Arial" panose="020B0604020202020204" pitchFamily="34" charset="0"/>
              <a:buChar char="•"/>
              <a:tabLst>
                <a:tab pos="717550" algn="l"/>
              </a:tabLst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Listing preference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1E039A82-FD41-0085-8154-8D679DCB100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1418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APPENDIX </a:t>
            </a:r>
            <a:r>
              <a:rPr lang="en-US" sz="2400" dirty="0">
                <a:ea typeface="Lato Semibold"/>
              </a:rPr>
              <a:t>–</a:t>
            </a: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 DATA ASSUMPTIONS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564918" y="2493110"/>
            <a:ext cx="11062164" cy="18717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assumed the data prior to the COVID-19 period was achieving the desired revenue.</a:t>
            </a:r>
            <a:endParaRPr lang="en-US" dirty="0">
              <a:solidFill>
                <a:schemeClr val="tx1"/>
              </a:solidFill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assumed the company does not want to expand yet to new territories in NYC.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company’s strategies are decided considering the travel will increased in the post COVID period.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126367F4-B204-150A-E901-8E34E21D60B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94519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OBJECTIVES</a:t>
            </a:r>
            <a:endParaRPr lang="en-US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72140"/>
            <a:ext cx="9127998" cy="190831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Improve strategies to revive the business in the post-COVID period.</a:t>
            </a:r>
            <a:endParaRPr lang="en-US" dirty="0">
              <a:solidFill>
                <a:schemeClr val="tx1"/>
              </a:solidFill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Understand key insights from Airbnb NYC business in the pre-COVID period.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Estimate customer preferences for the post-COVID period travel.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BB21605F-F9D6-E0E5-A93D-759425A5325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8629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AGENDA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Objective </a:t>
            </a:r>
            <a:endParaRPr lang="en-US" dirty="0"/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Background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Recommendations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Appendix</a:t>
            </a:r>
          </a:p>
          <a:p>
            <a:pPr marL="719455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sources </a:t>
            </a:r>
          </a:p>
          <a:p>
            <a:pPr marL="719455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methodology</a:t>
            </a:r>
          </a:p>
          <a:p>
            <a:pPr marL="719455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model assumptions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8ACB9F5B-BCA6-FE96-E330-6FB47B8B01A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84631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OBJECTIVES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72140"/>
            <a:ext cx="9127998" cy="190831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Improve strategies to revive the business in the post-COVID period.</a:t>
            </a:r>
            <a:endParaRPr lang="en-US" dirty="0">
              <a:solidFill>
                <a:schemeClr val="tx1"/>
              </a:solidFill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Understand customer preferences and user experience trends for Airbnb NYC business.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Provide early recommendations for new acquisitions and for improving customer experience.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8BC0EB8C-28A1-0AD1-37F2-C7DEF0E17A1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9832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BACKGROUND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99521"/>
            <a:ext cx="9127998" cy="2058958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>
                <a:solidFill>
                  <a:schemeClr val="tx1"/>
                </a:solidFill>
                <a:latin typeface="Lato`"/>
              </a:rPr>
              <a:t>The COVID-19 pandemic affected Airbnb business due to travel restrictions.</a:t>
            </a:r>
            <a:r>
              <a:rPr lang="en-US" sz="2000" b="1">
                <a:solidFill>
                  <a:srgbClr val="EE283C"/>
                </a:solidFill>
                <a:latin typeface="Lato`"/>
              </a:rPr>
              <a:t> 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>
                <a:solidFill>
                  <a:schemeClr val="tx1"/>
                </a:solidFill>
                <a:latin typeface="Lato`"/>
              </a:rPr>
              <a:t>The revenue took the largest hit in NYC in the Q2 of 2020.</a:t>
            </a:r>
          </a:p>
          <a:p>
            <a:pPr marL="342000" indent="-3420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>
                <a:solidFill>
                  <a:schemeClr val="tx1"/>
                </a:solidFill>
                <a:latin typeface="Lato`"/>
              </a:rPr>
              <a:t>Now that the travel restrictions are lifted, the business should be operated to recover the loss.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ACCD0CD8-BAF7-07BF-3218-C5131452ED1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7626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3" y="378526"/>
            <a:ext cx="8212982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TARGET HOSTS OFFERING THE LEAST ‘MINIMUM NIGHTS OF STAY’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Semibold"/>
              <a:ea typeface="Lato Semibold"/>
              <a:cs typeface="Lato Semibold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1733802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In the past, it has been observed that most bookings are done for apartments, where the minimum number of nights</a:t>
            </a:r>
            <a:r>
              <a:rPr lang="en-US" altLang="en-US" sz="2000" dirty="0">
                <a:solidFill>
                  <a:schemeClr val="tx1"/>
                </a:solidFill>
                <a:latin typeface="Lato Semibold"/>
                <a:ea typeface="Lato Semibold"/>
                <a:cs typeface="Lato Semibold"/>
              </a:rPr>
              <a:t>’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stay is the least.</a:t>
            </a:r>
            <a:endParaRPr lang="en-US" sz="2000" b="1" dirty="0">
              <a:solidFill>
                <a:schemeClr val="tx1"/>
              </a:solidFill>
              <a:latin typeface="Lato`"/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For a minimum stay of 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0 to 5 nights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, the maximum number of listings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went beyond 12K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in the past.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Besides, properties with a minimum stay of 30 nights should also be acquired as they have market traction.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CF5758D-107C-4823-893C-F9F3EE8C42A8}"/>
              </a:ext>
            </a:extLst>
          </p:cNvPr>
          <p:cNvSpPr/>
          <p:nvPr/>
        </p:nvSpPr>
        <p:spPr>
          <a:xfrm>
            <a:off x="1557742" y="4353425"/>
            <a:ext cx="9127998" cy="1119327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2000" b="1" dirty="0">
                <a:solidFill>
                  <a:srgbClr val="FF0000"/>
                </a:solidFill>
                <a:latin typeface="Lato`"/>
              </a:rPr>
              <a:t>Assumption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With COVID-19, it is reasonable to assume that people will book properties for monthly stays or for a minimum of 30 nights.</a:t>
            </a:r>
            <a:endParaRPr lang="en-US" sz="2000" b="1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56F6658-DF94-5894-8402-8C625237C74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1534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PROPERTIES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WITH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 THE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 LEAST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‘MINIMUM NIGHTS OF STAY’ GET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 MAXIMUM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BOOKINGS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Semibold"/>
              <a:ea typeface="Lato Semibold"/>
              <a:cs typeface="Lato Semibold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99520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Acquiring premium properties should </a:t>
            </a:r>
            <a:r>
              <a:rPr lang="en-US" sz="2000" b="1" dirty="0">
                <a:solidFill>
                  <a:srgbClr val="FF0000"/>
                </a:solidFill>
                <a:latin typeface="Lato`"/>
              </a:rPr>
              <a:t>not be </a:t>
            </a:r>
            <a:r>
              <a:rPr lang="en-US" sz="2000" b="1" dirty="0" err="1">
                <a:solidFill>
                  <a:srgbClr val="FF0000"/>
                </a:solidFill>
                <a:latin typeface="Lato`"/>
              </a:rPr>
              <a:t>prioritised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as of now, due to higher pricing.</a:t>
            </a:r>
            <a:endParaRPr lang="en-US" dirty="0">
              <a:solidFill>
                <a:schemeClr val="tx1"/>
              </a:solidFill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As the number of nights to stay increases, the price increases and the bookings naturally go down.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It has been observed that the hosts offering minimum nights to stay have received the most bookings in the past.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4B089A60-1200-79F8-374C-FA3A379B8F1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5825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ACQUIRING PREMIUM PROPERTIES IN BRONX AND NON-PREMIUM PROPERTIES IN MANHATTAN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1541019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FF0000"/>
                </a:solidFill>
                <a:latin typeface="Lato`"/>
              </a:rPr>
              <a:t>Premium properties in Bronx 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should be targeted as the rates are already reasonable.</a:t>
            </a:r>
            <a:endParaRPr lang="en-US" dirty="0">
              <a:solidFill>
                <a:schemeClr val="tx1"/>
              </a:solidFill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FF0000"/>
                </a:solidFill>
                <a:latin typeface="Lato`"/>
              </a:rPr>
              <a:t>Non-premium properties in Manhattan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should be targeted as the rates are already pricey and a reasonable approach will get more customers.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properties in Manhattan are the most expensive, while those in Bronx are the least expensive. 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7B313F7A-D66B-4CF9-A034-120394C7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97" y="3947564"/>
            <a:ext cx="5745688" cy="2738834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27415F55-94E2-8230-DDA4-5B513674E79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7774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CUSTOMER PREFERENCES FOR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‘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ENTIRE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HOME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/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PRIVATE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 ROOM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’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SHOULD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REMAIN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HIGH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 Semibold"/>
                <a:ea typeface="Lato Semibold"/>
                <a:cs typeface="Lato Semibold"/>
              </a:rPr>
              <a:t> </a:t>
            </a: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POST COVID</a:t>
            </a:r>
            <a:endParaRPr lang="en-US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Semibold"/>
              <a:ea typeface="Lato Semibold"/>
              <a:cs typeface="Lato Semibold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677775" y="1509262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endParaRPr lang="en-US" sz="2000" b="0" i="0" dirty="0">
              <a:solidFill>
                <a:srgbClr val="1D1C1D"/>
              </a:solidFill>
              <a:effectLst/>
              <a:latin typeface="Lato`"/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Customers prefer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Lato`"/>
              </a:rPr>
              <a:t>Entire home/apt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 or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Lato`"/>
              </a:rPr>
              <a:t>Private room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The room types ‘Entire home/apt’ and ‘Private room’ account for </a:t>
            </a:r>
            <a:r>
              <a:rPr lang="en-US" sz="2000" dirty="0">
                <a:solidFill>
                  <a:srgbClr val="1D1C1D"/>
                </a:solidFill>
                <a:latin typeface="Lato`"/>
              </a:rPr>
              <a:t>most 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of the listed properties (around 97.6%).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Shared rooms account for only 2.4% of the total listed properties.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9F5B52A-F23D-417D-BABA-5A535A609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753" y="3925159"/>
            <a:ext cx="6522041" cy="2932841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932ACCB2-AFC0-2006-B5ED-C5609C85F72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50722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APPENDIX – OTHER INSIGHTS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41" y="2361062"/>
            <a:ext cx="9704719" cy="2575197"/>
          </a:xfrm>
          <a:prstGeom prst="roundRect">
            <a:avLst>
              <a:gd name="adj" fmla="val 69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Most listings are hosted by a single host each.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Manhattan has a 14.7% higher contribution of ‘Entire home/apt’ compared to the overall contribution of ‘Entire home/apt’.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Queens has a 23.2% higher contribution of ‘Private room’ compared to the overall contribution of ‘Private room’.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4F5F3966-A3C4-CFE0-6782-4DA050D10ED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57745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605</Words>
  <Application>Microsoft Office PowerPoint</Application>
  <PresentationFormat>Widescreen</PresentationFormat>
  <Paragraphs>68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Lato</vt:lpstr>
      <vt:lpstr>Lato Semibold</vt:lpstr>
      <vt:lpstr>Lato`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Loan Sales</dc:title>
  <dc:creator>Aakriti Sharma</dc:creator>
  <cp:lastModifiedBy>Manasa reddy Perketi</cp:lastModifiedBy>
  <cp:revision>192</cp:revision>
  <dcterms:modified xsi:type="dcterms:W3CDTF">2025-04-22T17:53:27Z</dcterms:modified>
</cp:coreProperties>
</file>