
<file path=[Content_Types].xml><?xml version="1.0" encoding="utf-8"?>
<Types xmlns="http://schemas.openxmlformats.org/package/2006/content-types">
  <Default Extension="glb" ContentType="model/gltf.binary"/>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0"/>
  </p:notesMasterIdLst>
  <p:sldIdLst>
    <p:sldId id="279" r:id="rId5"/>
    <p:sldId id="291" r:id="rId6"/>
    <p:sldId id="280" r:id="rId7"/>
    <p:sldId id="282" r:id="rId8"/>
    <p:sldId id="283" r:id="rId9"/>
    <p:sldId id="284" r:id="rId10"/>
    <p:sldId id="285" r:id="rId11"/>
    <p:sldId id="287" r:id="rId12"/>
    <p:sldId id="295" r:id="rId13"/>
    <p:sldId id="292" r:id="rId14"/>
    <p:sldId id="294" r:id="rId15"/>
    <p:sldId id="293" r:id="rId16"/>
    <p:sldId id="288" r:id="rId17"/>
    <p:sldId id="289" r:id="rId18"/>
    <p:sldId id="29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p:scale>
          <a:sx n="75" d="100"/>
          <a:sy n="75" d="100"/>
        </p:scale>
        <p:origin x="9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C35F12-1FF2-4394-8285-A013A85DEE8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BB0E6DE-CC1F-4450-AF2C-657F40CC5A4F}">
      <dgm:prSet custT="1"/>
      <dgm:spPr/>
      <dgm:t>
        <a:bodyPr/>
        <a:lstStyle/>
        <a:p>
          <a:r>
            <a:rPr lang="en-US" sz="1800" b="1" dirty="0">
              <a:solidFill>
                <a:schemeClr val="bg1"/>
              </a:solidFill>
            </a:rPr>
            <a:t>1.User-Friendly Interface.</a:t>
          </a:r>
        </a:p>
      </dgm:t>
    </dgm:pt>
    <dgm:pt modelId="{7118097E-4577-4C40-AE99-843FAFEC6FF5}" type="parTrans" cxnId="{3580E9A3-A17B-42B8-BB35-917E70169379}">
      <dgm:prSet/>
      <dgm:spPr/>
      <dgm:t>
        <a:bodyPr/>
        <a:lstStyle/>
        <a:p>
          <a:endParaRPr lang="en-US"/>
        </a:p>
      </dgm:t>
    </dgm:pt>
    <dgm:pt modelId="{95608BBF-8867-46D2-9710-BECDD6ECBF76}" type="sibTrans" cxnId="{3580E9A3-A17B-42B8-BB35-917E70169379}">
      <dgm:prSet/>
      <dgm:spPr/>
      <dgm:t>
        <a:bodyPr/>
        <a:lstStyle/>
        <a:p>
          <a:endParaRPr lang="en-US"/>
        </a:p>
      </dgm:t>
    </dgm:pt>
    <dgm:pt modelId="{50C63435-7FF8-42EF-9A36-3E9BAF7CFEA8}">
      <dgm:prSet custT="1"/>
      <dgm:spPr/>
      <dgm:t>
        <a:bodyPr/>
        <a:lstStyle/>
        <a:p>
          <a:r>
            <a:rPr lang="en-US" sz="1800" b="1" dirty="0">
              <a:solidFill>
                <a:schemeClr val="bg1"/>
              </a:solidFill>
            </a:rPr>
            <a:t>2. Transparent Fund Distribution.</a:t>
          </a:r>
        </a:p>
      </dgm:t>
    </dgm:pt>
    <dgm:pt modelId="{316ADAEE-9115-40A6-89BC-C1E35AFC92AD}" type="parTrans" cxnId="{BC7ED6A9-BBAA-4037-9C86-5D5D7E92B6AB}">
      <dgm:prSet/>
      <dgm:spPr/>
      <dgm:t>
        <a:bodyPr/>
        <a:lstStyle/>
        <a:p>
          <a:endParaRPr lang="en-US"/>
        </a:p>
      </dgm:t>
    </dgm:pt>
    <dgm:pt modelId="{B385FF22-1549-4071-BC90-3CE16A00EFBA}" type="sibTrans" cxnId="{BC7ED6A9-BBAA-4037-9C86-5D5D7E92B6AB}">
      <dgm:prSet/>
      <dgm:spPr/>
      <dgm:t>
        <a:bodyPr/>
        <a:lstStyle/>
        <a:p>
          <a:endParaRPr lang="en-US"/>
        </a:p>
      </dgm:t>
    </dgm:pt>
    <dgm:pt modelId="{6A35B43A-E2CD-46DB-ADC4-EFF7A9E3A77F}">
      <dgm:prSet custT="1"/>
      <dgm:spPr/>
      <dgm:t>
        <a:bodyPr/>
        <a:lstStyle/>
        <a:p>
          <a:r>
            <a:rPr lang="en-US" sz="1800" b="1" dirty="0">
              <a:solidFill>
                <a:schemeClr val="bg1"/>
              </a:solidFill>
            </a:rPr>
            <a:t>3. Customization Options.</a:t>
          </a:r>
        </a:p>
      </dgm:t>
    </dgm:pt>
    <dgm:pt modelId="{C0C2548F-AE71-4637-9695-0080EAF3051A}" type="parTrans" cxnId="{11AD8C46-F075-4246-81FF-1C3487EE8369}">
      <dgm:prSet/>
      <dgm:spPr/>
      <dgm:t>
        <a:bodyPr/>
        <a:lstStyle/>
        <a:p>
          <a:endParaRPr lang="en-US"/>
        </a:p>
      </dgm:t>
    </dgm:pt>
    <dgm:pt modelId="{D5803C8A-A928-4612-A864-5B938E072467}" type="sibTrans" cxnId="{11AD8C46-F075-4246-81FF-1C3487EE8369}">
      <dgm:prSet/>
      <dgm:spPr/>
      <dgm:t>
        <a:bodyPr/>
        <a:lstStyle/>
        <a:p>
          <a:endParaRPr lang="en-US"/>
        </a:p>
      </dgm:t>
    </dgm:pt>
    <dgm:pt modelId="{1EC6936E-6703-4D44-83A4-B3BD3C3C3281}">
      <dgm:prSet custT="1"/>
      <dgm:spPr/>
      <dgm:t>
        <a:bodyPr/>
        <a:lstStyle/>
        <a:p>
          <a:r>
            <a:rPr lang="en-US" sz="1800" b="1" dirty="0">
              <a:solidFill>
                <a:schemeClr val="bg1"/>
              </a:solidFill>
            </a:rPr>
            <a:t>4. Community Engagement.</a:t>
          </a:r>
        </a:p>
      </dgm:t>
    </dgm:pt>
    <dgm:pt modelId="{FCB8F1FA-73E1-4A22-9FC2-9E0C3BE4C192}" type="parTrans" cxnId="{080AF11E-2151-4D2B-9816-C64F6AF0853E}">
      <dgm:prSet/>
      <dgm:spPr/>
      <dgm:t>
        <a:bodyPr/>
        <a:lstStyle/>
        <a:p>
          <a:endParaRPr lang="en-US"/>
        </a:p>
      </dgm:t>
    </dgm:pt>
    <dgm:pt modelId="{FF527FDB-8062-4FC3-B5FB-D9D9C85B2725}" type="sibTrans" cxnId="{080AF11E-2151-4D2B-9816-C64F6AF0853E}">
      <dgm:prSet/>
      <dgm:spPr/>
      <dgm:t>
        <a:bodyPr/>
        <a:lstStyle/>
        <a:p>
          <a:endParaRPr lang="en-US"/>
        </a:p>
      </dgm:t>
    </dgm:pt>
    <dgm:pt modelId="{0E4D68C8-7689-4B07-A4C6-B7407864085F}">
      <dgm:prSet custT="1"/>
      <dgm:spPr/>
      <dgm:t>
        <a:bodyPr/>
        <a:lstStyle/>
        <a:p>
          <a:r>
            <a:rPr lang="en-US" sz="1800" b="1" dirty="0">
              <a:solidFill>
                <a:schemeClr val="bg1"/>
              </a:solidFill>
            </a:rPr>
            <a:t>5. Robust Search Functionality.</a:t>
          </a:r>
        </a:p>
      </dgm:t>
    </dgm:pt>
    <dgm:pt modelId="{85B56876-5845-40EF-9114-A55E8C1A9956}" type="parTrans" cxnId="{E8ABE9E0-F076-4FC7-8A69-984642D0AF21}">
      <dgm:prSet/>
      <dgm:spPr/>
      <dgm:t>
        <a:bodyPr/>
        <a:lstStyle/>
        <a:p>
          <a:endParaRPr lang="en-US"/>
        </a:p>
      </dgm:t>
    </dgm:pt>
    <dgm:pt modelId="{255ED826-D955-4CFB-A84C-FEB7E0598F82}" type="sibTrans" cxnId="{E8ABE9E0-F076-4FC7-8A69-984642D0AF21}">
      <dgm:prSet/>
      <dgm:spPr/>
      <dgm:t>
        <a:bodyPr/>
        <a:lstStyle/>
        <a:p>
          <a:endParaRPr lang="en-US"/>
        </a:p>
      </dgm:t>
    </dgm:pt>
    <dgm:pt modelId="{EE384A7F-E151-44B4-AA2E-1D6801F3951C}" type="pres">
      <dgm:prSet presAssocID="{A3C35F12-1FF2-4394-8285-A013A85DEE81}" presName="linear" presStyleCnt="0">
        <dgm:presLayoutVars>
          <dgm:dir/>
          <dgm:animLvl val="lvl"/>
          <dgm:resizeHandles val="exact"/>
        </dgm:presLayoutVars>
      </dgm:prSet>
      <dgm:spPr/>
    </dgm:pt>
    <dgm:pt modelId="{490C16BF-D425-42C8-AD40-990C016E92D5}" type="pres">
      <dgm:prSet presAssocID="{EBB0E6DE-CC1F-4450-AF2C-657F40CC5A4F}" presName="parentLin" presStyleCnt="0"/>
      <dgm:spPr/>
    </dgm:pt>
    <dgm:pt modelId="{36745252-D78B-4D3C-83F9-6880A6B62EDD}" type="pres">
      <dgm:prSet presAssocID="{EBB0E6DE-CC1F-4450-AF2C-657F40CC5A4F}" presName="parentLeftMargin" presStyleLbl="node1" presStyleIdx="0" presStyleCnt="5"/>
      <dgm:spPr/>
    </dgm:pt>
    <dgm:pt modelId="{B6DFE450-E6F8-47EF-A85D-0FA197570D2C}" type="pres">
      <dgm:prSet presAssocID="{EBB0E6DE-CC1F-4450-AF2C-657F40CC5A4F}" presName="parentText" presStyleLbl="node1" presStyleIdx="0" presStyleCnt="5">
        <dgm:presLayoutVars>
          <dgm:chMax val="0"/>
          <dgm:bulletEnabled val="1"/>
        </dgm:presLayoutVars>
      </dgm:prSet>
      <dgm:spPr/>
    </dgm:pt>
    <dgm:pt modelId="{E91ACCC8-CF65-48B6-B40F-AA6A34AF9290}" type="pres">
      <dgm:prSet presAssocID="{EBB0E6DE-CC1F-4450-AF2C-657F40CC5A4F}" presName="negativeSpace" presStyleCnt="0"/>
      <dgm:spPr/>
    </dgm:pt>
    <dgm:pt modelId="{3F0DE100-E014-455E-AC00-0114A4F8A274}" type="pres">
      <dgm:prSet presAssocID="{EBB0E6DE-CC1F-4450-AF2C-657F40CC5A4F}" presName="childText" presStyleLbl="conFgAcc1" presStyleIdx="0" presStyleCnt="5">
        <dgm:presLayoutVars>
          <dgm:bulletEnabled val="1"/>
        </dgm:presLayoutVars>
      </dgm:prSet>
      <dgm:spPr/>
    </dgm:pt>
    <dgm:pt modelId="{68AF94B2-39D8-454A-BAD2-ADF49871DFF0}" type="pres">
      <dgm:prSet presAssocID="{95608BBF-8867-46D2-9710-BECDD6ECBF76}" presName="spaceBetweenRectangles" presStyleCnt="0"/>
      <dgm:spPr/>
    </dgm:pt>
    <dgm:pt modelId="{F89C6D17-8E77-44B4-ABAB-2A9527A25AC1}" type="pres">
      <dgm:prSet presAssocID="{50C63435-7FF8-42EF-9A36-3E9BAF7CFEA8}" presName="parentLin" presStyleCnt="0"/>
      <dgm:spPr/>
    </dgm:pt>
    <dgm:pt modelId="{CD4C450C-FA8A-45E2-8D2B-821C7C87E1C5}" type="pres">
      <dgm:prSet presAssocID="{50C63435-7FF8-42EF-9A36-3E9BAF7CFEA8}" presName="parentLeftMargin" presStyleLbl="node1" presStyleIdx="0" presStyleCnt="5"/>
      <dgm:spPr/>
    </dgm:pt>
    <dgm:pt modelId="{2035E4DA-960D-42A6-A0F0-B8B76931788B}" type="pres">
      <dgm:prSet presAssocID="{50C63435-7FF8-42EF-9A36-3E9BAF7CFEA8}" presName="parentText" presStyleLbl="node1" presStyleIdx="1" presStyleCnt="5">
        <dgm:presLayoutVars>
          <dgm:chMax val="0"/>
          <dgm:bulletEnabled val="1"/>
        </dgm:presLayoutVars>
      </dgm:prSet>
      <dgm:spPr/>
    </dgm:pt>
    <dgm:pt modelId="{80E113A1-F865-4D9C-84BC-3DC6DFFEA13A}" type="pres">
      <dgm:prSet presAssocID="{50C63435-7FF8-42EF-9A36-3E9BAF7CFEA8}" presName="negativeSpace" presStyleCnt="0"/>
      <dgm:spPr/>
    </dgm:pt>
    <dgm:pt modelId="{4397DADA-15DD-454E-BD4A-A0C838F57681}" type="pres">
      <dgm:prSet presAssocID="{50C63435-7FF8-42EF-9A36-3E9BAF7CFEA8}" presName="childText" presStyleLbl="conFgAcc1" presStyleIdx="1" presStyleCnt="5">
        <dgm:presLayoutVars>
          <dgm:bulletEnabled val="1"/>
        </dgm:presLayoutVars>
      </dgm:prSet>
      <dgm:spPr/>
    </dgm:pt>
    <dgm:pt modelId="{0D758F2A-46EC-4EE8-AACC-50ED73918257}" type="pres">
      <dgm:prSet presAssocID="{B385FF22-1549-4071-BC90-3CE16A00EFBA}" presName="spaceBetweenRectangles" presStyleCnt="0"/>
      <dgm:spPr/>
    </dgm:pt>
    <dgm:pt modelId="{41B7D9C2-CFD7-4DED-9924-FDEE7428E92B}" type="pres">
      <dgm:prSet presAssocID="{6A35B43A-E2CD-46DB-ADC4-EFF7A9E3A77F}" presName="parentLin" presStyleCnt="0"/>
      <dgm:spPr/>
    </dgm:pt>
    <dgm:pt modelId="{AB7B0A81-586C-498F-821B-6B3C9F455A0F}" type="pres">
      <dgm:prSet presAssocID="{6A35B43A-E2CD-46DB-ADC4-EFF7A9E3A77F}" presName="parentLeftMargin" presStyleLbl="node1" presStyleIdx="1" presStyleCnt="5"/>
      <dgm:spPr/>
    </dgm:pt>
    <dgm:pt modelId="{EE845200-3515-436D-B7E3-9234341EFA0E}" type="pres">
      <dgm:prSet presAssocID="{6A35B43A-E2CD-46DB-ADC4-EFF7A9E3A77F}" presName="parentText" presStyleLbl="node1" presStyleIdx="2" presStyleCnt="5">
        <dgm:presLayoutVars>
          <dgm:chMax val="0"/>
          <dgm:bulletEnabled val="1"/>
        </dgm:presLayoutVars>
      </dgm:prSet>
      <dgm:spPr/>
    </dgm:pt>
    <dgm:pt modelId="{DF3057D8-28C1-42E5-A086-B530AB53B9D0}" type="pres">
      <dgm:prSet presAssocID="{6A35B43A-E2CD-46DB-ADC4-EFF7A9E3A77F}" presName="negativeSpace" presStyleCnt="0"/>
      <dgm:spPr/>
    </dgm:pt>
    <dgm:pt modelId="{67CC44B9-A06C-4584-A995-13614BEAB14E}" type="pres">
      <dgm:prSet presAssocID="{6A35B43A-E2CD-46DB-ADC4-EFF7A9E3A77F}" presName="childText" presStyleLbl="conFgAcc1" presStyleIdx="2" presStyleCnt="5">
        <dgm:presLayoutVars>
          <dgm:bulletEnabled val="1"/>
        </dgm:presLayoutVars>
      </dgm:prSet>
      <dgm:spPr/>
    </dgm:pt>
    <dgm:pt modelId="{5031E76A-2B56-46C0-A57A-7DBEE5233EA5}" type="pres">
      <dgm:prSet presAssocID="{D5803C8A-A928-4612-A864-5B938E072467}" presName="spaceBetweenRectangles" presStyleCnt="0"/>
      <dgm:spPr/>
    </dgm:pt>
    <dgm:pt modelId="{8D3DE54D-E370-46B4-A041-B436224E39D8}" type="pres">
      <dgm:prSet presAssocID="{1EC6936E-6703-4D44-83A4-B3BD3C3C3281}" presName="parentLin" presStyleCnt="0"/>
      <dgm:spPr/>
    </dgm:pt>
    <dgm:pt modelId="{C66A54D8-E242-40D9-842E-477E0EDFB3FA}" type="pres">
      <dgm:prSet presAssocID="{1EC6936E-6703-4D44-83A4-B3BD3C3C3281}" presName="parentLeftMargin" presStyleLbl="node1" presStyleIdx="2" presStyleCnt="5"/>
      <dgm:spPr/>
    </dgm:pt>
    <dgm:pt modelId="{10CAC1CD-C6E3-4870-BA56-65C4D0EDE4DB}" type="pres">
      <dgm:prSet presAssocID="{1EC6936E-6703-4D44-83A4-B3BD3C3C3281}" presName="parentText" presStyleLbl="node1" presStyleIdx="3" presStyleCnt="5">
        <dgm:presLayoutVars>
          <dgm:chMax val="0"/>
          <dgm:bulletEnabled val="1"/>
        </dgm:presLayoutVars>
      </dgm:prSet>
      <dgm:spPr/>
    </dgm:pt>
    <dgm:pt modelId="{7D664649-1CFD-4E7E-913C-C9414284E268}" type="pres">
      <dgm:prSet presAssocID="{1EC6936E-6703-4D44-83A4-B3BD3C3C3281}" presName="negativeSpace" presStyleCnt="0"/>
      <dgm:spPr/>
    </dgm:pt>
    <dgm:pt modelId="{12BA8C89-2C16-42E6-A6AC-811C3277ADE5}" type="pres">
      <dgm:prSet presAssocID="{1EC6936E-6703-4D44-83A4-B3BD3C3C3281}" presName="childText" presStyleLbl="conFgAcc1" presStyleIdx="3" presStyleCnt="5">
        <dgm:presLayoutVars>
          <dgm:bulletEnabled val="1"/>
        </dgm:presLayoutVars>
      </dgm:prSet>
      <dgm:spPr/>
    </dgm:pt>
    <dgm:pt modelId="{1390ADFA-D7CA-4A30-8622-CB4708CC520B}" type="pres">
      <dgm:prSet presAssocID="{FF527FDB-8062-4FC3-B5FB-D9D9C85B2725}" presName="spaceBetweenRectangles" presStyleCnt="0"/>
      <dgm:spPr/>
    </dgm:pt>
    <dgm:pt modelId="{81C6F8ED-75A8-45CA-A8AA-E1E62FDB2ABB}" type="pres">
      <dgm:prSet presAssocID="{0E4D68C8-7689-4B07-A4C6-B7407864085F}" presName="parentLin" presStyleCnt="0"/>
      <dgm:spPr/>
    </dgm:pt>
    <dgm:pt modelId="{D7F89FC0-8287-496E-BCCD-2FB7FEC7E38B}" type="pres">
      <dgm:prSet presAssocID="{0E4D68C8-7689-4B07-A4C6-B7407864085F}" presName="parentLeftMargin" presStyleLbl="node1" presStyleIdx="3" presStyleCnt="5"/>
      <dgm:spPr/>
    </dgm:pt>
    <dgm:pt modelId="{44027236-8059-4302-A317-FE41A8124860}" type="pres">
      <dgm:prSet presAssocID="{0E4D68C8-7689-4B07-A4C6-B7407864085F}" presName="parentText" presStyleLbl="node1" presStyleIdx="4" presStyleCnt="5">
        <dgm:presLayoutVars>
          <dgm:chMax val="0"/>
          <dgm:bulletEnabled val="1"/>
        </dgm:presLayoutVars>
      </dgm:prSet>
      <dgm:spPr/>
    </dgm:pt>
    <dgm:pt modelId="{74FBB146-3E22-438E-92AE-EAF13E6CC890}" type="pres">
      <dgm:prSet presAssocID="{0E4D68C8-7689-4B07-A4C6-B7407864085F}" presName="negativeSpace" presStyleCnt="0"/>
      <dgm:spPr/>
    </dgm:pt>
    <dgm:pt modelId="{CBE50527-D492-410F-8236-BF863F072B69}" type="pres">
      <dgm:prSet presAssocID="{0E4D68C8-7689-4B07-A4C6-B7407864085F}" presName="childText" presStyleLbl="conFgAcc1" presStyleIdx="4" presStyleCnt="5">
        <dgm:presLayoutVars>
          <dgm:bulletEnabled val="1"/>
        </dgm:presLayoutVars>
      </dgm:prSet>
      <dgm:spPr/>
    </dgm:pt>
  </dgm:ptLst>
  <dgm:cxnLst>
    <dgm:cxn modelId="{080AF11E-2151-4D2B-9816-C64F6AF0853E}" srcId="{A3C35F12-1FF2-4394-8285-A013A85DEE81}" destId="{1EC6936E-6703-4D44-83A4-B3BD3C3C3281}" srcOrd="3" destOrd="0" parTransId="{FCB8F1FA-73E1-4A22-9FC2-9E0C3BE4C192}" sibTransId="{FF527FDB-8062-4FC3-B5FB-D9D9C85B2725}"/>
    <dgm:cxn modelId="{11AD8C46-F075-4246-81FF-1C3487EE8369}" srcId="{A3C35F12-1FF2-4394-8285-A013A85DEE81}" destId="{6A35B43A-E2CD-46DB-ADC4-EFF7A9E3A77F}" srcOrd="2" destOrd="0" parTransId="{C0C2548F-AE71-4637-9695-0080EAF3051A}" sibTransId="{D5803C8A-A928-4612-A864-5B938E072467}"/>
    <dgm:cxn modelId="{8CDAE16F-1CE2-4801-97B0-71D2EA8EC776}" type="presOf" srcId="{6A35B43A-E2CD-46DB-ADC4-EFF7A9E3A77F}" destId="{AB7B0A81-586C-498F-821B-6B3C9F455A0F}" srcOrd="0" destOrd="0" presId="urn:microsoft.com/office/officeart/2005/8/layout/list1"/>
    <dgm:cxn modelId="{08AE367C-0459-4FCF-883F-6CB17A88F0C6}" type="presOf" srcId="{A3C35F12-1FF2-4394-8285-A013A85DEE81}" destId="{EE384A7F-E151-44B4-AA2E-1D6801F3951C}" srcOrd="0" destOrd="0" presId="urn:microsoft.com/office/officeart/2005/8/layout/list1"/>
    <dgm:cxn modelId="{D62BA885-0261-44D9-AA6E-64A645415A14}" type="presOf" srcId="{1EC6936E-6703-4D44-83A4-B3BD3C3C3281}" destId="{10CAC1CD-C6E3-4870-BA56-65C4D0EDE4DB}" srcOrd="1" destOrd="0" presId="urn:microsoft.com/office/officeart/2005/8/layout/list1"/>
    <dgm:cxn modelId="{AFF3EA8A-93DA-44B1-B3D2-9EC317703559}" type="presOf" srcId="{6A35B43A-E2CD-46DB-ADC4-EFF7A9E3A77F}" destId="{EE845200-3515-436D-B7E3-9234341EFA0E}" srcOrd="1" destOrd="0" presId="urn:microsoft.com/office/officeart/2005/8/layout/list1"/>
    <dgm:cxn modelId="{F48C0F9B-F600-42CC-8ADB-7D8689DDA97A}" type="presOf" srcId="{0E4D68C8-7689-4B07-A4C6-B7407864085F}" destId="{D7F89FC0-8287-496E-BCCD-2FB7FEC7E38B}" srcOrd="0" destOrd="0" presId="urn:microsoft.com/office/officeart/2005/8/layout/list1"/>
    <dgm:cxn modelId="{3580E9A3-A17B-42B8-BB35-917E70169379}" srcId="{A3C35F12-1FF2-4394-8285-A013A85DEE81}" destId="{EBB0E6DE-CC1F-4450-AF2C-657F40CC5A4F}" srcOrd="0" destOrd="0" parTransId="{7118097E-4577-4C40-AE99-843FAFEC6FF5}" sibTransId="{95608BBF-8867-46D2-9710-BECDD6ECBF76}"/>
    <dgm:cxn modelId="{BC7ED6A9-BBAA-4037-9C86-5D5D7E92B6AB}" srcId="{A3C35F12-1FF2-4394-8285-A013A85DEE81}" destId="{50C63435-7FF8-42EF-9A36-3E9BAF7CFEA8}" srcOrd="1" destOrd="0" parTransId="{316ADAEE-9115-40A6-89BC-C1E35AFC92AD}" sibTransId="{B385FF22-1549-4071-BC90-3CE16A00EFBA}"/>
    <dgm:cxn modelId="{6B4C59B1-4AC8-4BC6-B7B7-A66B9B6FE53E}" type="presOf" srcId="{1EC6936E-6703-4D44-83A4-B3BD3C3C3281}" destId="{C66A54D8-E242-40D9-842E-477E0EDFB3FA}" srcOrd="0" destOrd="0" presId="urn:microsoft.com/office/officeart/2005/8/layout/list1"/>
    <dgm:cxn modelId="{C2E4BBCB-7767-4CCC-A5CE-A8E79F0FB001}" type="presOf" srcId="{50C63435-7FF8-42EF-9A36-3E9BAF7CFEA8}" destId="{CD4C450C-FA8A-45E2-8D2B-821C7C87E1C5}" srcOrd="0" destOrd="0" presId="urn:microsoft.com/office/officeart/2005/8/layout/list1"/>
    <dgm:cxn modelId="{991122DB-1957-4A77-AF04-ABEA29A20CD2}" type="presOf" srcId="{EBB0E6DE-CC1F-4450-AF2C-657F40CC5A4F}" destId="{36745252-D78B-4D3C-83F9-6880A6B62EDD}" srcOrd="0" destOrd="0" presId="urn:microsoft.com/office/officeart/2005/8/layout/list1"/>
    <dgm:cxn modelId="{A16312E0-8087-402E-AADB-C5A04506C40B}" type="presOf" srcId="{50C63435-7FF8-42EF-9A36-3E9BAF7CFEA8}" destId="{2035E4DA-960D-42A6-A0F0-B8B76931788B}" srcOrd="1" destOrd="0" presId="urn:microsoft.com/office/officeart/2005/8/layout/list1"/>
    <dgm:cxn modelId="{E8ABE9E0-F076-4FC7-8A69-984642D0AF21}" srcId="{A3C35F12-1FF2-4394-8285-A013A85DEE81}" destId="{0E4D68C8-7689-4B07-A4C6-B7407864085F}" srcOrd="4" destOrd="0" parTransId="{85B56876-5845-40EF-9114-A55E8C1A9956}" sibTransId="{255ED826-D955-4CFB-A84C-FEB7E0598F82}"/>
    <dgm:cxn modelId="{2FFA82E9-6FDC-4308-8AB1-B60C630C8E19}" type="presOf" srcId="{0E4D68C8-7689-4B07-A4C6-B7407864085F}" destId="{44027236-8059-4302-A317-FE41A8124860}" srcOrd="1" destOrd="0" presId="urn:microsoft.com/office/officeart/2005/8/layout/list1"/>
    <dgm:cxn modelId="{7FD157F7-796C-4F70-853C-AB7543316C17}" type="presOf" srcId="{EBB0E6DE-CC1F-4450-AF2C-657F40CC5A4F}" destId="{B6DFE450-E6F8-47EF-A85D-0FA197570D2C}" srcOrd="1" destOrd="0" presId="urn:microsoft.com/office/officeart/2005/8/layout/list1"/>
    <dgm:cxn modelId="{2DA4C28E-C532-4527-9FE9-DDEB6D9A57EA}" type="presParOf" srcId="{EE384A7F-E151-44B4-AA2E-1D6801F3951C}" destId="{490C16BF-D425-42C8-AD40-990C016E92D5}" srcOrd="0" destOrd="0" presId="urn:microsoft.com/office/officeart/2005/8/layout/list1"/>
    <dgm:cxn modelId="{C71C683A-C7F6-4752-8391-51695D13FB2D}" type="presParOf" srcId="{490C16BF-D425-42C8-AD40-990C016E92D5}" destId="{36745252-D78B-4D3C-83F9-6880A6B62EDD}" srcOrd="0" destOrd="0" presId="urn:microsoft.com/office/officeart/2005/8/layout/list1"/>
    <dgm:cxn modelId="{6F9C4846-9FCB-4146-A7E5-E9C6B76A6B32}" type="presParOf" srcId="{490C16BF-D425-42C8-AD40-990C016E92D5}" destId="{B6DFE450-E6F8-47EF-A85D-0FA197570D2C}" srcOrd="1" destOrd="0" presId="urn:microsoft.com/office/officeart/2005/8/layout/list1"/>
    <dgm:cxn modelId="{5B355734-017C-4F82-822E-EF2DCAC6D2F6}" type="presParOf" srcId="{EE384A7F-E151-44B4-AA2E-1D6801F3951C}" destId="{E91ACCC8-CF65-48B6-B40F-AA6A34AF9290}" srcOrd="1" destOrd="0" presId="urn:microsoft.com/office/officeart/2005/8/layout/list1"/>
    <dgm:cxn modelId="{1984F35F-6005-49CC-B5F4-0C9CEC388A9E}" type="presParOf" srcId="{EE384A7F-E151-44B4-AA2E-1D6801F3951C}" destId="{3F0DE100-E014-455E-AC00-0114A4F8A274}" srcOrd="2" destOrd="0" presId="urn:microsoft.com/office/officeart/2005/8/layout/list1"/>
    <dgm:cxn modelId="{6A24CFF9-1526-4385-9706-AA2956766C73}" type="presParOf" srcId="{EE384A7F-E151-44B4-AA2E-1D6801F3951C}" destId="{68AF94B2-39D8-454A-BAD2-ADF49871DFF0}" srcOrd="3" destOrd="0" presId="urn:microsoft.com/office/officeart/2005/8/layout/list1"/>
    <dgm:cxn modelId="{BD68C13B-A18B-40C4-8A7C-88E48EBE6D43}" type="presParOf" srcId="{EE384A7F-E151-44B4-AA2E-1D6801F3951C}" destId="{F89C6D17-8E77-44B4-ABAB-2A9527A25AC1}" srcOrd="4" destOrd="0" presId="urn:microsoft.com/office/officeart/2005/8/layout/list1"/>
    <dgm:cxn modelId="{49302C32-D7AA-433E-AB20-C0ABE98716F8}" type="presParOf" srcId="{F89C6D17-8E77-44B4-ABAB-2A9527A25AC1}" destId="{CD4C450C-FA8A-45E2-8D2B-821C7C87E1C5}" srcOrd="0" destOrd="0" presId="urn:microsoft.com/office/officeart/2005/8/layout/list1"/>
    <dgm:cxn modelId="{ABA5B9CB-F96B-483C-ACB4-B2DD83260ECC}" type="presParOf" srcId="{F89C6D17-8E77-44B4-ABAB-2A9527A25AC1}" destId="{2035E4DA-960D-42A6-A0F0-B8B76931788B}" srcOrd="1" destOrd="0" presId="urn:microsoft.com/office/officeart/2005/8/layout/list1"/>
    <dgm:cxn modelId="{76183AF6-3338-43FA-BE34-6A055C302E75}" type="presParOf" srcId="{EE384A7F-E151-44B4-AA2E-1D6801F3951C}" destId="{80E113A1-F865-4D9C-84BC-3DC6DFFEA13A}" srcOrd="5" destOrd="0" presId="urn:microsoft.com/office/officeart/2005/8/layout/list1"/>
    <dgm:cxn modelId="{E76E3BFD-7DB8-4C47-844F-6B0045B96695}" type="presParOf" srcId="{EE384A7F-E151-44B4-AA2E-1D6801F3951C}" destId="{4397DADA-15DD-454E-BD4A-A0C838F57681}" srcOrd="6" destOrd="0" presId="urn:microsoft.com/office/officeart/2005/8/layout/list1"/>
    <dgm:cxn modelId="{70B4CA7A-6414-43B1-A9CB-FD45AC3CB69D}" type="presParOf" srcId="{EE384A7F-E151-44B4-AA2E-1D6801F3951C}" destId="{0D758F2A-46EC-4EE8-AACC-50ED73918257}" srcOrd="7" destOrd="0" presId="urn:microsoft.com/office/officeart/2005/8/layout/list1"/>
    <dgm:cxn modelId="{0DDC359B-779F-4A8E-AD8B-DDA57188C261}" type="presParOf" srcId="{EE384A7F-E151-44B4-AA2E-1D6801F3951C}" destId="{41B7D9C2-CFD7-4DED-9924-FDEE7428E92B}" srcOrd="8" destOrd="0" presId="urn:microsoft.com/office/officeart/2005/8/layout/list1"/>
    <dgm:cxn modelId="{9C250E13-BF41-4533-92F4-866CB6212661}" type="presParOf" srcId="{41B7D9C2-CFD7-4DED-9924-FDEE7428E92B}" destId="{AB7B0A81-586C-498F-821B-6B3C9F455A0F}" srcOrd="0" destOrd="0" presId="urn:microsoft.com/office/officeart/2005/8/layout/list1"/>
    <dgm:cxn modelId="{45DD0239-DF38-43A4-A90B-FFFDA8B25C51}" type="presParOf" srcId="{41B7D9C2-CFD7-4DED-9924-FDEE7428E92B}" destId="{EE845200-3515-436D-B7E3-9234341EFA0E}" srcOrd="1" destOrd="0" presId="urn:microsoft.com/office/officeart/2005/8/layout/list1"/>
    <dgm:cxn modelId="{7A06A4AF-7837-4D1A-B99A-21FBA07BB5F3}" type="presParOf" srcId="{EE384A7F-E151-44B4-AA2E-1D6801F3951C}" destId="{DF3057D8-28C1-42E5-A086-B530AB53B9D0}" srcOrd="9" destOrd="0" presId="urn:microsoft.com/office/officeart/2005/8/layout/list1"/>
    <dgm:cxn modelId="{8D92C8DA-BAD9-43E0-A77A-AF7CB80A1639}" type="presParOf" srcId="{EE384A7F-E151-44B4-AA2E-1D6801F3951C}" destId="{67CC44B9-A06C-4584-A995-13614BEAB14E}" srcOrd="10" destOrd="0" presId="urn:microsoft.com/office/officeart/2005/8/layout/list1"/>
    <dgm:cxn modelId="{5F72F659-FE4E-4C01-909E-D869C6FB9223}" type="presParOf" srcId="{EE384A7F-E151-44B4-AA2E-1D6801F3951C}" destId="{5031E76A-2B56-46C0-A57A-7DBEE5233EA5}" srcOrd="11" destOrd="0" presId="urn:microsoft.com/office/officeart/2005/8/layout/list1"/>
    <dgm:cxn modelId="{B7B3D940-1DEF-45A5-B912-3E6ACEF6B459}" type="presParOf" srcId="{EE384A7F-E151-44B4-AA2E-1D6801F3951C}" destId="{8D3DE54D-E370-46B4-A041-B436224E39D8}" srcOrd="12" destOrd="0" presId="urn:microsoft.com/office/officeart/2005/8/layout/list1"/>
    <dgm:cxn modelId="{A1EA5325-F479-43E1-A6A4-191E23B5071D}" type="presParOf" srcId="{8D3DE54D-E370-46B4-A041-B436224E39D8}" destId="{C66A54D8-E242-40D9-842E-477E0EDFB3FA}" srcOrd="0" destOrd="0" presId="urn:microsoft.com/office/officeart/2005/8/layout/list1"/>
    <dgm:cxn modelId="{BC0EBCC2-7693-4315-BFE8-35D417750B23}" type="presParOf" srcId="{8D3DE54D-E370-46B4-A041-B436224E39D8}" destId="{10CAC1CD-C6E3-4870-BA56-65C4D0EDE4DB}" srcOrd="1" destOrd="0" presId="urn:microsoft.com/office/officeart/2005/8/layout/list1"/>
    <dgm:cxn modelId="{A7A4C741-E4BB-4098-BB5F-99C527271B8E}" type="presParOf" srcId="{EE384A7F-E151-44B4-AA2E-1D6801F3951C}" destId="{7D664649-1CFD-4E7E-913C-C9414284E268}" srcOrd="13" destOrd="0" presId="urn:microsoft.com/office/officeart/2005/8/layout/list1"/>
    <dgm:cxn modelId="{89105058-6FCB-43BD-8DDB-581F7A6A2BCB}" type="presParOf" srcId="{EE384A7F-E151-44B4-AA2E-1D6801F3951C}" destId="{12BA8C89-2C16-42E6-A6AC-811C3277ADE5}" srcOrd="14" destOrd="0" presId="urn:microsoft.com/office/officeart/2005/8/layout/list1"/>
    <dgm:cxn modelId="{11499053-8A32-4343-9BE7-2264600FDA6C}" type="presParOf" srcId="{EE384A7F-E151-44B4-AA2E-1D6801F3951C}" destId="{1390ADFA-D7CA-4A30-8622-CB4708CC520B}" srcOrd="15" destOrd="0" presId="urn:microsoft.com/office/officeart/2005/8/layout/list1"/>
    <dgm:cxn modelId="{1DDEFA81-6D4F-476F-AA74-5084731DC193}" type="presParOf" srcId="{EE384A7F-E151-44B4-AA2E-1D6801F3951C}" destId="{81C6F8ED-75A8-45CA-A8AA-E1E62FDB2ABB}" srcOrd="16" destOrd="0" presId="urn:microsoft.com/office/officeart/2005/8/layout/list1"/>
    <dgm:cxn modelId="{E7084DA2-5446-4543-BDAA-D5D71A1E206F}" type="presParOf" srcId="{81C6F8ED-75A8-45CA-A8AA-E1E62FDB2ABB}" destId="{D7F89FC0-8287-496E-BCCD-2FB7FEC7E38B}" srcOrd="0" destOrd="0" presId="urn:microsoft.com/office/officeart/2005/8/layout/list1"/>
    <dgm:cxn modelId="{DB36CC4B-D9C9-4B22-B8FD-51E46FDE8EAA}" type="presParOf" srcId="{81C6F8ED-75A8-45CA-A8AA-E1E62FDB2ABB}" destId="{44027236-8059-4302-A317-FE41A8124860}" srcOrd="1" destOrd="0" presId="urn:microsoft.com/office/officeart/2005/8/layout/list1"/>
    <dgm:cxn modelId="{1796A75A-CD05-49F6-A7E1-3EED96085A42}" type="presParOf" srcId="{EE384A7F-E151-44B4-AA2E-1D6801F3951C}" destId="{74FBB146-3E22-438E-92AE-EAF13E6CC890}" srcOrd="17" destOrd="0" presId="urn:microsoft.com/office/officeart/2005/8/layout/list1"/>
    <dgm:cxn modelId="{10E56226-5C7B-4D99-91B2-07C918C381C4}" type="presParOf" srcId="{EE384A7F-E151-44B4-AA2E-1D6801F3951C}" destId="{CBE50527-D492-410F-8236-BF863F072B69}" srcOrd="18"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0DE100-E014-455E-AC00-0114A4F8A274}">
      <dsp:nvSpPr>
        <dsp:cNvPr id="0" name=""/>
        <dsp:cNvSpPr/>
      </dsp:nvSpPr>
      <dsp:spPr>
        <a:xfrm>
          <a:off x="0" y="406001"/>
          <a:ext cx="4100418" cy="604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DFE450-E6F8-47EF-A85D-0FA197570D2C}">
      <dsp:nvSpPr>
        <dsp:cNvPr id="0" name=""/>
        <dsp:cNvSpPr/>
      </dsp:nvSpPr>
      <dsp:spPr>
        <a:xfrm>
          <a:off x="205020" y="51761"/>
          <a:ext cx="2870292" cy="7084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490" tIns="0" rIns="108490" bIns="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bg1"/>
              </a:solidFill>
            </a:rPr>
            <a:t>1.User-Friendly Interface.</a:t>
          </a:r>
        </a:p>
      </dsp:txBody>
      <dsp:txXfrm>
        <a:off x="239605" y="86346"/>
        <a:ext cx="2801122" cy="639310"/>
      </dsp:txXfrm>
    </dsp:sp>
    <dsp:sp modelId="{4397DADA-15DD-454E-BD4A-A0C838F57681}">
      <dsp:nvSpPr>
        <dsp:cNvPr id="0" name=""/>
        <dsp:cNvSpPr/>
      </dsp:nvSpPr>
      <dsp:spPr>
        <a:xfrm>
          <a:off x="0" y="1494641"/>
          <a:ext cx="4100418" cy="604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035E4DA-960D-42A6-A0F0-B8B76931788B}">
      <dsp:nvSpPr>
        <dsp:cNvPr id="0" name=""/>
        <dsp:cNvSpPr/>
      </dsp:nvSpPr>
      <dsp:spPr>
        <a:xfrm>
          <a:off x="205020" y="1140401"/>
          <a:ext cx="2870292" cy="7084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490" tIns="0" rIns="108490" bIns="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bg1"/>
              </a:solidFill>
            </a:rPr>
            <a:t>2. Transparent Fund Distribution.</a:t>
          </a:r>
        </a:p>
      </dsp:txBody>
      <dsp:txXfrm>
        <a:off x="239605" y="1174986"/>
        <a:ext cx="2801122" cy="639310"/>
      </dsp:txXfrm>
    </dsp:sp>
    <dsp:sp modelId="{67CC44B9-A06C-4584-A995-13614BEAB14E}">
      <dsp:nvSpPr>
        <dsp:cNvPr id="0" name=""/>
        <dsp:cNvSpPr/>
      </dsp:nvSpPr>
      <dsp:spPr>
        <a:xfrm>
          <a:off x="0" y="2583281"/>
          <a:ext cx="4100418" cy="604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845200-3515-436D-B7E3-9234341EFA0E}">
      <dsp:nvSpPr>
        <dsp:cNvPr id="0" name=""/>
        <dsp:cNvSpPr/>
      </dsp:nvSpPr>
      <dsp:spPr>
        <a:xfrm>
          <a:off x="205020" y="2229041"/>
          <a:ext cx="2870292" cy="7084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490" tIns="0" rIns="108490" bIns="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bg1"/>
              </a:solidFill>
            </a:rPr>
            <a:t>3. Customization Options.</a:t>
          </a:r>
        </a:p>
      </dsp:txBody>
      <dsp:txXfrm>
        <a:off x="239605" y="2263626"/>
        <a:ext cx="2801122" cy="639310"/>
      </dsp:txXfrm>
    </dsp:sp>
    <dsp:sp modelId="{12BA8C89-2C16-42E6-A6AC-811C3277ADE5}">
      <dsp:nvSpPr>
        <dsp:cNvPr id="0" name=""/>
        <dsp:cNvSpPr/>
      </dsp:nvSpPr>
      <dsp:spPr>
        <a:xfrm>
          <a:off x="0" y="3671920"/>
          <a:ext cx="4100418" cy="604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CAC1CD-C6E3-4870-BA56-65C4D0EDE4DB}">
      <dsp:nvSpPr>
        <dsp:cNvPr id="0" name=""/>
        <dsp:cNvSpPr/>
      </dsp:nvSpPr>
      <dsp:spPr>
        <a:xfrm>
          <a:off x="205020" y="3317681"/>
          <a:ext cx="2870292" cy="7084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490" tIns="0" rIns="108490" bIns="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bg1"/>
              </a:solidFill>
            </a:rPr>
            <a:t>4. Community Engagement.</a:t>
          </a:r>
        </a:p>
      </dsp:txBody>
      <dsp:txXfrm>
        <a:off x="239605" y="3352266"/>
        <a:ext cx="2801122" cy="639310"/>
      </dsp:txXfrm>
    </dsp:sp>
    <dsp:sp modelId="{CBE50527-D492-410F-8236-BF863F072B69}">
      <dsp:nvSpPr>
        <dsp:cNvPr id="0" name=""/>
        <dsp:cNvSpPr/>
      </dsp:nvSpPr>
      <dsp:spPr>
        <a:xfrm>
          <a:off x="0" y="4760560"/>
          <a:ext cx="4100418" cy="604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4027236-8059-4302-A317-FE41A8124860}">
      <dsp:nvSpPr>
        <dsp:cNvPr id="0" name=""/>
        <dsp:cNvSpPr/>
      </dsp:nvSpPr>
      <dsp:spPr>
        <a:xfrm>
          <a:off x="205020" y="4406320"/>
          <a:ext cx="2870292" cy="7084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490" tIns="0" rIns="108490" bIns="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bg1"/>
              </a:solidFill>
            </a:rPr>
            <a:t>5. Robust Search Functionality.</a:t>
          </a:r>
        </a:p>
      </dsp:txBody>
      <dsp:txXfrm>
        <a:off x="239605" y="4440905"/>
        <a:ext cx="2801122"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12/7/2024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1.xml"/><Relationship Id="rId7" Type="http://schemas.microsoft.com/office/2017/06/relationships/model3d" Target="../media/model3d1.glb"/><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4.jpe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pic>
        <p:nvPicPr>
          <p:cNvPr id="5" name="Picture 4" descr="Miniature figurines of people on a paper money&#10;&#10;Description automatically generated">
            <a:extLst>
              <a:ext uri="{FF2B5EF4-FFF2-40B4-BE49-F238E27FC236}">
                <a16:creationId xmlns:a16="http://schemas.microsoft.com/office/drawing/2014/main" id="{8A063F3A-1C8E-85FC-BBED-EA84C19DD4C6}"/>
              </a:ext>
            </a:extLst>
          </p:cNvPr>
          <p:cNvPicPr>
            <a:picLocks noChangeAspect="1"/>
          </p:cNvPicPr>
          <p:nvPr/>
        </p:nvPicPr>
        <p:blipFill>
          <a:blip r:embed="rId6"/>
          <a:stretch>
            <a:fillRect/>
          </a:stretch>
        </p:blipFill>
        <p:spPr>
          <a:xfrm>
            <a:off x="-8622" y="0"/>
            <a:ext cx="12192000" cy="6858000"/>
          </a:xfrm>
          <a:prstGeom prst="rect">
            <a:avLst/>
          </a:prstGeom>
        </p:spPr>
      </p:pic>
      <p:sp>
        <p:nvSpPr>
          <p:cNvPr id="9" name="Title 1">
            <a:extLst>
              <a:ext uri="{FF2B5EF4-FFF2-40B4-BE49-F238E27FC236}">
                <a16:creationId xmlns:a16="http://schemas.microsoft.com/office/drawing/2014/main" id="{C4E716EC-DD6B-B399-9A81-F5FF2AB76470}"/>
              </a:ext>
            </a:extLst>
          </p:cNvPr>
          <p:cNvSpPr>
            <a:spLocks noGrp="1"/>
          </p:cNvSpPr>
          <p:nvPr>
            <p:ph type="title"/>
          </p:nvPr>
        </p:nvSpPr>
        <p:spPr>
          <a:xfrm>
            <a:off x="883285" y="274320"/>
            <a:ext cx="8820149" cy="1016000"/>
          </a:xfrm>
          <a:effectLst>
            <a:outerShdw blurRad="76200" dist="12700" dir="8100000" sy="-23000" kx="800400" algn="br" rotWithShape="0">
              <a:prstClr val="black">
                <a:alpha val="20000"/>
              </a:prstClr>
            </a:outerShdw>
          </a:effectLst>
        </p:spPr>
        <p:style>
          <a:lnRef idx="0">
            <a:schemeClr val="accent5"/>
          </a:lnRef>
          <a:fillRef idx="3">
            <a:schemeClr val="accent5"/>
          </a:fillRef>
          <a:effectRef idx="3">
            <a:schemeClr val="accent5"/>
          </a:effectRef>
          <a:fontRef idx="minor">
            <a:schemeClr val="lt1"/>
          </a:fontRef>
        </p:style>
        <p:txBody>
          <a:bodyPr anchor="b">
            <a:normAutofit fontScale="90000"/>
          </a:bodyPr>
          <a:lstStyle/>
          <a:p>
            <a:pPr algn="l"/>
            <a:r>
              <a:rPr lang="en-US" sz="6700" b="1" dirty="0">
                <a:solidFill>
                  <a:schemeClr val="bg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Crowd Capital Platform</a:t>
            </a:r>
            <a:endParaRPr lang="en-US" sz="4000" dirty="0"/>
          </a:p>
        </p:txBody>
      </p:sp>
      <mc:AlternateContent xmlns:mc="http://schemas.openxmlformats.org/markup-compatibility/2006">
        <mc:Choice xmlns:am3d="http://schemas.microsoft.com/office/drawing/2017/model3d" Requires="am3d">
          <p:graphicFrame>
            <p:nvGraphicFramePr>
              <p:cNvPr id="2" name="3D Model 1" descr="Thinking Face Emoji">
                <a:extLst>
                  <a:ext uri="{FF2B5EF4-FFF2-40B4-BE49-F238E27FC236}">
                    <a16:creationId xmlns:a16="http://schemas.microsoft.com/office/drawing/2014/main" id="{87C2BE27-B0B1-BA5B-B522-8D2806E131C5}"/>
                  </a:ext>
                </a:extLst>
              </p:cNvPr>
              <p:cNvGraphicFramePr>
                <a:graphicFrameLocks noChangeAspect="1"/>
              </p:cNvGraphicFramePr>
              <p:nvPr>
                <p:extLst>
                  <p:ext uri="{D42A27DB-BD31-4B8C-83A1-F6EECF244321}">
                    <p14:modId xmlns:p14="http://schemas.microsoft.com/office/powerpoint/2010/main" val="3518127983"/>
                  </p:ext>
                </p:extLst>
              </p:nvPr>
            </p:nvGraphicFramePr>
            <p:xfrm rot="943361">
              <a:off x="9930941" y="1194486"/>
              <a:ext cx="2024927" cy="2196046"/>
            </p:xfrm>
            <a:graphic>
              <a:graphicData uri="http://schemas.microsoft.com/office/drawing/2017/model3d">
                <am3d:model3d r:embed="rId7">
                  <am3d:spPr>
                    <a:xfrm rot="943361">
                      <a:off x="0" y="0"/>
                      <a:ext cx="2024927" cy="2196046"/>
                    </a:xfrm>
                    <a:prstGeom prst="rect">
                      <a:avLst/>
                    </a:prstGeom>
                  </am3d:spPr>
                  <am3d:camera>
                    <am3d:pos x="0" y="0" z="78335969"/>
                    <am3d:up dx="0" dy="36000000" dz="0"/>
                    <am3d:lookAt x="0" y="0" z="0"/>
                    <am3d:perspective fov="2700000"/>
                  </am3d:camera>
                  <am3d:trans>
                    <am3d:meterPerModelUnit n="89687" d="1000000"/>
                    <am3d:preTrans dx="3" dy="-16951004" dz="-1048983"/>
                    <am3d:scale>
                      <am3d:sx n="1000000" d="1000000"/>
                      <am3d:sy n="1000000" d="1000000"/>
                      <am3d:sz n="1000000" d="1000000"/>
                    </am3d:scale>
                    <am3d:rot ax="370925" ay="-256258" az="-27734"/>
                    <am3d:postTrans dx="0" dy="0" dz="0"/>
                  </am3d:trans>
                  <am3d:raster rName="Office3DRenderer" rVer="16.0.8326">
                    <am3d:blip r:embed="rId8"/>
                  </am3d:raster>
                  <am3d:objViewport viewportSz="367909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 name="3D Model 1" descr="Thinking Face Emoji">
                <a:extLst>
                  <a:ext uri="{FF2B5EF4-FFF2-40B4-BE49-F238E27FC236}">
                    <a16:creationId xmlns:a16="http://schemas.microsoft.com/office/drawing/2014/main" id="{87C2BE27-B0B1-BA5B-B522-8D2806E131C5}"/>
                  </a:ext>
                </a:extLst>
              </p:cNvPr>
              <p:cNvPicPr>
                <a:picLocks noGrp="1" noRot="1" noChangeAspect="1" noMove="1" noResize="1" noEditPoints="1" noAdjustHandles="1" noChangeArrowheads="1" noChangeShapeType="1" noCrop="1"/>
              </p:cNvPicPr>
              <p:nvPr/>
            </p:nvPicPr>
            <p:blipFill>
              <a:blip r:embed="rId8"/>
              <a:stretch>
                <a:fillRect/>
              </a:stretch>
            </p:blipFill>
            <p:spPr>
              <a:xfrm rot="943361">
                <a:off x="9930941" y="1194486"/>
                <a:ext cx="2024927" cy="2196046"/>
              </a:xfrm>
              <a:prstGeom prst="rect">
                <a:avLst/>
              </a:prstGeom>
            </p:spPr>
          </p:pic>
        </mc:Fallback>
      </mc:AlternateContent>
    </p:spTree>
    <p:extLst>
      <p:ext uri="{BB962C8B-B14F-4D97-AF65-F5344CB8AC3E}">
        <p14:creationId xmlns:p14="http://schemas.microsoft.com/office/powerpoint/2010/main" val="3220235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85F975-4404-4237-86DB-4C018161D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74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CAE6285-6D7E-42D2-8A66-CDA633FB9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E08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4480B954-E205-A061-B14E-A72B2CEF022C}"/>
              </a:ext>
            </a:extLst>
          </p:cNvPr>
          <p:cNvPicPr>
            <a:picLocks noChangeAspect="1"/>
          </p:cNvPicPr>
          <p:nvPr/>
        </p:nvPicPr>
        <p:blipFill rotWithShape="1">
          <a:blip r:embed="rId3"/>
          <a:srcRect r="1" b="9180"/>
          <a:stretch/>
        </p:blipFill>
        <p:spPr>
          <a:xfrm>
            <a:off x="643467" y="1099595"/>
            <a:ext cx="10905066" cy="5114938"/>
          </a:xfrm>
          <a:prstGeom prst="rect">
            <a:avLst/>
          </a:prstGeom>
        </p:spPr>
      </p:pic>
      <p:sp>
        <p:nvSpPr>
          <p:cNvPr id="6" name="Rectangle 5">
            <a:extLst>
              <a:ext uri="{FF2B5EF4-FFF2-40B4-BE49-F238E27FC236}">
                <a16:creationId xmlns:a16="http://schemas.microsoft.com/office/drawing/2014/main" id="{A25D1EA4-C070-B2B8-F4E5-0BA4E134679A}"/>
              </a:ext>
            </a:extLst>
          </p:cNvPr>
          <p:cNvSpPr/>
          <p:nvPr/>
        </p:nvSpPr>
        <p:spPr>
          <a:xfrm>
            <a:off x="3437682" y="488886"/>
            <a:ext cx="5104435" cy="601884"/>
          </a:xfrm>
          <a:prstGeom prst="rect">
            <a:avLst/>
          </a:prstGeom>
          <a:solidFill>
            <a:schemeClr val="accent2">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b="1" dirty="0">
                <a:ln w="0"/>
                <a:solidFill>
                  <a:schemeClr val="bg1"/>
                </a:solidFill>
                <a:effectLst>
                  <a:outerShdw blurRad="38100" dist="19050" dir="21540000" algn="tl" rotWithShape="0">
                    <a:schemeClr val="dk1">
                      <a:alpha val="40000"/>
                    </a:schemeClr>
                  </a:outerShdw>
                </a:effectLst>
              </a:rPr>
              <a:t>STAFF PROFILE</a:t>
            </a:r>
            <a:endParaRPr lang="en-IN" sz="2400" b="1" dirty="0">
              <a:ln w="0"/>
              <a:solidFill>
                <a:schemeClr val="bg1"/>
              </a:solidFill>
              <a:effectLst>
                <a:outerShdw blurRad="38100" dist="19050" dir="21540000" algn="tl" rotWithShape="0">
                  <a:schemeClr val="dk1">
                    <a:alpha val="40000"/>
                  </a:schemeClr>
                </a:outerShdw>
              </a:effectLst>
            </a:endParaRPr>
          </a:p>
        </p:txBody>
      </p:sp>
    </p:spTree>
    <p:extLst>
      <p:ext uri="{BB962C8B-B14F-4D97-AF65-F5344CB8AC3E}">
        <p14:creationId xmlns:p14="http://schemas.microsoft.com/office/powerpoint/2010/main" val="3226723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CF7650-7342-48D6-999E-174C77B5F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B5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B2D286E-2458-46AD-B49E-911912F70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E8FDEF8A-6D8A-DC7B-74FB-8BBB20DA23BE}"/>
              </a:ext>
            </a:extLst>
          </p:cNvPr>
          <p:cNvPicPr>
            <a:picLocks noChangeAspect="1"/>
          </p:cNvPicPr>
          <p:nvPr/>
        </p:nvPicPr>
        <p:blipFill>
          <a:blip r:embed="rId3"/>
          <a:stretch>
            <a:fillRect/>
          </a:stretch>
        </p:blipFill>
        <p:spPr>
          <a:xfrm>
            <a:off x="1143941" y="1180617"/>
            <a:ext cx="9904117" cy="5033915"/>
          </a:xfrm>
          <a:prstGeom prst="rect">
            <a:avLst/>
          </a:prstGeom>
        </p:spPr>
      </p:pic>
      <p:sp>
        <p:nvSpPr>
          <p:cNvPr id="4" name="Rectangle 3">
            <a:extLst>
              <a:ext uri="{FF2B5EF4-FFF2-40B4-BE49-F238E27FC236}">
                <a16:creationId xmlns:a16="http://schemas.microsoft.com/office/drawing/2014/main" id="{7965F3FE-5B20-32D4-059B-1C145B9524F2}"/>
              </a:ext>
            </a:extLst>
          </p:cNvPr>
          <p:cNvSpPr/>
          <p:nvPr/>
        </p:nvSpPr>
        <p:spPr>
          <a:xfrm>
            <a:off x="3886644" y="480060"/>
            <a:ext cx="3715473" cy="642684"/>
          </a:xfrm>
          <a:prstGeom prst="rect">
            <a:avLst/>
          </a:prstGeom>
          <a:solidFill>
            <a:schemeClr val="tx1">
              <a:lumMod val="50000"/>
            </a:schemeClr>
          </a:solidFill>
          <a:effectLst>
            <a:outerShdw blurRad="50800" dist="38100" dir="18900000" algn="bl"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400" b="1" dirty="0">
                <a:solidFill>
                  <a:schemeClr val="bg1"/>
                </a:solidFill>
              </a:rPr>
              <a:t>DASHBOARD</a:t>
            </a:r>
            <a:endParaRPr lang="en-IN" sz="2400" b="1" dirty="0">
              <a:solidFill>
                <a:schemeClr val="bg1"/>
              </a:solidFill>
            </a:endParaRPr>
          </a:p>
        </p:txBody>
      </p:sp>
    </p:spTree>
    <p:extLst>
      <p:ext uri="{BB962C8B-B14F-4D97-AF65-F5344CB8AC3E}">
        <p14:creationId xmlns:p14="http://schemas.microsoft.com/office/powerpoint/2010/main" val="1700417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644B2222-7931-D46D-548F-6811964B8E64}"/>
              </a:ext>
            </a:extLst>
          </p:cNvPr>
          <p:cNvPicPr>
            <a:picLocks noChangeAspect="1"/>
          </p:cNvPicPr>
          <p:nvPr/>
        </p:nvPicPr>
        <p:blipFill rotWithShape="1">
          <a:blip r:embed="rId3"/>
          <a:srcRect/>
          <a:stretch/>
        </p:blipFill>
        <p:spPr>
          <a:xfrm>
            <a:off x="0" y="1022188"/>
            <a:ext cx="12191999" cy="5835812"/>
          </a:xfrm>
          <a:prstGeom prst="rect">
            <a:avLst/>
          </a:prstGeom>
        </p:spPr>
      </p:pic>
      <p:sp>
        <p:nvSpPr>
          <p:cNvPr id="3" name="Rectangle: Rounded Corners 2">
            <a:extLst>
              <a:ext uri="{FF2B5EF4-FFF2-40B4-BE49-F238E27FC236}">
                <a16:creationId xmlns:a16="http://schemas.microsoft.com/office/drawing/2014/main" id="{5E023BF5-9C4F-B8C9-6843-583ED697936B}"/>
              </a:ext>
            </a:extLst>
          </p:cNvPr>
          <p:cNvSpPr/>
          <p:nvPr/>
        </p:nvSpPr>
        <p:spPr>
          <a:xfrm>
            <a:off x="1469985" y="104172"/>
            <a:ext cx="8669438" cy="76754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n w="22225">
                  <a:solidFill>
                    <a:schemeClr val="accent2"/>
                  </a:solidFill>
                  <a:prstDash val="solid"/>
                </a:ln>
                <a:solidFill>
                  <a:schemeClr val="accent2">
                    <a:lumMod val="40000"/>
                    <a:lumOff val="60000"/>
                  </a:schemeClr>
                </a:solidFill>
                <a:effectLst>
                  <a:reflection blurRad="6350" stA="55000" endA="300" endPos="45500" dir="5400000" sy="-100000" algn="bl" rotWithShape="0"/>
                </a:effectLst>
              </a:rPr>
              <a:t>View Fund Collection</a:t>
            </a:r>
            <a:endParaRPr lang="en-IN" sz="2400" b="1" dirty="0">
              <a:ln w="22225">
                <a:solidFill>
                  <a:schemeClr val="accent2"/>
                </a:solidFill>
                <a:prstDash val="solid"/>
              </a:ln>
              <a:solidFill>
                <a:schemeClr val="accent2">
                  <a:lumMod val="40000"/>
                  <a:lumOff val="60000"/>
                </a:schemeClr>
              </a:solidFill>
              <a:effectLst>
                <a:reflection blurRad="6350" stA="55000" endA="300" endPos="45500" dir="5400000" sy="-100000" algn="bl" rotWithShape="0"/>
              </a:effectLst>
            </a:endParaRPr>
          </a:p>
        </p:txBody>
      </p:sp>
    </p:spTree>
    <p:extLst>
      <p:ext uri="{BB962C8B-B14F-4D97-AF65-F5344CB8AC3E}">
        <p14:creationId xmlns:p14="http://schemas.microsoft.com/office/powerpoint/2010/main" val="135691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Wood cube with check mark on blue background, Checklist concept, Copy space. Wood cube with check mark on blue background, Checklist concept, Copy space. CONCLUSION stock pictures, royalty-free photos &amp; images">
            <a:extLst>
              <a:ext uri="{FF2B5EF4-FFF2-40B4-BE49-F238E27FC236}">
                <a16:creationId xmlns:a16="http://schemas.microsoft.com/office/drawing/2014/main" id="{CE0A5C87-F32B-6ADC-04D7-9F270A7898A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1166" r="3945" b="-1"/>
          <a:stretch/>
        </p:blipFill>
        <p:spPr bwMode="auto">
          <a:xfrm>
            <a:off x="-8622" y="10"/>
            <a:ext cx="609600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5129" name="Picture 5128">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6257026" y="1"/>
            <a:ext cx="5934973" cy="6858000"/>
          </a:xfrm>
          <a:prstGeom prst="rect">
            <a:avLst/>
          </a:prstGeom>
        </p:spPr>
      </p:pic>
      <p:sp>
        <p:nvSpPr>
          <p:cNvPr id="3" name="TextBox 2">
            <a:extLst>
              <a:ext uri="{FF2B5EF4-FFF2-40B4-BE49-F238E27FC236}">
                <a16:creationId xmlns:a16="http://schemas.microsoft.com/office/drawing/2014/main" id="{13908A1A-E68C-209E-A14E-6F2E79956A79}"/>
              </a:ext>
            </a:extLst>
          </p:cNvPr>
          <p:cNvSpPr txBox="1"/>
          <p:nvPr/>
        </p:nvSpPr>
        <p:spPr>
          <a:xfrm>
            <a:off x="6087378" y="857378"/>
            <a:ext cx="5934972" cy="5386106"/>
          </a:xfrm>
          <a:prstGeom prst="rect">
            <a:avLst/>
          </a:prstGeom>
        </p:spPr>
        <p:txBody>
          <a:bodyPr vert="horz" lIns="91440" tIns="45720" rIns="91440" bIns="45720" rtlCol="0" anchor="t">
            <a:normAutofit/>
          </a:bodyPr>
          <a:lstStyle/>
          <a:p>
            <a:pPr marL="228600" defTabSz="457200">
              <a:spcBef>
                <a:spcPct val="20000"/>
              </a:spcBef>
              <a:spcAft>
                <a:spcPts val="600"/>
              </a:spcAft>
              <a:buClr>
                <a:schemeClr val="tx2"/>
              </a:buClr>
              <a:buSzPct val="70000"/>
              <a:buFont typeface="Wingdings 2" charset="2"/>
            </a:pPr>
            <a:r>
              <a:rPr lang="en-US" sz="2400" b="1" u="sng" dirty="0">
                <a:ln>
                  <a:solidFill>
                    <a:schemeClr val="bg1">
                      <a:lumMod val="75000"/>
                      <a:lumOff val="25000"/>
                      <a:alpha val="10000"/>
                    </a:schemeClr>
                  </a:solidFill>
                </a:ln>
                <a:effectLst>
                  <a:outerShdw blurRad="9525" dist="25400" dir="14640000" algn="tl" rotWithShape="0">
                    <a:schemeClr val="bg1">
                      <a:alpha val="30000"/>
                    </a:schemeClr>
                  </a:outerShdw>
                </a:effectLst>
                <a:latin typeface="Times New Roman" panose="02020603050405020304" pitchFamily="18" charset="0"/>
                <a:cs typeface="Times New Roman" panose="02020603050405020304" pitchFamily="18" charset="0"/>
              </a:rPr>
              <a:t>Conclusion:</a:t>
            </a:r>
            <a:endParaRPr lang="en-US" sz="2400" u="sng" dirty="0">
              <a:ln>
                <a:solidFill>
                  <a:schemeClr val="bg1">
                    <a:lumMod val="75000"/>
                    <a:lumOff val="25000"/>
                    <a:alpha val="10000"/>
                  </a:schemeClr>
                </a:solidFill>
              </a:ln>
              <a:effectLst>
                <a:outerShdw blurRad="9525" dist="25400" dir="14640000" algn="tl" rotWithShape="0">
                  <a:schemeClr val="bg1">
                    <a:alpha val="30000"/>
                  </a:schemeClr>
                </a:outerShdw>
              </a:effectLst>
              <a:latin typeface="Times New Roman" panose="02020603050405020304" pitchFamily="18" charset="0"/>
              <a:cs typeface="Times New Roman" panose="02020603050405020304" pitchFamily="18" charset="0"/>
            </a:endParaRPr>
          </a:p>
          <a:p>
            <a:pPr marL="228600" defTabSz="457200">
              <a:spcBef>
                <a:spcPct val="20000"/>
              </a:spcBef>
              <a:spcAft>
                <a:spcPts val="600"/>
              </a:spcAft>
              <a:buClr>
                <a:schemeClr val="tx2"/>
              </a:buClr>
              <a:buSzPct val="70000"/>
              <a:buFont typeface="Wingdings 2" charset="2"/>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Times New Roman" panose="02020603050405020304" pitchFamily="18" charset="0"/>
                <a:cs typeface="Times New Roman" panose="02020603050405020304" pitchFamily="18" charset="0"/>
              </a:rPr>
              <a:t>In conclusion, the development of a Crowd Capital Platform using PHP and MySQL presents an opportunity to create a robust and scalable solution for facilitating crowdfunding campaigns. </a:t>
            </a:r>
            <a:b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Times New Roman" panose="02020603050405020304" pitchFamily="18" charset="0"/>
                <a:cs typeface="Times New Roman" panose="02020603050405020304" pitchFamily="18" charset="0"/>
              </a:rPr>
            </a:br>
            <a:endPar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Times New Roman" panose="02020603050405020304" pitchFamily="18" charset="0"/>
              <a:cs typeface="Times New Roman" panose="02020603050405020304" pitchFamily="18" charset="0"/>
            </a:endParaRPr>
          </a:p>
          <a:p>
            <a:pPr marL="228600" defTabSz="457200">
              <a:spcBef>
                <a:spcPct val="20000"/>
              </a:spcBef>
              <a:spcAft>
                <a:spcPts val="600"/>
              </a:spcAft>
              <a:buClr>
                <a:schemeClr val="tx2"/>
              </a:buClr>
              <a:buSzPct val="70000"/>
              <a:buFont typeface="Wingdings 2" charset="2"/>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Times New Roman" panose="02020603050405020304" pitchFamily="18" charset="0"/>
                <a:cs typeface="Times New Roman" panose="02020603050405020304" pitchFamily="18" charset="0"/>
              </a:rPr>
              <a:t>By addressing the limitations of existing systems and incorporating user-centric features, the platform aims to empower creators and backers alike, fostering a vibrant ecosystem of innovation and collaboration.</a:t>
            </a:r>
          </a:p>
        </p:txBody>
      </p:sp>
    </p:spTree>
    <p:extLst>
      <p:ext uri="{BB962C8B-B14F-4D97-AF65-F5344CB8AC3E}">
        <p14:creationId xmlns:p14="http://schemas.microsoft.com/office/powerpoint/2010/main" val="1002107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6160" name="Rectangle 6159">
            <a:extLst>
              <a:ext uri="{FF2B5EF4-FFF2-40B4-BE49-F238E27FC236}">
                <a16:creationId xmlns:a16="http://schemas.microsoft.com/office/drawing/2014/main" id="{D98318E6-69F4-42F4-AB85-F01AA0DAF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Library, research and row of books on bookshelf for reading, knowledge and educational learning. University bookstore, information and zoom of shelves with textbook, academic journal or literature Library, research and row of books on bookshelf for reading, knowledge and educational learning. University bookstore, information and zoom of shelves with textbook, academic journal or literature reference  magazines stock pictures, royalty-free photos &amp; images">
            <a:extLst>
              <a:ext uri="{FF2B5EF4-FFF2-40B4-BE49-F238E27FC236}">
                <a16:creationId xmlns:a16="http://schemas.microsoft.com/office/drawing/2014/main" id="{20C8DAF8-1B41-AAE2-EED5-792BD0D30160}"/>
              </a:ext>
            </a:extLst>
          </p:cNvPr>
          <p:cNvPicPr>
            <a:picLocks noChangeAspect="1" noChangeArrowheads="1"/>
          </p:cNvPicPr>
          <p:nvPr/>
        </p:nvPicPr>
        <p:blipFill rotWithShape="1">
          <a:blip r:embed="rId3">
            <a:alphaModFix amt="25000"/>
            <a:extLst>
              <a:ext uri="{28A0092B-C50C-407E-A947-70E740481C1C}">
                <a14:useLocalDpi xmlns:a14="http://schemas.microsoft.com/office/drawing/2010/main" val="0"/>
              </a:ext>
            </a:extLst>
          </a:blip>
          <a:srcRect l="24158" r="17935" b="-1"/>
          <a:stretch/>
        </p:blipFill>
        <p:spPr bwMode="auto">
          <a:xfrm>
            <a:off x="4571649" y="-1"/>
            <a:ext cx="7620331" cy="6858002"/>
          </a:xfrm>
          <a:prstGeom prst="rect">
            <a:avLst/>
          </a:prstGeom>
          <a:noFill/>
          <a:extLst>
            <a:ext uri="{909E8E84-426E-40DD-AFC4-6F175D3DCCD1}">
              <a14:hiddenFill xmlns:a14="http://schemas.microsoft.com/office/drawing/2010/main">
                <a:solidFill>
                  <a:srgbClr val="FFFFFF"/>
                </a:solidFill>
              </a14:hiddenFill>
            </a:ext>
          </a:extLst>
        </p:spPr>
      </p:pic>
      <p:pic>
        <p:nvPicPr>
          <p:cNvPr id="6162" name="Picture 6161">
            <a:extLst>
              <a:ext uri="{FF2B5EF4-FFF2-40B4-BE49-F238E27FC236}">
                <a16:creationId xmlns:a16="http://schemas.microsoft.com/office/drawing/2014/main" id="{559DF61F-9058-49C9-8F75-DC501F983B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6152" name="Picture 8" descr="Newspapers and Laptop Stack of Newspapers and Laptop. Daily Journals with News and Personal Computer. Tabloid Papers with Headlines  and Articles and Desktop on Screen of Electronic Device. Different Sources of Information reference  magazines stock pictures, royalty-free photos &amp; images">
            <a:extLst>
              <a:ext uri="{FF2B5EF4-FFF2-40B4-BE49-F238E27FC236}">
                <a16:creationId xmlns:a16="http://schemas.microsoft.com/office/drawing/2014/main" id="{6E46373B-1D90-A2B5-0F1B-29528E91E9F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9805" r="-3" b="-3"/>
          <a:stretch/>
        </p:blipFill>
        <p:spPr bwMode="auto">
          <a:xfrm>
            <a:off x="20" y="10"/>
            <a:ext cx="4571629" cy="3383270"/>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Newspaper with the headline Research and Development A newspaper with the headline Research and Development reference  magazines stock pictures, royalty-free photos &amp; images">
            <a:extLst>
              <a:ext uri="{FF2B5EF4-FFF2-40B4-BE49-F238E27FC236}">
                <a16:creationId xmlns:a16="http://schemas.microsoft.com/office/drawing/2014/main" id="{2C77E9D2-ADAE-5EC0-876B-7992C774DD6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11340"/>
          <a:stretch/>
        </p:blipFill>
        <p:spPr bwMode="auto">
          <a:xfrm>
            <a:off x="1" y="3429000"/>
            <a:ext cx="4571649" cy="3429000"/>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47203B47-227F-68B7-4AC2-6CAB42BA7976}"/>
              </a:ext>
            </a:extLst>
          </p:cNvPr>
          <p:cNvSpPr/>
          <p:nvPr/>
        </p:nvSpPr>
        <p:spPr>
          <a:xfrm>
            <a:off x="4625785" y="350530"/>
            <a:ext cx="7620331" cy="6070590"/>
          </a:xfrm>
          <a:prstGeom prst="ellipse">
            <a:avLst/>
          </a:prstGeom>
          <a:solidFill>
            <a:schemeClr val="bg2">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l"/>
            <a:r>
              <a:rPr lang="en-US" b="1" dirty="0">
                <a:solidFill>
                  <a:schemeClr val="tx1"/>
                </a:solidFill>
              </a:rPr>
              <a:t>                                           </a:t>
            </a:r>
            <a:r>
              <a:rPr lang="en-US" sz="2400" b="1" u="sng" dirty="0">
                <a:solidFill>
                  <a:schemeClr val="tx1"/>
                </a:solidFill>
              </a:rPr>
              <a:t>References:</a:t>
            </a:r>
          </a:p>
          <a:p>
            <a:pPr algn="l"/>
            <a:br>
              <a:rPr lang="en-US" b="1" u="sng" dirty="0">
                <a:solidFill>
                  <a:schemeClr val="bg1"/>
                </a:solidFill>
              </a:rPr>
            </a:br>
            <a:r>
              <a:rPr lang="en-US" b="1" i="0" dirty="0">
                <a:solidFill>
                  <a:srgbClr val="D1D5DB"/>
                </a:solidFill>
                <a:effectLst/>
                <a:latin typeface="__Inter_d65c78"/>
              </a:rPr>
              <a:t>1. Crowdfunding: A Literature Review and Research Directions</a:t>
            </a:r>
            <a:r>
              <a:rPr lang="en-US" b="0" i="0" dirty="0">
                <a:solidFill>
                  <a:srgbClr val="D1D5DB"/>
                </a:solidFill>
                <a:effectLst/>
                <a:latin typeface="__Inter_d65c78"/>
              </a:rPr>
              <a:t>: This paper explores crowdfunding in the context of public policy funding, highlighting various campaign strategies and their effectiveness.</a:t>
            </a:r>
          </a:p>
          <a:p>
            <a:pPr algn="l"/>
            <a:endParaRPr lang="en-US" b="0" i="0" dirty="0">
              <a:solidFill>
                <a:srgbClr val="D1D5DB"/>
              </a:solidFill>
              <a:effectLst/>
              <a:latin typeface="__Inter_d65c78"/>
            </a:endParaRPr>
          </a:p>
          <a:p>
            <a:pPr algn="l"/>
            <a:r>
              <a:rPr lang="en-US" b="1" i="0" dirty="0">
                <a:solidFill>
                  <a:srgbClr val="D1D5DB"/>
                </a:solidFill>
                <a:effectLst/>
                <a:latin typeface="__Inter_d65c78"/>
              </a:rPr>
              <a:t>2. Determinants of Crowdfunding Success</a:t>
            </a:r>
            <a:r>
              <a:rPr lang="en-US" b="0" i="0" dirty="0">
                <a:solidFill>
                  <a:srgbClr val="D1D5DB"/>
                </a:solidFill>
                <a:effectLst/>
                <a:latin typeface="__Inter_d65c78"/>
              </a:rPr>
              <a:t>: Kaartemo (2017) identifies four main determinants of crowdfunding success: project characteristics, creator attributes, backer motivations, and platform features.</a:t>
            </a:r>
          </a:p>
          <a:p>
            <a:pPr algn="l"/>
            <a:endParaRPr lang="en-US" b="0" i="0" dirty="0">
              <a:solidFill>
                <a:srgbClr val="D1D5DB"/>
              </a:solidFill>
              <a:effectLst/>
              <a:latin typeface="__Inter_d65c78"/>
            </a:endParaRPr>
          </a:p>
          <a:p>
            <a:pPr algn="l"/>
            <a:r>
              <a:rPr lang="en-US" b="1" i="0" dirty="0">
                <a:solidFill>
                  <a:srgbClr val="D1D5DB"/>
                </a:solidFill>
                <a:effectLst/>
                <a:latin typeface="__Inter_d65c78"/>
              </a:rPr>
              <a:t>3. Analysis of Success Factors in Crowdfunding Projects</a:t>
            </a:r>
            <a:r>
              <a:rPr lang="en-US" b="0" i="0" dirty="0">
                <a:solidFill>
                  <a:srgbClr val="D1D5DB"/>
                </a:solidFill>
                <a:effectLst/>
                <a:latin typeface="__Inter_d65c78"/>
              </a:rPr>
              <a:t>: This research identifies significant variables affecting crowdfunding success, including location, experience, human capital, and gender.</a:t>
            </a:r>
          </a:p>
          <a:p>
            <a:br>
              <a:rPr lang="en-US" dirty="0"/>
            </a:br>
            <a:endParaRPr lang="en-US" b="1" u="sng" dirty="0">
              <a:solidFill>
                <a:schemeClr val="bg1"/>
              </a:solidFill>
            </a:endParaRPr>
          </a:p>
        </p:txBody>
      </p:sp>
    </p:spTree>
    <p:extLst>
      <p:ext uri="{BB962C8B-B14F-4D97-AF65-F5344CB8AC3E}">
        <p14:creationId xmlns:p14="http://schemas.microsoft.com/office/powerpoint/2010/main" val="234817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202" name="Rectangle 7201">
            <a:extLst>
              <a:ext uri="{FF2B5EF4-FFF2-40B4-BE49-F238E27FC236}">
                <a16:creationId xmlns:a16="http://schemas.microsoft.com/office/drawing/2014/main" id="{D64A12F0-8158-4372-9761-AD0A6ED3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8" name="Picture 10" descr="Thank you writes on the chat bubble. Thank you writes on the chat bubble. thank you stock pictures, royalty-free photos &amp; images">
            <a:extLst>
              <a:ext uri="{FF2B5EF4-FFF2-40B4-BE49-F238E27FC236}">
                <a16:creationId xmlns:a16="http://schemas.microsoft.com/office/drawing/2014/main" id="{59642716-BF55-2DBB-6A43-9F6B4D7D35D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325" r="1" b="10141"/>
          <a:stretch/>
        </p:blipFill>
        <p:spPr bwMode="auto">
          <a:xfrm>
            <a:off x="1277811" y="967532"/>
            <a:ext cx="9636378" cy="4922936"/>
          </a:xfrm>
          <a:prstGeom prst="rect">
            <a:avLst/>
          </a:prstGeom>
          <a:noFill/>
          <a:ln w="190500">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153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8AD56D5-BA44-F11D-86E2-20B4A2E06750}"/>
              </a:ext>
            </a:extLst>
          </p:cNvPr>
          <p:cNvSpPr>
            <a:spLocks noGrp="1"/>
          </p:cNvSpPr>
          <p:nvPr>
            <p:ph type="title"/>
          </p:nvPr>
        </p:nvSpPr>
        <p:spPr>
          <a:xfrm>
            <a:off x="1039905" y="845387"/>
            <a:ext cx="3470310" cy="1066689"/>
          </a:xfrm>
        </p:spPr>
        <p:txBody>
          <a:bodyPr vert="horz" lIns="91440" tIns="45720" rIns="91440" bIns="45720" rtlCol="0" anchor="b">
            <a:normAutofit/>
          </a:bodyPr>
          <a:lstStyle/>
          <a:p>
            <a:pPr algn="l"/>
            <a:r>
              <a:rPr lang="en-US" sz="2400" b="1" kern="1200" dirty="0">
                <a:ln>
                  <a:solidFill>
                    <a:schemeClr val="bg1">
                      <a:lumMod val="75000"/>
                      <a:lumOff val="25000"/>
                      <a:alpha val="10000"/>
                    </a:schemeClr>
                  </a:solidFill>
                </a:ln>
                <a:solidFill>
                  <a:schemeClr val="bg1"/>
                </a:solidFill>
                <a:effectLst>
                  <a:outerShdw blurRad="9525" dist="25400" dir="14640000" algn="tl" rotWithShape="0">
                    <a:schemeClr val="bg1">
                      <a:alpha val="30000"/>
                    </a:schemeClr>
                  </a:outerShdw>
                </a:effectLst>
                <a:highlight>
                  <a:srgbClr val="C0C0C0"/>
                </a:highlight>
                <a:latin typeface="+mj-lt"/>
                <a:ea typeface="+mj-ea"/>
                <a:cs typeface="Trebuchet MS"/>
              </a:rPr>
              <a:t>CONTENTS</a:t>
            </a:r>
          </a:p>
        </p:txBody>
      </p:sp>
      <p:sp>
        <p:nvSpPr>
          <p:cNvPr id="4" name="Text Placeholder 3">
            <a:extLst>
              <a:ext uri="{FF2B5EF4-FFF2-40B4-BE49-F238E27FC236}">
                <a16:creationId xmlns:a16="http://schemas.microsoft.com/office/drawing/2014/main" id="{DF9FEFA9-1779-2EAF-DD87-CAF844242E21}"/>
              </a:ext>
            </a:extLst>
          </p:cNvPr>
          <p:cNvSpPr>
            <a:spLocks noGrp="1"/>
          </p:cNvSpPr>
          <p:nvPr>
            <p:ph type="body" sz="half" idx="2"/>
          </p:nvPr>
        </p:nvSpPr>
        <p:spPr>
          <a:xfrm>
            <a:off x="1039905" y="2147862"/>
            <a:ext cx="3405573" cy="3499563"/>
          </a:xfrm>
        </p:spPr>
        <p:txBody>
          <a:bodyPr vert="horz" lIns="91440" tIns="45720" rIns="91440" bIns="45720" rtlCol="0" anchor="t">
            <a:normAutofit fontScale="92500" lnSpcReduction="10000"/>
          </a:bodyPr>
          <a:lstStyle/>
          <a:p>
            <a:pPr marL="285750" indent="-285750" algn="l">
              <a:buFont typeface="Wingdings 2" charset="2"/>
              <a:buChar char="Ø"/>
            </a:pPr>
            <a:r>
              <a:rPr lang="en-US" b="1" dirty="0"/>
              <a:t>INTRODUCTION</a:t>
            </a:r>
          </a:p>
          <a:p>
            <a:pPr marL="285750" indent="-285750" algn="l">
              <a:buFont typeface="Wingdings 2" charset="2"/>
              <a:buChar char="Ø"/>
            </a:pPr>
            <a:r>
              <a:rPr lang="en-US" b="1" dirty="0"/>
              <a:t>ABSTRACT</a:t>
            </a:r>
          </a:p>
          <a:p>
            <a:pPr marL="285750" indent="-285750" algn="l">
              <a:buFont typeface="Wingdings 2" charset="2"/>
              <a:buChar char="Ø"/>
            </a:pPr>
            <a:r>
              <a:rPr lang="en-US" b="1" dirty="0"/>
              <a:t>EXISTING SYSTEM</a:t>
            </a:r>
          </a:p>
          <a:p>
            <a:pPr marL="285750" indent="-285750" algn="l">
              <a:buFont typeface="Wingdings 2" charset="2"/>
              <a:buChar char="Ø"/>
            </a:pPr>
            <a:r>
              <a:rPr lang="en-US" b="1" dirty="0"/>
              <a:t>PROPOSED SYSTEM AND ITS ADVANTAGES</a:t>
            </a:r>
          </a:p>
          <a:p>
            <a:pPr marL="285750" indent="-285750" algn="l">
              <a:buFont typeface="Wingdings 2" charset="2"/>
              <a:buChar char="Ø"/>
            </a:pPr>
            <a:r>
              <a:rPr lang="en-US" b="1" dirty="0"/>
              <a:t>APPLICATIONS</a:t>
            </a:r>
          </a:p>
          <a:p>
            <a:pPr marL="285750" indent="-285750" algn="l">
              <a:buFont typeface="Wingdings 2" charset="2"/>
              <a:buChar char="Ø"/>
            </a:pPr>
            <a:r>
              <a:rPr lang="en-US" b="1" dirty="0"/>
              <a:t>PROJECT REQUIRMENTS</a:t>
            </a:r>
          </a:p>
          <a:p>
            <a:pPr marL="285750" indent="-285750" algn="l">
              <a:buFont typeface="Wingdings 2" charset="2"/>
              <a:buChar char="Ø"/>
            </a:pPr>
            <a:r>
              <a:rPr lang="en-US" b="1" dirty="0"/>
              <a:t>OUTPUT SCREENS</a:t>
            </a:r>
          </a:p>
          <a:p>
            <a:pPr marL="285750" indent="-285750" algn="l">
              <a:buFont typeface="Wingdings 2" charset="2"/>
              <a:buChar char="Ø"/>
            </a:pPr>
            <a:r>
              <a:rPr lang="en-US" b="1" dirty="0"/>
              <a:t>CONCLUSION </a:t>
            </a:r>
          </a:p>
          <a:p>
            <a:pPr marL="285750" indent="-285750" algn="l">
              <a:buFont typeface="Wingdings 2" charset="2"/>
              <a:buChar char="Ø"/>
            </a:pPr>
            <a:r>
              <a:rPr lang="en-US" b="1" dirty="0"/>
              <a:t>REFERENCE</a:t>
            </a:r>
          </a:p>
          <a:p>
            <a:pPr algn="l"/>
            <a:endParaRPr lang="en-US" dirty="0"/>
          </a:p>
        </p:txBody>
      </p:sp>
      <p:pic>
        <p:nvPicPr>
          <p:cNvPr id="6" name="Content Placeholder 5" descr="A piggy bank on top of a building&#10;&#10;Description automatically generated">
            <a:extLst>
              <a:ext uri="{FF2B5EF4-FFF2-40B4-BE49-F238E27FC236}">
                <a16:creationId xmlns:a16="http://schemas.microsoft.com/office/drawing/2014/main" id="{3E04AA8B-76C7-5302-8346-687F049ADDC9}"/>
              </a:ext>
            </a:extLst>
          </p:cNvPr>
          <p:cNvPicPr>
            <a:picLocks noGrp="1" noChangeAspect="1"/>
          </p:cNvPicPr>
          <p:nvPr>
            <p:ph idx="1"/>
          </p:nvPr>
        </p:nvPicPr>
        <p:blipFill>
          <a:blip r:embed="rId3"/>
          <a:stretch>
            <a:fillRect/>
          </a:stretch>
        </p:blipFill>
        <p:spPr>
          <a:xfrm>
            <a:off x="6605346" y="643467"/>
            <a:ext cx="3725192" cy="5580812"/>
          </a:xfrm>
          <a:prstGeom prst="rect">
            <a:avLst/>
          </a:prstGeom>
        </p:spPr>
      </p:pic>
      <p:sp>
        <p:nvSpPr>
          <p:cNvPr id="7" name="Rectangle 6">
            <a:extLst>
              <a:ext uri="{FF2B5EF4-FFF2-40B4-BE49-F238E27FC236}">
                <a16:creationId xmlns:a16="http://schemas.microsoft.com/office/drawing/2014/main" id="{1A6F80EA-AFD5-F164-2B61-4D9239703CB5}"/>
              </a:ext>
            </a:extLst>
          </p:cNvPr>
          <p:cNvSpPr/>
          <p:nvPr/>
        </p:nvSpPr>
        <p:spPr>
          <a:xfrm>
            <a:off x="6832182" y="4968240"/>
            <a:ext cx="3271520" cy="2641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n w="0"/>
                <a:solidFill>
                  <a:schemeClr val="bg1"/>
                </a:solidFill>
                <a:effectLst>
                  <a:outerShdw blurRad="38100" dist="19050" dir="2700000" algn="tl" rotWithShape="0">
                    <a:schemeClr val="dk1">
                      <a:alpha val="40000"/>
                    </a:schemeClr>
                  </a:outerShdw>
                </a:effectLst>
              </a:rPr>
              <a:t>CROWD CAPITAL</a:t>
            </a:r>
          </a:p>
        </p:txBody>
      </p:sp>
    </p:spTree>
    <p:extLst>
      <p:ext uri="{BB962C8B-B14F-4D97-AF65-F5344CB8AC3E}">
        <p14:creationId xmlns:p14="http://schemas.microsoft.com/office/powerpoint/2010/main" val="2314058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56516A3-6480-5E7D-1523-701618163F51}"/>
              </a:ext>
            </a:extLst>
          </p:cNvPr>
          <p:cNvSpPr txBox="1"/>
          <p:nvPr/>
        </p:nvSpPr>
        <p:spPr>
          <a:xfrm>
            <a:off x="-208204" y="641873"/>
            <a:ext cx="4678604" cy="3340847"/>
          </a:xfrm>
          <a:prstGeom prst="rect">
            <a:avLst/>
          </a:prstGeom>
        </p:spPr>
        <p:txBody>
          <a:bodyPr vert="horz" lIns="91440" tIns="45720" rIns="91440" bIns="45720" rtlCol="0" anchor="t">
            <a:noAutofit/>
          </a:bodyPr>
          <a:lstStyle/>
          <a:p>
            <a:pPr marL="228600" defTabSz="457200">
              <a:lnSpc>
                <a:spcPct val="90000"/>
              </a:lnSpc>
              <a:spcBef>
                <a:spcPct val="20000"/>
              </a:spcBef>
              <a:spcAft>
                <a:spcPts val="600"/>
              </a:spcAft>
              <a:buClr>
                <a:schemeClr val="tx2"/>
              </a:buClr>
              <a:buSzPct val="70000"/>
              <a:buFont typeface="Wingdings 2" charset="2"/>
            </a:pPr>
            <a:r>
              <a:rPr lang="en-US" sz="2400" b="1" u="sng" dirty="0">
                <a:ln>
                  <a:solidFill>
                    <a:schemeClr val="bg1">
                      <a:lumMod val="75000"/>
                      <a:lumOff val="25000"/>
                      <a:alpha val="10000"/>
                    </a:schemeClr>
                  </a:solidFill>
                </a:ln>
                <a:effectLst>
                  <a:outerShdw blurRad="9525" dist="25400" dir="14640000" algn="tl" rotWithShape="0">
                    <a:schemeClr val="bg1">
                      <a:alpha val="30000"/>
                    </a:schemeClr>
                  </a:outerShdw>
                </a:effectLst>
              </a:rPr>
              <a:t>Introduction:</a:t>
            </a:r>
          </a:p>
          <a:p>
            <a:pPr marL="228600" defTabSz="457200">
              <a:lnSpc>
                <a:spcPct val="90000"/>
              </a:lnSpc>
              <a:spcBef>
                <a:spcPct val="20000"/>
              </a:spcBef>
              <a:spcAft>
                <a:spcPts val="600"/>
              </a:spcAft>
              <a:buClr>
                <a:schemeClr val="tx2"/>
              </a:buClr>
              <a:buSzPct val="70000"/>
              <a:buFont typeface="Wingdings 2" charset="2"/>
            </a:pPr>
            <a:endParaRPr lang="en-US" sz="2400" b="1" u="sng" dirty="0">
              <a:ln>
                <a:solidFill>
                  <a:schemeClr val="bg1">
                    <a:lumMod val="75000"/>
                    <a:lumOff val="25000"/>
                    <a:alpha val="10000"/>
                  </a:schemeClr>
                </a:solidFill>
              </a:ln>
              <a:effectLst>
                <a:outerShdw blurRad="9525" dist="25400" dir="14640000" algn="tl" rotWithShape="0">
                  <a:schemeClr val="bg1">
                    <a:alpha val="30000"/>
                  </a:schemeClr>
                </a:outerShdw>
              </a:effectLst>
            </a:endParaRPr>
          </a:p>
          <a:p>
            <a:pPr marL="514350" indent="-285750" defTabSz="457200">
              <a:lnSpc>
                <a:spcPct val="90000"/>
              </a:lnSpc>
              <a:spcBef>
                <a:spcPct val="20000"/>
              </a:spcBef>
              <a:spcAft>
                <a:spcPts val="600"/>
              </a:spcAft>
              <a:buClr>
                <a:schemeClr val="tx2"/>
              </a:buClr>
              <a:buSzPct val="70000"/>
              <a:buFont typeface="Wingdings 2" charset="2"/>
              <a:buChar char="q"/>
            </a:pP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latin typeface="Times New Roman" panose="02020603050405020304" pitchFamily="18" charset="0"/>
                <a:cs typeface="Times New Roman" panose="02020603050405020304" pitchFamily="18" charset="0"/>
              </a:rPr>
              <a:t>In the era of digital connectivity, Crowd Capital Platforms have emerged as powerful tools for individuals and organizations to raise funds for their projects, ventures, or causes. </a:t>
            </a:r>
          </a:p>
          <a:p>
            <a:pPr marL="514350" indent="-285750" defTabSz="457200">
              <a:lnSpc>
                <a:spcPct val="90000"/>
              </a:lnSpc>
              <a:spcBef>
                <a:spcPct val="20000"/>
              </a:spcBef>
              <a:spcAft>
                <a:spcPts val="600"/>
              </a:spcAft>
              <a:buClr>
                <a:schemeClr val="tx2"/>
              </a:buClr>
              <a:buSzPct val="70000"/>
              <a:buFont typeface="Wingdings 2" charset="2"/>
              <a:buChar char="q"/>
            </a:pP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latin typeface="Times New Roman" panose="02020603050405020304" pitchFamily="18" charset="0"/>
                <a:cs typeface="Times New Roman" panose="02020603050405020304" pitchFamily="18" charset="0"/>
              </a:rPr>
              <a:t>These platforms offer a space where creators can showcase their ideas and connect with a community of potential backers willing to support them financially.</a:t>
            </a:r>
          </a:p>
          <a:p>
            <a:pPr marL="514350" indent="-285750" defTabSz="457200">
              <a:lnSpc>
                <a:spcPct val="90000"/>
              </a:lnSpc>
              <a:spcBef>
                <a:spcPct val="20000"/>
              </a:spcBef>
              <a:spcAft>
                <a:spcPts val="600"/>
              </a:spcAft>
              <a:buClr>
                <a:schemeClr val="tx2"/>
              </a:buClr>
              <a:buSzPct val="70000"/>
              <a:buFont typeface="Wingdings 2" charset="2"/>
              <a:buChar char="q"/>
            </a:pP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latin typeface="Times New Roman" panose="02020603050405020304" pitchFamily="18" charset="0"/>
                <a:cs typeface="Times New Roman" panose="02020603050405020304" pitchFamily="18" charset="0"/>
              </a:rPr>
              <a:t> This article presents the development of a Crowd Capital Platform using PHP and MySQL, aiming to provide a robust and user-friendly solution for both project creators and backers.</a:t>
            </a:r>
          </a:p>
        </p:txBody>
      </p:sp>
      <p:sp>
        <p:nvSpPr>
          <p:cNvPr id="17" name="Rectangle 16">
            <a:extLst>
              <a:ext uri="{FF2B5EF4-FFF2-40B4-BE49-F238E27FC236}">
                <a16:creationId xmlns:a16="http://schemas.microsoft.com/office/drawing/2014/main" id="{BEF75C5D-2BA1-43DF-A7EA-02C7DEC12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tx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aper cutout people holding hands on a pile of money&#10;&#10;Description automatically generated">
            <a:extLst>
              <a:ext uri="{FF2B5EF4-FFF2-40B4-BE49-F238E27FC236}">
                <a16:creationId xmlns:a16="http://schemas.microsoft.com/office/drawing/2014/main" id="{B0D54565-9D47-FD39-229F-422DC11CC599}"/>
              </a:ext>
            </a:extLst>
          </p:cNvPr>
          <p:cNvPicPr>
            <a:picLocks noChangeAspect="1"/>
          </p:cNvPicPr>
          <p:nvPr/>
        </p:nvPicPr>
        <p:blipFill>
          <a:blip r:embed="rId3"/>
          <a:stretch>
            <a:fillRect/>
          </a:stretch>
        </p:blipFill>
        <p:spPr>
          <a:xfrm>
            <a:off x="5120640" y="1461573"/>
            <a:ext cx="5676236" cy="3788887"/>
          </a:xfrm>
          <a:prstGeom prst="rect">
            <a:avLst/>
          </a:prstGeom>
        </p:spPr>
      </p:pic>
    </p:spTree>
    <p:extLst>
      <p:ext uri="{BB962C8B-B14F-4D97-AF65-F5344CB8AC3E}">
        <p14:creationId xmlns:p14="http://schemas.microsoft.com/office/powerpoint/2010/main" val="3423267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60E4CC-B460-9360-C9CE-639F2D4E337C}"/>
              </a:ext>
            </a:extLst>
          </p:cNvPr>
          <p:cNvSpPr txBox="1"/>
          <p:nvPr/>
        </p:nvSpPr>
        <p:spPr>
          <a:xfrm>
            <a:off x="335280" y="1005614"/>
            <a:ext cx="6096000" cy="4182363"/>
          </a:xfrm>
          <a:prstGeom prst="rect">
            <a:avLst/>
          </a:prstGeom>
          <a:noFill/>
        </p:spPr>
        <p:txBody>
          <a:bodyPr wrap="square">
            <a:spAutoFit/>
          </a:bodyPr>
          <a:lstStyle/>
          <a:p>
            <a:pPr marL="228600">
              <a:lnSpc>
                <a:spcPct val="150000"/>
              </a:lnSpc>
              <a:spcAft>
                <a:spcPts val="1000"/>
              </a:spcAft>
            </a:pPr>
            <a:r>
              <a:rPr lang="en-US" sz="2400" b="1" u="sng" dirty="0">
                <a:effectLst/>
                <a:latin typeface="Times New Roman" panose="02020603050405020304" pitchFamily="18" charset="0"/>
                <a:ea typeface="Calibri" panose="020F0502020204030204" pitchFamily="34" charset="0"/>
                <a:cs typeface="Times New Roman" panose="02020603050405020304" pitchFamily="18" charset="0"/>
              </a:rPr>
              <a:t>Abstract:</a:t>
            </a:r>
            <a:endParaRPr lang="en-IN" sz="2400" u="sng"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285750">
              <a:lnSpc>
                <a:spcPct val="150000"/>
              </a:lnSpc>
              <a:spcAft>
                <a:spcPts val="1000"/>
              </a:spcAft>
              <a:buFont typeface="Wingdings" panose="05000000000000000000" pitchFamily="2" charset="2"/>
              <a:buChar char="q"/>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proposed Crowd Capital Platform leverages PHP and MySQL technologies to create a dynamic and interactive environment where project creators can pitch their ideas and backers can contribute financially to bring those ideas to life.</a:t>
            </a:r>
          </a:p>
          <a:p>
            <a:pPr marL="514350" indent="-285750">
              <a:lnSpc>
                <a:spcPct val="150000"/>
              </a:lnSpc>
              <a:spcAft>
                <a:spcPts val="1000"/>
              </a:spcAft>
              <a:buFont typeface="Wingdings" panose="05000000000000000000" pitchFamily="2" charset="2"/>
              <a:buChar char="q"/>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system will facilitate seamless project creation, management, and funding while ensuring security and reliability throughout the process.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A group of hands holding money&#10;&#10;Description automatically generated">
            <a:extLst>
              <a:ext uri="{FF2B5EF4-FFF2-40B4-BE49-F238E27FC236}">
                <a16:creationId xmlns:a16="http://schemas.microsoft.com/office/drawing/2014/main" id="{A87D3501-92F4-D7CA-2C55-6E17E0277C5B}"/>
              </a:ext>
            </a:extLst>
          </p:cNvPr>
          <p:cNvPicPr>
            <a:picLocks noChangeAspect="1"/>
          </p:cNvPicPr>
          <p:nvPr/>
        </p:nvPicPr>
        <p:blipFill>
          <a:blip r:embed="rId2"/>
          <a:stretch>
            <a:fillRect/>
          </a:stretch>
        </p:blipFill>
        <p:spPr>
          <a:xfrm>
            <a:off x="6431280" y="-15240"/>
            <a:ext cx="5760720" cy="6873240"/>
          </a:xfrm>
          <a:prstGeom prst="rect">
            <a:avLst/>
          </a:prstGeom>
        </p:spPr>
      </p:pic>
    </p:spTree>
    <p:extLst>
      <p:ext uri="{BB962C8B-B14F-4D97-AF65-F5344CB8AC3E}">
        <p14:creationId xmlns:p14="http://schemas.microsoft.com/office/powerpoint/2010/main" val="2599015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8F31E0-9618-009F-3396-2991E85DB0BB}"/>
              </a:ext>
            </a:extLst>
          </p:cNvPr>
          <p:cNvSpPr txBox="1"/>
          <p:nvPr/>
        </p:nvSpPr>
        <p:spPr>
          <a:xfrm>
            <a:off x="213360" y="406174"/>
            <a:ext cx="6096000" cy="5486374"/>
          </a:xfrm>
          <a:prstGeom prst="rect">
            <a:avLst/>
          </a:prstGeom>
          <a:noFill/>
        </p:spPr>
        <p:txBody>
          <a:bodyPr wrap="square">
            <a:spAutoFit/>
          </a:bodyPr>
          <a:lstStyle/>
          <a:p>
            <a:pPr marL="228600">
              <a:lnSpc>
                <a:spcPct val="150000"/>
              </a:lnSpc>
              <a:spcAft>
                <a:spcPts val="1000"/>
              </a:spcAft>
            </a:pPr>
            <a:r>
              <a:rPr lang="en-US" sz="2400" b="1" u="sng" dirty="0">
                <a:effectLst/>
                <a:latin typeface="Times New Roman" panose="02020603050405020304" pitchFamily="18" charset="0"/>
                <a:ea typeface="Calibri" panose="020F0502020204030204" pitchFamily="34" charset="0"/>
                <a:cs typeface="Times New Roman" panose="02020603050405020304" pitchFamily="18" charset="0"/>
              </a:rPr>
              <a:t>Existing System and its limitation:</a:t>
            </a:r>
            <a:endParaRPr lang="en-IN" sz="1600" u="sng"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285750">
              <a:lnSpc>
                <a:spcPct val="150000"/>
              </a:lnSpc>
              <a:spcAft>
                <a:spcPts val="1000"/>
              </a:spcAft>
              <a:buFont typeface="Wingdings" panose="05000000000000000000" pitchFamily="2" charset="2"/>
              <a:buChar char="q"/>
            </a:pPr>
            <a:r>
              <a:rPr lang="en-US" dirty="0">
                <a:effectLst/>
                <a:latin typeface="Times New Roman" panose="02020603050405020304" pitchFamily="18" charset="0"/>
                <a:ea typeface="Calibri" panose="020F0502020204030204" pitchFamily="34" charset="0"/>
                <a:cs typeface="Times New Roman" panose="02020603050405020304" pitchFamily="18" charset="0"/>
              </a:rPr>
              <a:t>Currently, various Crowd Capital Platforms exist, each with its own set of features and limitations. However, many of these platforms may lack certain functionalities or may not fully address the needs of project creators and backers.</a:t>
            </a:r>
          </a:p>
          <a:p>
            <a:pPr marL="514350" indent="-285750">
              <a:lnSpc>
                <a:spcPct val="150000"/>
              </a:lnSpc>
              <a:spcAft>
                <a:spcPts val="1000"/>
              </a:spcAft>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cs typeface="Times New Roman" panose="02020603050405020304" pitchFamily="18" charset="0"/>
              </a:rPr>
              <a:t> Common issues include high transaction fees</a:t>
            </a:r>
          </a:p>
          <a:p>
            <a:pPr marL="514350" indent="-285750">
              <a:lnSpc>
                <a:spcPct val="150000"/>
              </a:lnSpc>
              <a:spcAft>
                <a:spcPts val="1000"/>
              </a:spcAft>
              <a:buFont typeface="Wingdings" panose="05000000000000000000" pitchFamily="2" charset="2"/>
              <a:buChar char="Ø"/>
            </a:pPr>
            <a:r>
              <a:rPr lang="en-US" dirty="0">
                <a:latin typeface="Times New Roman" panose="02020603050405020304" pitchFamily="18" charset="0"/>
                <a:ea typeface="Calibri" panose="020F0502020204030204" pitchFamily="34" charset="0"/>
                <a:cs typeface="Times New Roman" panose="02020603050405020304" pitchFamily="18" charset="0"/>
              </a:rPr>
              <a:t> L</a:t>
            </a:r>
            <a:r>
              <a:rPr lang="en-US" dirty="0">
                <a:effectLst/>
                <a:latin typeface="Times New Roman" panose="02020603050405020304" pitchFamily="18" charset="0"/>
                <a:ea typeface="Calibri" panose="020F0502020204030204" pitchFamily="34" charset="0"/>
                <a:cs typeface="Times New Roman" panose="02020603050405020304" pitchFamily="18" charset="0"/>
              </a:rPr>
              <a:t>imited customization options</a:t>
            </a:r>
          </a:p>
          <a:p>
            <a:pPr marL="514350" indent="-285750">
              <a:lnSpc>
                <a:spcPct val="150000"/>
              </a:lnSpc>
              <a:spcAft>
                <a:spcPts val="1000"/>
              </a:spcAft>
              <a:buFont typeface="Wingdings" panose="05000000000000000000" pitchFamily="2" charset="2"/>
              <a:buChar char="Ø"/>
            </a:pPr>
            <a:r>
              <a:rPr lang="en-US" dirty="0">
                <a:latin typeface="Times New Roman" panose="02020603050405020304" pitchFamily="18" charset="0"/>
                <a:ea typeface="Calibri" panose="020F0502020204030204" pitchFamily="34" charset="0"/>
                <a:cs typeface="Times New Roman" panose="02020603050405020304" pitchFamily="18" charset="0"/>
              </a:rPr>
              <a:t>l</a:t>
            </a:r>
            <a:r>
              <a:rPr lang="en-US" dirty="0">
                <a:effectLst/>
                <a:latin typeface="Times New Roman" panose="02020603050405020304" pitchFamily="18" charset="0"/>
                <a:ea typeface="Calibri" panose="020F0502020204030204" pitchFamily="34" charset="0"/>
                <a:cs typeface="Times New Roman" panose="02020603050405020304" pitchFamily="18" charset="0"/>
              </a:rPr>
              <a:t>ack of transparency in fund distribution.</a:t>
            </a:r>
          </a:p>
          <a:p>
            <a:pPr marL="228600">
              <a:lnSpc>
                <a:spcPct val="150000"/>
              </a:lnSpc>
              <a:spcAft>
                <a:spcPts val="1000"/>
              </a:spcAft>
            </a:pPr>
            <a:endParaRPr lang="en-US" b="1"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nSpc>
                <a:spcPct val="150000"/>
              </a:lnSpc>
              <a:spcAft>
                <a:spcPts val="10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descr="Group of wooden dolls and stack of money. Group of wooden dolls and stack of money. Finance, donation, investor and crowdfunding concept crowd capital funding stock pictures, royalty-free photos &amp; images">
            <a:extLst>
              <a:ext uri="{FF2B5EF4-FFF2-40B4-BE49-F238E27FC236}">
                <a16:creationId xmlns:a16="http://schemas.microsoft.com/office/drawing/2014/main" id="{94ECD34F-FB2A-52BA-7C29-2CFF97F009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9360" y="1"/>
            <a:ext cx="588264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608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98318E6-69F4-42F4-AB85-F01AA0DAF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60D6D09A-62C9-56D5-7F62-ADDB465F8675}"/>
              </a:ext>
            </a:extLst>
          </p:cNvPr>
          <p:cNvPicPr>
            <a:picLocks noChangeAspect="1"/>
          </p:cNvPicPr>
          <p:nvPr/>
        </p:nvPicPr>
        <p:blipFill rotWithShape="1">
          <a:blip r:embed="rId3"/>
          <a:srcRect l="51631" r="7372"/>
          <a:stretch/>
        </p:blipFill>
        <p:spPr>
          <a:xfrm>
            <a:off x="-10649" y="1"/>
            <a:ext cx="4571649" cy="6858000"/>
          </a:xfrm>
          <a:prstGeom prst="rect">
            <a:avLst/>
          </a:prstGeom>
        </p:spPr>
      </p:pic>
      <p:pic>
        <p:nvPicPr>
          <p:cNvPr id="11" name="Picture 10">
            <a:extLst>
              <a:ext uri="{FF2B5EF4-FFF2-40B4-BE49-F238E27FC236}">
                <a16:creationId xmlns:a16="http://schemas.microsoft.com/office/drawing/2014/main" id="{559DF61F-9058-49C9-8F75-DC501F983B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sp>
        <p:nvSpPr>
          <p:cNvPr id="3" name="TextBox 2">
            <a:extLst>
              <a:ext uri="{FF2B5EF4-FFF2-40B4-BE49-F238E27FC236}">
                <a16:creationId xmlns:a16="http://schemas.microsoft.com/office/drawing/2014/main" id="{34311E6D-6758-64CE-8CFD-487CD21A3391}"/>
              </a:ext>
            </a:extLst>
          </p:cNvPr>
          <p:cNvSpPr txBox="1"/>
          <p:nvPr/>
        </p:nvSpPr>
        <p:spPr>
          <a:xfrm>
            <a:off x="4790560" y="894080"/>
            <a:ext cx="7218560" cy="5415280"/>
          </a:xfrm>
          <a:prstGeom prst="rect">
            <a:avLst/>
          </a:prstGeom>
        </p:spPr>
        <p:txBody>
          <a:bodyPr vert="horz" lIns="91440" tIns="45720" rIns="91440" bIns="45720" rtlCol="0" anchor="ctr">
            <a:normAutofit lnSpcReduction="10000"/>
          </a:bodyPr>
          <a:lstStyle/>
          <a:p>
            <a:pPr marL="228600" defTabSz="457200">
              <a:lnSpc>
                <a:spcPct val="90000"/>
              </a:lnSpc>
              <a:spcBef>
                <a:spcPct val="20000"/>
              </a:spcBef>
              <a:spcAft>
                <a:spcPts val="600"/>
              </a:spcAft>
              <a:buClr>
                <a:schemeClr val="tx2"/>
              </a:buClr>
              <a:buSzPct val="70000"/>
              <a:buFont typeface="Wingdings 2" charset="2"/>
            </a:pPr>
            <a:r>
              <a:rPr lang="en-US" sz="2600" b="1" u="sng" dirty="0">
                <a:ln>
                  <a:solidFill>
                    <a:schemeClr val="bg1">
                      <a:lumMod val="75000"/>
                      <a:lumOff val="25000"/>
                      <a:alpha val="10000"/>
                    </a:schemeClr>
                  </a:solidFill>
                </a:ln>
                <a:effectLst>
                  <a:outerShdw blurRad="9525" dist="25400" dir="14640000" algn="tl" rotWithShape="0">
                    <a:schemeClr val="bg1">
                      <a:alpha val="30000"/>
                    </a:schemeClr>
                  </a:outerShdw>
                </a:effectLst>
                <a:latin typeface="Times New Roman" panose="02020603050405020304" pitchFamily="18" charset="0"/>
                <a:cs typeface="Times New Roman" panose="02020603050405020304" pitchFamily="18" charset="0"/>
              </a:rPr>
              <a:t>Proposed System:</a:t>
            </a:r>
          </a:p>
          <a:p>
            <a:pPr marL="228600" defTabSz="457200">
              <a:lnSpc>
                <a:spcPct val="90000"/>
              </a:lnSpc>
              <a:spcBef>
                <a:spcPct val="20000"/>
              </a:spcBef>
              <a:spcAft>
                <a:spcPts val="600"/>
              </a:spcAft>
              <a:buClr>
                <a:schemeClr val="tx2"/>
              </a:buClr>
              <a:buSzPct val="70000"/>
              <a:buFont typeface="Wingdings 2" charset="2"/>
            </a:pPr>
            <a:endParaRPr lang="en-US" sz="3800" b="1" u="sng" dirty="0">
              <a:ln>
                <a:solidFill>
                  <a:schemeClr val="bg1">
                    <a:lumMod val="75000"/>
                    <a:lumOff val="25000"/>
                    <a:alpha val="10000"/>
                  </a:schemeClr>
                </a:solidFill>
              </a:ln>
              <a:effectLst>
                <a:outerShdw blurRad="9525" dist="25400" dir="14640000" algn="tl" rotWithShape="0">
                  <a:schemeClr val="bg1">
                    <a:alpha val="30000"/>
                  </a:schemeClr>
                </a:outerShdw>
              </a:effectLst>
              <a:latin typeface="Times New Roman" panose="02020603050405020304" pitchFamily="18" charset="0"/>
              <a:cs typeface="Times New Roman" panose="02020603050405020304" pitchFamily="18" charset="0"/>
            </a:endParaRPr>
          </a:p>
          <a:p>
            <a:pPr marL="228600" defTabSz="457200">
              <a:lnSpc>
                <a:spcPct val="90000"/>
              </a:lnSpc>
              <a:spcBef>
                <a:spcPct val="20000"/>
              </a:spcBef>
              <a:spcAft>
                <a:spcPts val="600"/>
              </a:spcAft>
              <a:buClr>
                <a:schemeClr val="tx2"/>
              </a:buClr>
              <a:buSzPct val="70000"/>
              <a:buFont typeface="Wingdings 2" charset="2"/>
            </a:pPr>
            <a:r>
              <a:rPr lang="en-US" sz="1900" dirty="0">
                <a:ln>
                  <a:solidFill>
                    <a:schemeClr val="bg1">
                      <a:lumMod val="75000"/>
                      <a:lumOff val="25000"/>
                      <a:alpha val="10000"/>
                    </a:schemeClr>
                  </a:solidFill>
                </a:ln>
                <a:effectLst>
                  <a:outerShdw blurRad="9525" dist="25400" dir="14640000" algn="tl" rotWithShape="0">
                    <a:schemeClr val="bg1">
                      <a:alpha val="30000"/>
                    </a:schemeClr>
                  </a:outerShdw>
                </a:effectLst>
                <a:latin typeface="Times New Roman" panose="02020603050405020304" pitchFamily="18" charset="0"/>
                <a:cs typeface="Times New Roman" panose="02020603050405020304" pitchFamily="18" charset="0"/>
              </a:rPr>
              <a:t>The proposed Crowd Capital Platform aims to overcome the shortcomings of existing systems by providing a comprehensive solution with the following features:</a:t>
            </a:r>
          </a:p>
          <a:p>
            <a:pPr marL="228600" defTabSz="457200">
              <a:lnSpc>
                <a:spcPct val="90000"/>
              </a:lnSpc>
              <a:spcBef>
                <a:spcPct val="20000"/>
              </a:spcBef>
              <a:spcAft>
                <a:spcPts val="600"/>
              </a:spcAft>
              <a:buClr>
                <a:schemeClr val="tx2"/>
              </a:buClr>
              <a:buSzPct val="70000"/>
              <a:buFont typeface="Wingdings 2" charset="2"/>
            </a:pPr>
            <a:endParaRPr lang="en-US" sz="3100" dirty="0">
              <a:ln>
                <a:solidFill>
                  <a:schemeClr val="bg1">
                    <a:lumMod val="75000"/>
                    <a:lumOff val="25000"/>
                    <a:alpha val="10000"/>
                  </a:schemeClr>
                </a:solidFill>
              </a:ln>
              <a:effectLst>
                <a:outerShdw blurRad="9525" dist="25400" dir="14640000" algn="tl" rotWithShape="0">
                  <a:schemeClr val="bg1">
                    <a:alpha val="30000"/>
                  </a:schemeClr>
                </a:outerShdw>
              </a:effectLst>
              <a:latin typeface="Times New Roman" panose="02020603050405020304" pitchFamily="18" charset="0"/>
              <a:cs typeface="Times New Roman" panose="02020603050405020304" pitchFamily="18" charset="0"/>
            </a:endParaRPr>
          </a:p>
          <a:p>
            <a:pPr marL="685800" indent="-457200" defTabSz="457200">
              <a:lnSpc>
                <a:spcPct val="90000"/>
              </a:lnSpc>
              <a:spcBef>
                <a:spcPct val="20000"/>
              </a:spcBef>
              <a:spcAft>
                <a:spcPts val="600"/>
              </a:spcAft>
              <a:buClr>
                <a:schemeClr val="tx2"/>
              </a:buClr>
              <a:buSzPct val="70000"/>
              <a:buFont typeface="Wingdings" panose="05000000000000000000" pitchFamily="2" charset="2"/>
              <a:buChar char="q"/>
            </a:pPr>
            <a:r>
              <a:rPr lang="en-US" sz="2300" dirty="0">
                <a:ln>
                  <a:solidFill>
                    <a:schemeClr val="bg1">
                      <a:lumMod val="75000"/>
                      <a:lumOff val="25000"/>
                      <a:alpha val="10000"/>
                    </a:schemeClr>
                  </a:solidFill>
                </a:ln>
                <a:effectLst>
                  <a:outerShdw blurRad="9525" dist="25400" dir="14640000" algn="tl" rotWithShape="0">
                    <a:schemeClr val="bg1">
                      <a:alpha val="30000"/>
                    </a:schemeClr>
                  </a:outerShdw>
                </a:effectLst>
                <a:latin typeface="Times New Roman" panose="02020603050405020304" pitchFamily="18" charset="0"/>
                <a:cs typeface="Times New Roman" panose="02020603050405020304" pitchFamily="18" charset="0"/>
              </a:rPr>
              <a:t>User-friendly project creation and management interface</a:t>
            </a:r>
          </a:p>
          <a:p>
            <a:pPr marL="685800" indent="-457200" defTabSz="457200">
              <a:lnSpc>
                <a:spcPct val="90000"/>
              </a:lnSpc>
              <a:spcBef>
                <a:spcPct val="20000"/>
              </a:spcBef>
              <a:spcAft>
                <a:spcPts val="600"/>
              </a:spcAft>
              <a:buClr>
                <a:schemeClr val="tx2"/>
              </a:buClr>
              <a:buSzPct val="70000"/>
              <a:buFont typeface="Wingdings" panose="05000000000000000000" pitchFamily="2" charset="2"/>
              <a:buChar char="q"/>
            </a:pPr>
            <a:r>
              <a:rPr lang="en-US" sz="2300" dirty="0">
                <a:ln>
                  <a:solidFill>
                    <a:schemeClr val="bg1">
                      <a:lumMod val="75000"/>
                      <a:lumOff val="25000"/>
                      <a:alpha val="10000"/>
                    </a:schemeClr>
                  </a:solidFill>
                </a:ln>
                <a:effectLst>
                  <a:outerShdw blurRad="9525" dist="25400" dir="14640000" algn="tl" rotWithShape="0">
                    <a:schemeClr val="bg1">
                      <a:alpha val="30000"/>
                    </a:schemeClr>
                  </a:outerShdw>
                </a:effectLst>
                <a:latin typeface="Times New Roman" panose="02020603050405020304" pitchFamily="18" charset="0"/>
                <a:cs typeface="Times New Roman" panose="02020603050405020304" pitchFamily="18" charset="0"/>
              </a:rPr>
              <a:t> Secure payment processing</a:t>
            </a:r>
          </a:p>
          <a:p>
            <a:pPr marL="685800" indent="-457200" defTabSz="457200">
              <a:lnSpc>
                <a:spcPct val="90000"/>
              </a:lnSpc>
              <a:spcBef>
                <a:spcPct val="20000"/>
              </a:spcBef>
              <a:spcAft>
                <a:spcPts val="600"/>
              </a:spcAft>
              <a:buClr>
                <a:schemeClr val="tx2"/>
              </a:buClr>
              <a:buSzPct val="70000"/>
              <a:buFont typeface="Wingdings" panose="05000000000000000000" pitchFamily="2" charset="2"/>
              <a:buChar char="q"/>
            </a:pPr>
            <a:r>
              <a:rPr lang="en-US" sz="2300" dirty="0">
                <a:ln>
                  <a:solidFill>
                    <a:schemeClr val="bg1">
                      <a:lumMod val="75000"/>
                      <a:lumOff val="25000"/>
                      <a:alpha val="10000"/>
                    </a:schemeClr>
                  </a:solidFill>
                </a:ln>
                <a:effectLst>
                  <a:outerShdw blurRad="9525" dist="25400" dir="14640000" algn="tl" rotWithShape="0">
                    <a:schemeClr val="bg1">
                      <a:alpha val="30000"/>
                    </a:schemeClr>
                  </a:outerShdw>
                </a:effectLst>
                <a:latin typeface="Times New Roman" panose="02020603050405020304" pitchFamily="18" charset="0"/>
                <a:cs typeface="Times New Roman" panose="02020603050405020304" pitchFamily="18" charset="0"/>
              </a:rPr>
              <a:t> Transparent fund distribution</a:t>
            </a:r>
          </a:p>
          <a:p>
            <a:pPr marL="685800" indent="-457200" defTabSz="457200">
              <a:lnSpc>
                <a:spcPct val="90000"/>
              </a:lnSpc>
              <a:spcBef>
                <a:spcPct val="20000"/>
              </a:spcBef>
              <a:spcAft>
                <a:spcPts val="600"/>
              </a:spcAft>
              <a:buClr>
                <a:schemeClr val="tx2"/>
              </a:buClr>
              <a:buSzPct val="70000"/>
              <a:buFont typeface="Wingdings" panose="05000000000000000000" pitchFamily="2" charset="2"/>
              <a:buChar char="q"/>
            </a:pPr>
            <a:r>
              <a:rPr lang="en-US" sz="2300" dirty="0">
                <a:ln>
                  <a:solidFill>
                    <a:schemeClr val="bg1">
                      <a:lumMod val="75000"/>
                      <a:lumOff val="25000"/>
                      <a:alpha val="10000"/>
                    </a:schemeClr>
                  </a:solidFill>
                </a:ln>
                <a:effectLst>
                  <a:outerShdw blurRad="9525" dist="25400" dir="14640000" algn="tl" rotWithShape="0">
                    <a:schemeClr val="bg1">
                      <a:alpha val="30000"/>
                    </a:schemeClr>
                  </a:outerShdw>
                </a:effectLst>
                <a:latin typeface="Times New Roman" panose="02020603050405020304" pitchFamily="18" charset="0"/>
                <a:cs typeface="Times New Roman" panose="02020603050405020304" pitchFamily="18" charset="0"/>
              </a:rPr>
              <a:t> Customizable project pages</a:t>
            </a:r>
          </a:p>
          <a:p>
            <a:pPr marL="685800" indent="-457200" defTabSz="457200">
              <a:lnSpc>
                <a:spcPct val="90000"/>
              </a:lnSpc>
              <a:spcBef>
                <a:spcPct val="20000"/>
              </a:spcBef>
              <a:spcAft>
                <a:spcPts val="600"/>
              </a:spcAft>
              <a:buClr>
                <a:schemeClr val="tx2"/>
              </a:buClr>
              <a:buSzPct val="70000"/>
              <a:buFont typeface="Wingdings" panose="05000000000000000000" pitchFamily="2" charset="2"/>
              <a:buChar char="q"/>
            </a:pPr>
            <a:r>
              <a:rPr lang="en-US" sz="2300" dirty="0">
                <a:ln>
                  <a:solidFill>
                    <a:schemeClr val="bg1">
                      <a:lumMod val="75000"/>
                      <a:lumOff val="25000"/>
                      <a:alpha val="10000"/>
                    </a:schemeClr>
                  </a:solidFill>
                </a:ln>
                <a:effectLst>
                  <a:outerShdw blurRad="9525" dist="25400" dir="14640000" algn="tl" rotWithShape="0">
                    <a:schemeClr val="bg1">
                      <a:alpha val="30000"/>
                    </a:schemeClr>
                  </a:outerShdw>
                </a:effectLst>
                <a:latin typeface="Times New Roman" panose="02020603050405020304" pitchFamily="18" charset="0"/>
                <a:cs typeface="Times New Roman" panose="02020603050405020304" pitchFamily="18" charset="0"/>
              </a:rPr>
              <a:t> Community engagement tools</a:t>
            </a:r>
          </a:p>
          <a:p>
            <a:pPr marL="685800" indent="-457200" defTabSz="457200">
              <a:lnSpc>
                <a:spcPct val="90000"/>
              </a:lnSpc>
              <a:spcBef>
                <a:spcPct val="20000"/>
              </a:spcBef>
              <a:spcAft>
                <a:spcPts val="600"/>
              </a:spcAft>
              <a:buClr>
                <a:schemeClr val="tx2"/>
              </a:buClr>
              <a:buSzPct val="70000"/>
              <a:buFont typeface="Wingdings" panose="05000000000000000000" pitchFamily="2" charset="2"/>
              <a:buChar char="q"/>
            </a:pPr>
            <a:r>
              <a:rPr lang="en-US" sz="2300" dirty="0">
                <a:ln>
                  <a:solidFill>
                    <a:schemeClr val="bg1">
                      <a:lumMod val="75000"/>
                      <a:lumOff val="25000"/>
                      <a:alpha val="10000"/>
                    </a:schemeClr>
                  </a:solidFill>
                </a:ln>
                <a:effectLst>
                  <a:outerShdw blurRad="9525" dist="25400" dir="14640000" algn="tl" rotWithShape="0">
                    <a:schemeClr val="bg1">
                      <a:alpha val="30000"/>
                    </a:schemeClr>
                  </a:outerShdw>
                </a:effectLst>
                <a:latin typeface="Times New Roman" panose="02020603050405020304" pitchFamily="18" charset="0"/>
                <a:cs typeface="Times New Roman" panose="02020603050405020304" pitchFamily="18" charset="0"/>
              </a:rPr>
              <a:t> Robust search and discovery functionality</a:t>
            </a:r>
          </a:p>
        </p:txBody>
      </p:sp>
    </p:spTree>
    <p:extLst>
      <p:ext uri="{BB962C8B-B14F-4D97-AF65-F5344CB8AC3E}">
        <p14:creationId xmlns:p14="http://schemas.microsoft.com/office/powerpoint/2010/main" val="1541058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7"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Large group of money falling from sky and crowd of people Finance and business concept of making money and people crowd capital funding stock pictures, royalty-free photos &amp; images">
            <a:extLst>
              <a:ext uri="{FF2B5EF4-FFF2-40B4-BE49-F238E27FC236}">
                <a16:creationId xmlns:a16="http://schemas.microsoft.com/office/drawing/2014/main" id="{1933CD1D-0C59-850C-F366-6D351351785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677536" y="643467"/>
            <a:ext cx="5580812" cy="55808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561CB7A-FBD7-B7F1-2B74-8B3D0034D01C}"/>
              </a:ext>
            </a:extLst>
          </p:cNvPr>
          <p:cNvSpPr txBox="1"/>
          <p:nvPr/>
        </p:nvSpPr>
        <p:spPr>
          <a:xfrm>
            <a:off x="2174240" y="76153"/>
            <a:ext cx="6096000" cy="424732"/>
          </a:xfrm>
          <a:prstGeom prst="rect">
            <a:avLst/>
          </a:prstGeom>
          <a:noFill/>
        </p:spPr>
        <p:txBody>
          <a:bodyPr wrap="square">
            <a:spAutoFit/>
          </a:bodyPr>
          <a:lstStyle/>
          <a:p>
            <a:pPr marL="228600" defTabSz="457200">
              <a:lnSpc>
                <a:spcPct val="90000"/>
              </a:lnSpc>
              <a:spcBef>
                <a:spcPct val="20000"/>
              </a:spcBef>
              <a:spcAft>
                <a:spcPts val="600"/>
              </a:spcAft>
              <a:buClr>
                <a:schemeClr val="tx2"/>
              </a:buClr>
              <a:buSzPct val="70000"/>
              <a:buFont typeface="Wingdings 2" charset="2"/>
            </a:pPr>
            <a:r>
              <a:rPr lang="en-US" sz="2400" b="1" u="sng" dirty="0">
                <a:ln>
                  <a:solidFill>
                    <a:schemeClr val="bg1">
                      <a:lumMod val="75000"/>
                      <a:lumOff val="25000"/>
                      <a:alpha val="10000"/>
                    </a:schemeClr>
                  </a:solidFill>
                </a:ln>
                <a:solidFill>
                  <a:schemeClr val="bg1"/>
                </a:solidFill>
                <a:effectLst>
                  <a:outerShdw blurRad="9525" dist="25400" dir="14640000" algn="tl" rotWithShape="0">
                    <a:schemeClr val="bg1">
                      <a:alpha val="30000"/>
                    </a:schemeClr>
                  </a:outerShdw>
                </a:effectLst>
                <a:latin typeface="Times New Roman" panose="02020603050405020304" pitchFamily="18" charset="0"/>
                <a:cs typeface="Times New Roman" panose="02020603050405020304" pitchFamily="18" charset="0"/>
              </a:rPr>
              <a:t>Advantages of Proposed System:</a:t>
            </a:r>
            <a:endParaRPr lang="en-US" sz="2400" u="sng" dirty="0">
              <a:ln>
                <a:solidFill>
                  <a:schemeClr val="bg1">
                    <a:lumMod val="75000"/>
                    <a:lumOff val="25000"/>
                    <a:alpha val="10000"/>
                  </a:schemeClr>
                </a:solidFill>
              </a:ln>
              <a:solidFill>
                <a:schemeClr val="bg1"/>
              </a:solidFill>
              <a:effectLst>
                <a:outerShdw blurRad="9525" dist="25400" dir="14640000" algn="tl" rotWithShape="0">
                  <a:schemeClr val="bg1">
                    <a:alpha val="30000"/>
                  </a:schemeClr>
                </a:outerShdw>
              </a:effectLst>
              <a:latin typeface="Times New Roman" panose="02020603050405020304" pitchFamily="18" charset="0"/>
              <a:cs typeface="Times New Roman" panose="02020603050405020304" pitchFamily="18" charset="0"/>
            </a:endParaRPr>
          </a:p>
        </p:txBody>
      </p:sp>
      <p:graphicFrame>
        <p:nvGraphicFramePr>
          <p:cNvPr id="2061" name="TextBox 2">
            <a:extLst>
              <a:ext uri="{FF2B5EF4-FFF2-40B4-BE49-F238E27FC236}">
                <a16:creationId xmlns:a16="http://schemas.microsoft.com/office/drawing/2014/main" id="{8E1328B3-B326-2775-49F6-72A815999E61}"/>
              </a:ext>
            </a:extLst>
          </p:cNvPr>
          <p:cNvGraphicFramePr/>
          <p:nvPr>
            <p:extLst>
              <p:ext uri="{D42A27DB-BD31-4B8C-83A1-F6EECF244321}">
                <p14:modId xmlns:p14="http://schemas.microsoft.com/office/powerpoint/2010/main" val="3047570468"/>
              </p:ext>
            </p:extLst>
          </p:nvPr>
        </p:nvGraphicFramePr>
        <p:xfrm>
          <a:off x="643466" y="816902"/>
          <a:ext cx="4100418" cy="541712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33183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3083" name="Rectangle 3082">
            <a:extLst>
              <a:ext uri="{FF2B5EF4-FFF2-40B4-BE49-F238E27FC236}">
                <a16:creationId xmlns:a16="http://schemas.microsoft.com/office/drawing/2014/main" id="{94AB646F-3BE3-47A3-B14F-9CB84F6BF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Successful carrier and financial prosperity concept Successful carrier and financial prosperity concept crowd capital funding applications stock pictures, royalty-free photos &amp; images">
            <a:extLst>
              <a:ext uri="{FF2B5EF4-FFF2-40B4-BE49-F238E27FC236}">
                <a16:creationId xmlns:a16="http://schemas.microsoft.com/office/drawing/2014/main" id="{A86091CF-2A18-5B78-2B40-BE3CEDF4D9F6}"/>
              </a:ext>
            </a:extLst>
          </p:cNvPr>
          <p:cNvPicPr>
            <a:picLocks noChangeAspect="1" noChangeArrowheads="1"/>
          </p:cNvPicPr>
          <p:nvPr/>
        </p:nvPicPr>
        <p:blipFill rotWithShape="1">
          <a:blip r:embed="rId3">
            <a:alphaModFix amt="25000"/>
            <a:extLst>
              <a:ext uri="{28A0092B-C50C-407E-A947-70E740481C1C}">
                <a14:useLocalDpi xmlns:a14="http://schemas.microsoft.com/office/drawing/2010/main" val="0"/>
              </a:ext>
            </a:extLst>
          </a:blip>
          <a:srcRect l="20238" r="6487" b="-1"/>
          <a:stretch/>
        </p:blipFill>
        <p:spPr bwMode="auto">
          <a:xfrm>
            <a:off x="-1" y="10"/>
            <a:ext cx="7528276"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41D249E-C9FF-7697-8446-90F1B3862C2F}"/>
              </a:ext>
            </a:extLst>
          </p:cNvPr>
          <p:cNvSpPr txBox="1"/>
          <p:nvPr/>
        </p:nvSpPr>
        <p:spPr>
          <a:xfrm>
            <a:off x="487074" y="836456"/>
            <a:ext cx="6289645" cy="5168104"/>
          </a:xfrm>
          <a:prstGeom prst="rect">
            <a:avLst/>
          </a:prstGeom>
        </p:spPr>
        <p:txBody>
          <a:bodyPr vert="horz" lIns="91440" tIns="45720" rIns="91440" bIns="45720" rtlCol="0" anchor="ctr">
            <a:normAutofit/>
          </a:bodyPr>
          <a:lstStyle/>
          <a:p>
            <a:pPr marL="228600" defTabSz="457200">
              <a:spcBef>
                <a:spcPct val="20000"/>
              </a:spcBef>
              <a:spcAft>
                <a:spcPts val="600"/>
              </a:spcAft>
              <a:buClr>
                <a:schemeClr val="tx2"/>
              </a:buClr>
              <a:buSzPct val="70000"/>
              <a:buFont typeface="Wingdings 2" charset="2"/>
            </a:pPr>
            <a:r>
              <a:rPr lang="en-US" sz="2400" b="1" dirty="0">
                <a:ln>
                  <a:solidFill>
                    <a:schemeClr val="bg1">
                      <a:lumMod val="75000"/>
                      <a:lumOff val="25000"/>
                      <a:alpha val="10000"/>
                    </a:schemeClr>
                  </a:solidFill>
                </a:ln>
                <a:effectLst>
                  <a:outerShdw blurRad="9525" dist="25400" dir="14640000" algn="tl" rotWithShape="0">
                    <a:schemeClr val="bg1">
                      <a:alpha val="30000"/>
                    </a:schemeClr>
                  </a:outerShdw>
                </a:effectLst>
                <a:latin typeface="Times New Roman" panose="02020603050405020304" pitchFamily="18" charset="0"/>
                <a:cs typeface="Times New Roman" panose="02020603050405020304" pitchFamily="18" charset="0"/>
              </a:rPr>
              <a:t>Applications:</a:t>
            </a:r>
          </a:p>
          <a:p>
            <a:pPr marL="228600" defTabSz="457200">
              <a:spcBef>
                <a:spcPct val="20000"/>
              </a:spcBef>
              <a:spcAft>
                <a:spcPts val="600"/>
              </a:spcAft>
              <a:buClr>
                <a:schemeClr val="tx2"/>
              </a:buClr>
              <a:buSzPct val="70000"/>
              <a:buFont typeface="Wingdings 2" charset="2"/>
            </a:pPr>
            <a:endParaRPr lang="en-US" sz="2400" b="1" dirty="0">
              <a:ln>
                <a:solidFill>
                  <a:schemeClr val="bg1">
                    <a:lumMod val="75000"/>
                    <a:lumOff val="25000"/>
                    <a:alpha val="10000"/>
                  </a:schemeClr>
                </a:solidFill>
              </a:ln>
              <a:effectLst>
                <a:outerShdw blurRad="9525" dist="25400" dir="14640000" algn="tl" rotWithShape="0">
                  <a:schemeClr val="bg1">
                    <a:alpha val="30000"/>
                  </a:schemeClr>
                </a:outerShdw>
              </a:effectLst>
              <a:latin typeface="Times New Roman" panose="02020603050405020304" pitchFamily="18" charset="0"/>
              <a:cs typeface="Times New Roman" panose="02020603050405020304" pitchFamily="18" charset="0"/>
            </a:endParaRPr>
          </a:p>
          <a:p>
            <a:pPr marL="228600" defTabSz="457200">
              <a:spcBef>
                <a:spcPct val="20000"/>
              </a:spcBef>
              <a:spcAft>
                <a:spcPts val="600"/>
              </a:spcAft>
              <a:buClr>
                <a:schemeClr val="tx2"/>
              </a:buClr>
              <a:buSzPct val="70000"/>
              <a:buFont typeface="Wingdings 2" charset="2"/>
            </a:pPr>
            <a:r>
              <a:rPr lang="en-US" sz="2000" b="1" dirty="0">
                <a:ln>
                  <a:solidFill>
                    <a:schemeClr val="bg1">
                      <a:lumMod val="75000"/>
                      <a:lumOff val="25000"/>
                      <a:alpha val="10000"/>
                    </a:schemeClr>
                  </a:solidFill>
                </a:ln>
                <a:effectLst>
                  <a:outerShdw blurRad="9525" dist="25400" dir="14640000" algn="tl" rotWithShape="0">
                    <a:schemeClr val="bg1">
                      <a:alpha val="30000"/>
                    </a:schemeClr>
                  </a:outerShdw>
                </a:effectLst>
                <a:latin typeface="Times New Roman" panose="02020603050405020304" pitchFamily="18" charset="0"/>
                <a:cs typeface="Times New Roman" panose="02020603050405020304" pitchFamily="18" charset="0"/>
              </a:rPr>
              <a:t>The Crowd Capital Platform can be utilized for various purposes including:</a:t>
            </a:r>
          </a:p>
          <a:p>
            <a:pPr marL="514350" indent="-285750" defTabSz="457200">
              <a:spcBef>
                <a:spcPct val="20000"/>
              </a:spcBef>
              <a:spcAft>
                <a:spcPts val="600"/>
              </a:spcAft>
              <a:buClr>
                <a:schemeClr val="tx2"/>
              </a:buClr>
              <a:buSzPct val="70000"/>
              <a:buFont typeface="Wingdings" panose="05000000000000000000" pitchFamily="2" charset="2"/>
              <a:buChar char="ü"/>
            </a:pPr>
            <a:r>
              <a:rPr lang="en-US" sz="2000" b="1" dirty="0">
                <a:ln>
                  <a:solidFill>
                    <a:schemeClr val="bg1">
                      <a:lumMod val="75000"/>
                      <a:lumOff val="25000"/>
                      <a:alpha val="10000"/>
                    </a:schemeClr>
                  </a:solidFill>
                </a:ln>
                <a:effectLst>
                  <a:outerShdw blurRad="9525" dist="25400" dir="14640000" algn="tl" rotWithShape="0">
                    <a:schemeClr val="bg1">
                      <a:alpha val="30000"/>
                    </a:schemeClr>
                  </a:outerShdw>
                </a:effectLst>
                <a:latin typeface="Times New Roman" panose="02020603050405020304" pitchFamily="18" charset="0"/>
                <a:cs typeface="Times New Roman" panose="02020603050405020304" pitchFamily="18" charset="0"/>
              </a:rPr>
              <a:t>Funding creative projects (art, music, film)</a:t>
            </a:r>
          </a:p>
          <a:p>
            <a:pPr marL="514350" indent="-285750" defTabSz="457200">
              <a:spcBef>
                <a:spcPct val="20000"/>
              </a:spcBef>
              <a:spcAft>
                <a:spcPts val="600"/>
              </a:spcAft>
              <a:buClr>
                <a:schemeClr val="tx2"/>
              </a:buClr>
              <a:buSzPct val="70000"/>
              <a:buFont typeface="Wingdings" panose="05000000000000000000" pitchFamily="2" charset="2"/>
              <a:buChar char="ü"/>
            </a:pPr>
            <a:r>
              <a:rPr lang="en-US" sz="2000" b="1" dirty="0">
                <a:ln>
                  <a:solidFill>
                    <a:schemeClr val="bg1">
                      <a:lumMod val="75000"/>
                      <a:lumOff val="25000"/>
                      <a:alpha val="10000"/>
                    </a:schemeClr>
                  </a:solidFill>
                </a:ln>
                <a:effectLst>
                  <a:outerShdw blurRad="9525" dist="25400" dir="14640000" algn="tl" rotWithShape="0">
                    <a:schemeClr val="bg1">
                      <a:alpha val="30000"/>
                    </a:schemeClr>
                  </a:outerShdw>
                </a:effectLst>
                <a:latin typeface="Times New Roman" panose="02020603050405020304" pitchFamily="18" charset="0"/>
                <a:cs typeface="Times New Roman" panose="02020603050405020304" pitchFamily="18" charset="0"/>
              </a:rPr>
              <a:t>Supporting entrepreneurial ventures</a:t>
            </a:r>
          </a:p>
          <a:p>
            <a:pPr marL="514350" indent="-285750" defTabSz="457200">
              <a:spcBef>
                <a:spcPct val="20000"/>
              </a:spcBef>
              <a:spcAft>
                <a:spcPts val="600"/>
              </a:spcAft>
              <a:buClr>
                <a:schemeClr val="tx2"/>
              </a:buClr>
              <a:buSzPct val="70000"/>
              <a:buFont typeface="Wingdings" panose="05000000000000000000" pitchFamily="2" charset="2"/>
              <a:buChar char="ü"/>
            </a:pPr>
            <a:r>
              <a:rPr lang="en-US" sz="2000" b="1" dirty="0">
                <a:ln>
                  <a:solidFill>
                    <a:schemeClr val="bg1">
                      <a:lumMod val="75000"/>
                      <a:lumOff val="25000"/>
                      <a:alpha val="10000"/>
                    </a:schemeClr>
                  </a:solidFill>
                </a:ln>
                <a:effectLst>
                  <a:outerShdw blurRad="9525" dist="25400" dir="14640000" algn="tl" rotWithShape="0">
                    <a:schemeClr val="bg1">
                      <a:alpha val="30000"/>
                    </a:schemeClr>
                  </a:outerShdw>
                </a:effectLst>
                <a:latin typeface="Times New Roman" panose="02020603050405020304" pitchFamily="18" charset="0"/>
                <a:cs typeface="Times New Roman" panose="02020603050405020304" pitchFamily="18" charset="0"/>
              </a:rPr>
              <a:t>Raising funds for charitable causes</a:t>
            </a:r>
          </a:p>
          <a:p>
            <a:pPr marL="514350" indent="-285750" defTabSz="457200">
              <a:spcBef>
                <a:spcPct val="20000"/>
              </a:spcBef>
              <a:spcAft>
                <a:spcPts val="600"/>
              </a:spcAft>
              <a:buClr>
                <a:schemeClr val="tx2"/>
              </a:buClr>
              <a:buSzPct val="70000"/>
              <a:buFont typeface="Wingdings" panose="05000000000000000000" pitchFamily="2" charset="2"/>
              <a:buChar char="ü"/>
            </a:pPr>
            <a:r>
              <a:rPr lang="en-US" sz="2000" b="1" dirty="0">
                <a:ln>
                  <a:solidFill>
                    <a:schemeClr val="bg1">
                      <a:lumMod val="75000"/>
                      <a:lumOff val="25000"/>
                      <a:alpha val="10000"/>
                    </a:schemeClr>
                  </a:solidFill>
                </a:ln>
                <a:effectLst>
                  <a:outerShdw blurRad="9525" dist="25400" dir="14640000" algn="tl" rotWithShape="0">
                    <a:schemeClr val="bg1">
                      <a:alpha val="30000"/>
                    </a:schemeClr>
                  </a:outerShdw>
                </a:effectLst>
                <a:latin typeface="Times New Roman" panose="02020603050405020304" pitchFamily="18" charset="0"/>
                <a:cs typeface="Times New Roman" panose="02020603050405020304" pitchFamily="18" charset="0"/>
              </a:rPr>
              <a:t>Financing research and development initiatives</a:t>
            </a:r>
          </a:p>
        </p:txBody>
      </p:sp>
      <p:pic>
        <p:nvPicPr>
          <p:cNvPr id="3085" name="Picture 3084">
            <a:extLst>
              <a:ext uri="{FF2B5EF4-FFF2-40B4-BE49-F238E27FC236}">
                <a16:creationId xmlns:a16="http://schemas.microsoft.com/office/drawing/2014/main" id="{E0BE7827-5B1A-4F37-BF70-19F7C5C6BD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3078" name="Picture 6" descr="The gold dollar symbol and wood cube on business background 3d rendering gold dollar symbol and wood cube on business background 3d rendering crowd capital funding applications stock pictures, royalty-free photos &amp; images">
            <a:extLst>
              <a:ext uri="{FF2B5EF4-FFF2-40B4-BE49-F238E27FC236}">
                <a16:creationId xmlns:a16="http://schemas.microsoft.com/office/drawing/2014/main" id="{DE1EB8D5-6447-F75D-B1B3-6BA3A5FE4C7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1380" r="2613" b="2"/>
          <a:stretch/>
        </p:blipFill>
        <p:spPr bwMode="auto">
          <a:xfrm>
            <a:off x="7428149" y="10"/>
            <a:ext cx="4763851" cy="352551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Progress. Business charts with words. Business concept Progress. Business charts with words. Business concept crowd capital funding applications stock pictures, royalty-free photos &amp; images">
            <a:extLst>
              <a:ext uri="{FF2B5EF4-FFF2-40B4-BE49-F238E27FC236}">
                <a16:creationId xmlns:a16="http://schemas.microsoft.com/office/drawing/2014/main" id="{06D81272-3E82-92F8-F4A1-AA1780EF589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3692" r="13979" b="1"/>
          <a:stretch/>
        </p:blipFill>
        <p:spPr bwMode="auto">
          <a:xfrm>
            <a:off x="7428150" y="3284837"/>
            <a:ext cx="4763852" cy="3573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719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1A010ED-1F2A-B794-5E4C-B39BED69143E}"/>
              </a:ext>
            </a:extLst>
          </p:cNvPr>
          <p:cNvSpPr/>
          <p:nvPr/>
        </p:nvSpPr>
        <p:spPr>
          <a:xfrm>
            <a:off x="190443" y="653413"/>
            <a:ext cx="4100419" cy="6197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2800" b="1" dirty="0">
                <a:ln w="22225">
                  <a:solidFill>
                    <a:schemeClr val="accent2"/>
                  </a:solidFill>
                  <a:prstDash val="solid"/>
                </a:ln>
                <a:solidFill>
                  <a:schemeClr val="accent2">
                    <a:lumMod val="40000"/>
                    <a:lumOff val="60000"/>
                  </a:schemeClr>
                </a:solidFill>
                <a:effectLst>
                  <a:outerShdw blurRad="50800" dist="38100" dir="2700000" algn="tl" rotWithShape="0">
                    <a:prstClr val="black">
                      <a:alpha val="40000"/>
                    </a:prstClr>
                  </a:outerShdw>
                </a:effectLst>
              </a:rPr>
              <a:t>    Project Requirements:</a:t>
            </a:r>
          </a:p>
        </p:txBody>
      </p:sp>
      <p:sp>
        <p:nvSpPr>
          <p:cNvPr id="8" name="TextBox 7">
            <a:extLst>
              <a:ext uri="{FF2B5EF4-FFF2-40B4-BE49-F238E27FC236}">
                <a16:creationId xmlns:a16="http://schemas.microsoft.com/office/drawing/2014/main" id="{9B17B19A-AFAD-3C7B-308E-E59180689A26}"/>
              </a:ext>
            </a:extLst>
          </p:cNvPr>
          <p:cNvSpPr txBox="1"/>
          <p:nvPr/>
        </p:nvSpPr>
        <p:spPr>
          <a:xfrm>
            <a:off x="6096000" y="1836174"/>
            <a:ext cx="4200207" cy="646331"/>
          </a:xfrm>
          <a:prstGeom prst="rect">
            <a:avLst/>
          </a:prstGeom>
          <a:solidFill>
            <a:schemeClr val="tx2">
              <a:lumMod val="90000"/>
            </a:schemeClr>
          </a:solidFill>
        </p:spPr>
        <p:txBody>
          <a:bodyPr wrap="square">
            <a:spAutoFit/>
          </a:bodyPr>
          <a:lstStyle/>
          <a:p>
            <a:pPr lvl="0"/>
            <a:r>
              <a:rPr lang="en-US" sz="1800" dirty="0">
                <a:solidFill>
                  <a:schemeClr val="bg1"/>
                </a:solidFill>
                <a:latin typeface="Times New Roman" panose="02020603050405020304" pitchFamily="18" charset="0"/>
                <a:cs typeface="Times New Roman" panose="02020603050405020304" pitchFamily="18" charset="0"/>
              </a:rPr>
              <a:t>Server capable of running PHP and MySQL</a:t>
            </a:r>
            <a:endParaRPr lang="en-IN" dirty="0">
              <a:solidFill>
                <a:schemeClr val="bg1"/>
              </a:solidFill>
            </a:endParaRPr>
          </a:p>
        </p:txBody>
      </p:sp>
      <p:sp>
        <p:nvSpPr>
          <p:cNvPr id="10" name="TextBox 9">
            <a:extLst>
              <a:ext uri="{FF2B5EF4-FFF2-40B4-BE49-F238E27FC236}">
                <a16:creationId xmlns:a16="http://schemas.microsoft.com/office/drawing/2014/main" id="{55F957B2-CC67-D67D-A564-FC3B250302BF}"/>
              </a:ext>
            </a:extLst>
          </p:cNvPr>
          <p:cNvSpPr txBox="1"/>
          <p:nvPr/>
        </p:nvSpPr>
        <p:spPr>
          <a:xfrm>
            <a:off x="6096000" y="2723604"/>
            <a:ext cx="4200207" cy="646331"/>
          </a:xfrm>
          <a:prstGeom prst="rect">
            <a:avLst/>
          </a:prstGeom>
          <a:solidFill>
            <a:schemeClr val="tx2">
              <a:lumMod val="90000"/>
            </a:schemeClr>
          </a:solidFill>
        </p:spPr>
        <p:txBody>
          <a:bodyPr wrap="square">
            <a:spAutoFit/>
          </a:bodyPr>
          <a:lstStyle/>
          <a:p>
            <a:pPr lvl="0"/>
            <a:r>
              <a:rPr lang="en-US" sz="1800" dirty="0">
                <a:solidFill>
                  <a:schemeClr val="bg1"/>
                </a:solidFill>
                <a:latin typeface="Times New Roman" panose="02020603050405020304" pitchFamily="18" charset="0"/>
                <a:cs typeface="Times New Roman" panose="02020603050405020304" pitchFamily="18" charset="0"/>
              </a:rPr>
              <a:t>Internet connectivity for online accessibility</a:t>
            </a:r>
            <a:endParaRPr lang="en-IN" dirty="0">
              <a:solidFill>
                <a:schemeClr val="bg1"/>
              </a:solidFill>
            </a:endParaRPr>
          </a:p>
        </p:txBody>
      </p:sp>
      <p:sp>
        <p:nvSpPr>
          <p:cNvPr id="12" name="TextBox 11">
            <a:extLst>
              <a:ext uri="{FF2B5EF4-FFF2-40B4-BE49-F238E27FC236}">
                <a16:creationId xmlns:a16="http://schemas.microsoft.com/office/drawing/2014/main" id="{F21E8F3D-C4F8-BB1A-E672-DB5EC272B08F}"/>
              </a:ext>
            </a:extLst>
          </p:cNvPr>
          <p:cNvSpPr txBox="1"/>
          <p:nvPr/>
        </p:nvSpPr>
        <p:spPr>
          <a:xfrm>
            <a:off x="2596494" y="1475873"/>
            <a:ext cx="2518894" cy="461665"/>
          </a:xfrm>
          <a:prstGeom prst="rect">
            <a:avLst/>
          </a:prstGeom>
          <a:solidFill>
            <a:schemeClr val="accent3">
              <a:lumMod val="50000"/>
            </a:schemeClr>
          </a:solidFill>
        </p:spPr>
        <p:txBody>
          <a:bodyPr wrap="square">
            <a:spAutoFit/>
          </a:bodyPr>
          <a:lstStyle/>
          <a:p>
            <a:pPr algn="ctr"/>
            <a:r>
              <a:rPr lang="en-US" sz="2400" b="1" dirty="0"/>
              <a:t>HARDWARE</a:t>
            </a:r>
            <a:endParaRPr lang="en-IN" sz="2400" b="1" dirty="0"/>
          </a:p>
        </p:txBody>
      </p:sp>
      <p:sp>
        <p:nvSpPr>
          <p:cNvPr id="22" name="TextBox 21">
            <a:extLst>
              <a:ext uri="{FF2B5EF4-FFF2-40B4-BE49-F238E27FC236}">
                <a16:creationId xmlns:a16="http://schemas.microsoft.com/office/drawing/2014/main" id="{88548A45-74F4-EF1F-1711-EDE97F55C0B0}"/>
              </a:ext>
            </a:extLst>
          </p:cNvPr>
          <p:cNvSpPr txBox="1"/>
          <p:nvPr/>
        </p:nvSpPr>
        <p:spPr>
          <a:xfrm>
            <a:off x="2596494" y="3696998"/>
            <a:ext cx="2518894" cy="461665"/>
          </a:xfrm>
          <a:prstGeom prst="rect">
            <a:avLst/>
          </a:prstGeom>
          <a:solidFill>
            <a:schemeClr val="accent3">
              <a:lumMod val="50000"/>
            </a:schemeClr>
          </a:solidFill>
        </p:spPr>
        <p:txBody>
          <a:bodyPr wrap="square">
            <a:spAutoFit/>
          </a:bodyPr>
          <a:lstStyle/>
          <a:p>
            <a:pPr algn="ctr"/>
            <a:r>
              <a:rPr lang="en-US" sz="2400" b="1" dirty="0"/>
              <a:t>SOFTWARE</a:t>
            </a:r>
            <a:endParaRPr lang="en-IN" sz="2400" b="1" dirty="0"/>
          </a:p>
        </p:txBody>
      </p:sp>
      <p:sp>
        <p:nvSpPr>
          <p:cNvPr id="23" name="TextBox 22">
            <a:extLst>
              <a:ext uri="{FF2B5EF4-FFF2-40B4-BE49-F238E27FC236}">
                <a16:creationId xmlns:a16="http://schemas.microsoft.com/office/drawing/2014/main" id="{B51158BB-DCA4-01BD-326D-DC528982656B}"/>
              </a:ext>
            </a:extLst>
          </p:cNvPr>
          <p:cNvSpPr txBox="1"/>
          <p:nvPr/>
        </p:nvSpPr>
        <p:spPr>
          <a:xfrm>
            <a:off x="6096000" y="4071872"/>
            <a:ext cx="4200207" cy="646331"/>
          </a:xfrm>
          <a:prstGeom prst="rect">
            <a:avLst/>
          </a:prstGeom>
          <a:solidFill>
            <a:schemeClr val="tx2">
              <a:lumMod val="90000"/>
            </a:schemeClr>
          </a:solidFill>
        </p:spPr>
        <p:txBody>
          <a:bodyPr wrap="square">
            <a:spAutoFit/>
          </a:bodyPr>
          <a:lstStyle/>
          <a:p>
            <a:pPr lvl="0"/>
            <a:r>
              <a:rPr lang="en-US" sz="1800" dirty="0">
                <a:solidFill>
                  <a:schemeClr val="bg1"/>
                </a:solidFill>
                <a:latin typeface="Times New Roman" panose="02020603050405020304" pitchFamily="18" charset="0"/>
                <a:cs typeface="Times New Roman" panose="02020603050405020304" pitchFamily="18" charset="0"/>
              </a:rPr>
              <a:t> PHP development environment (such as XAMPP, WAMP, or similar)</a:t>
            </a:r>
          </a:p>
        </p:txBody>
      </p:sp>
      <p:sp>
        <p:nvSpPr>
          <p:cNvPr id="24" name="TextBox 23">
            <a:extLst>
              <a:ext uri="{FF2B5EF4-FFF2-40B4-BE49-F238E27FC236}">
                <a16:creationId xmlns:a16="http://schemas.microsoft.com/office/drawing/2014/main" id="{B82A3728-D569-5656-F584-AA0F05E51366}"/>
              </a:ext>
            </a:extLst>
          </p:cNvPr>
          <p:cNvSpPr txBox="1"/>
          <p:nvPr/>
        </p:nvSpPr>
        <p:spPr>
          <a:xfrm>
            <a:off x="6096000" y="6028008"/>
            <a:ext cx="4200207" cy="646331"/>
          </a:xfrm>
          <a:prstGeom prst="rect">
            <a:avLst/>
          </a:prstGeom>
          <a:solidFill>
            <a:schemeClr val="tx2">
              <a:lumMod val="90000"/>
            </a:schemeClr>
          </a:solidFill>
        </p:spPr>
        <p:txBody>
          <a:bodyPr wrap="square">
            <a:spAutoFit/>
          </a:bodyPr>
          <a:lstStyle/>
          <a:p>
            <a:r>
              <a:rPr lang="en-US" sz="1800" dirty="0">
                <a:solidFill>
                  <a:schemeClr val="bg1"/>
                </a:solidFill>
                <a:latin typeface="Times New Roman" panose="02020603050405020304" pitchFamily="18" charset="0"/>
                <a:cs typeface="Times New Roman" panose="02020603050405020304" pitchFamily="18" charset="0"/>
              </a:rPr>
              <a:t> MySQL database management system</a:t>
            </a:r>
          </a:p>
          <a:p>
            <a:pPr lvl="0"/>
            <a:endParaRPr lang="en-IN" dirty="0">
              <a:solidFill>
                <a:schemeClr val="bg1"/>
              </a:solidFill>
            </a:endParaRPr>
          </a:p>
        </p:txBody>
      </p:sp>
      <p:sp>
        <p:nvSpPr>
          <p:cNvPr id="25" name="TextBox 24">
            <a:extLst>
              <a:ext uri="{FF2B5EF4-FFF2-40B4-BE49-F238E27FC236}">
                <a16:creationId xmlns:a16="http://schemas.microsoft.com/office/drawing/2014/main" id="{438CC88A-2168-9285-5389-3B7195928573}"/>
              </a:ext>
            </a:extLst>
          </p:cNvPr>
          <p:cNvSpPr txBox="1"/>
          <p:nvPr/>
        </p:nvSpPr>
        <p:spPr>
          <a:xfrm>
            <a:off x="6096000" y="5049940"/>
            <a:ext cx="4200207" cy="646331"/>
          </a:xfrm>
          <a:prstGeom prst="rect">
            <a:avLst/>
          </a:prstGeom>
          <a:solidFill>
            <a:schemeClr val="tx2">
              <a:lumMod val="90000"/>
            </a:schemeClr>
          </a:solidFill>
        </p:spPr>
        <p:txBody>
          <a:bodyPr wrap="square">
            <a:spAutoFit/>
          </a:bodyPr>
          <a:lstStyle/>
          <a:p>
            <a:r>
              <a:rPr lang="en-US" sz="1800" dirty="0">
                <a:solidFill>
                  <a:schemeClr val="bg1"/>
                </a:solidFill>
                <a:latin typeface="Times New Roman" panose="02020603050405020304" pitchFamily="18" charset="0"/>
                <a:cs typeface="Times New Roman" panose="02020603050405020304" pitchFamily="18" charset="0"/>
              </a:rPr>
              <a:t> Web browser for user interaction</a:t>
            </a:r>
          </a:p>
          <a:p>
            <a:pPr lvl="0"/>
            <a:endParaRPr lang="en-IN" dirty="0">
              <a:solidFill>
                <a:schemeClr val="bg1"/>
              </a:solidFill>
            </a:endParaRPr>
          </a:p>
        </p:txBody>
      </p:sp>
      <p:cxnSp>
        <p:nvCxnSpPr>
          <p:cNvPr id="39" name="Connector: Elbow 38">
            <a:extLst>
              <a:ext uri="{FF2B5EF4-FFF2-40B4-BE49-F238E27FC236}">
                <a16:creationId xmlns:a16="http://schemas.microsoft.com/office/drawing/2014/main" id="{C84DD078-831A-52B2-7D1B-5A697ECB5D54}"/>
              </a:ext>
            </a:extLst>
          </p:cNvPr>
          <p:cNvCxnSpPr>
            <a:endCxn id="12" idx="1"/>
          </p:cNvCxnSpPr>
          <p:nvPr/>
        </p:nvCxnSpPr>
        <p:spPr>
          <a:xfrm>
            <a:off x="1514168" y="1273173"/>
            <a:ext cx="1082326" cy="433533"/>
          </a:xfrm>
          <a:prstGeom prst="bentConnector3">
            <a:avLst/>
          </a:prstGeom>
          <a:ln>
            <a:solidFill>
              <a:schemeClr val="accent2">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41" name="Connector: Elbow 40">
            <a:extLst>
              <a:ext uri="{FF2B5EF4-FFF2-40B4-BE49-F238E27FC236}">
                <a16:creationId xmlns:a16="http://schemas.microsoft.com/office/drawing/2014/main" id="{9BABF2BA-C4AA-BABB-3D49-5F7ADD8B8F43}"/>
              </a:ext>
            </a:extLst>
          </p:cNvPr>
          <p:cNvCxnSpPr>
            <a:endCxn id="22" idx="1"/>
          </p:cNvCxnSpPr>
          <p:nvPr/>
        </p:nvCxnSpPr>
        <p:spPr>
          <a:xfrm rot="16200000" flipH="1">
            <a:off x="1215349" y="2546686"/>
            <a:ext cx="2221126" cy="541163"/>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263821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f5be4aef-25fe-43ba-b5e9-5a51c1ed29d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100C66C835CD54B87044B387BF1F55D" ma:contentTypeVersion="5" ma:contentTypeDescription="Create a new document." ma:contentTypeScope="" ma:versionID="c97836884bb275e8dacc390331e71564">
  <xsd:schema xmlns:xsd="http://www.w3.org/2001/XMLSchema" xmlns:xs="http://www.w3.org/2001/XMLSchema" xmlns:p="http://schemas.microsoft.com/office/2006/metadata/properties" xmlns:ns3="f5be4aef-25fe-43ba-b5e9-5a51c1ed29d1" targetNamespace="http://schemas.microsoft.com/office/2006/metadata/properties" ma:root="true" ma:fieldsID="1eafc363135c88e2a05cc4436f457b33" ns3:_="">
    <xsd:import namespace="f5be4aef-25fe-43ba-b5e9-5a51c1ed29d1"/>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be4aef-25fe-43ba-b5e9-5a51c1ed29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2006/documentManagement/types"/>
    <ds:schemaRef ds:uri="http://schemas.microsoft.com/office/infopath/2007/PartnerControls"/>
    <ds:schemaRef ds:uri="http://purl.org/dc/elements/1.1/"/>
    <ds:schemaRef ds:uri="http://purl.org/dc/dcmitype/"/>
    <ds:schemaRef ds:uri="http://www.w3.org/XML/1998/namespace"/>
    <ds:schemaRef ds:uri="http://schemas.openxmlformats.org/package/2006/metadata/core-properties"/>
    <ds:schemaRef ds:uri="f5be4aef-25fe-43ba-b5e9-5a51c1ed29d1"/>
    <ds:schemaRef ds:uri="http://purl.org/dc/terms/"/>
  </ds:schemaRefs>
</ds:datastoreItem>
</file>

<file path=customXml/itemProps3.xml><?xml version="1.0" encoding="utf-8"?>
<ds:datastoreItem xmlns:ds="http://schemas.openxmlformats.org/officeDocument/2006/customXml" ds:itemID="{1FE80567-944A-4865-9F6C-12E17B8CDE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be4aef-25fe-43ba-b5e9-5a51c1ed29d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{2A06596D-6EAE-4AB6-90A0-A009D0D008D6}tf55705232_win32</Template>
  <TotalTime>194</TotalTime>
  <Words>571</Words>
  <Application>Microsoft Office PowerPoint</Application>
  <PresentationFormat>Widescreen</PresentationFormat>
  <Paragraphs>70</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__Inter_d65c78</vt:lpstr>
      <vt:lpstr>Calibri</vt:lpstr>
      <vt:lpstr>Goudy Old Style</vt:lpstr>
      <vt:lpstr>Times New Roman</vt:lpstr>
      <vt:lpstr>Wingdings</vt:lpstr>
      <vt:lpstr>Wingdings 2</vt:lpstr>
      <vt:lpstr>SlateVTI</vt:lpstr>
      <vt:lpstr> Crowd Capital Platform</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Submitted by  (SW21BCA30)</dc:title>
  <dc:creator>Manasa Sangoli [MCA - 2024]</dc:creator>
  <cp:lastModifiedBy>Manasa Sangoli [MCA - 2024]</cp:lastModifiedBy>
  <cp:revision>2</cp:revision>
  <dcterms:created xsi:type="dcterms:W3CDTF">2024-05-09T05:48:49Z</dcterms:created>
  <dcterms:modified xsi:type="dcterms:W3CDTF">2024-12-07T02:19:20Z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0x0101003100C66C835CD54B87044B387BF1F55D</vt:lpwstr>
  </property>
</Properties>
</file>