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870857" y="2380343"/>
            <a:ext cx="8709606" cy="210845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Exploratory Data Analysis</a:t>
            </a:r>
          </a:p>
          <a:p>
            <a:pPr>
              <a:defRPr sz="4000"/>
            </a:pPr>
            <a:r>
              <a:t>&lt;G2M insight for Cab Investment firm&gt;</a:t>
            </a:r>
          </a:p>
          <a:p>
            <a:pPr>
              <a:defRPr b="1" sz="2800"/>
            </a:pPr>
            <a:r>
              <a:t>&lt;15th October, 2024&gt;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Data Analysis: identifying the most profitable cab company"/>
          <p:cNvSpPr txBox="1"/>
          <p:nvPr>
            <p:ph type="title"/>
          </p:nvPr>
        </p:nvSpPr>
        <p:spPr>
          <a:xfrm>
            <a:off x="838200" y="151853"/>
            <a:ext cx="10515600" cy="1325564"/>
          </a:xfrm>
          <a:prstGeom prst="rect">
            <a:avLst/>
          </a:prstGeom>
        </p:spPr>
        <p:txBody>
          <a:bodyPr/>
          <a:lstStyle>
            <a:lvl1pPr algn="ctr" defTabSz="283463">
              <a:lnSpc>
                <a:spcPct val="100000"/>
              </a:lnSpc>
              <a:spcBef>
                <a:spcPts val="700"/>
              </a:spcBef>
              <a:defRPr b="1" sz="3224">
                <a:solidFill>
                  <a:srgbClr val="FF9300"/>
                </a:solidFill>
                <a:latin typeface="Times Roman"/>
                <a:ea typeface="Times Roman"/>
                <a:cs typeface="Times Roman"/>
                <a:sym typeface="Times Roman"/>
              </a:defRPr>
            </a:lvl1pPr>
          </a:lstStyle>
          <a:p>
            <a:pPr/>
            <a:r>
              <a:t>Data Analysis: identifying the most profitable cab company </a:t>
            </a:r>
          </a:p>
        </p:txBody>
      </p:sp>
      <p:sp>
        <p:nvSpPr>
          <p:cNvPr id="141" name="The YELLOW CAB COMPANY is most preferred in a city where cabs are frequently used and available."/>
          <p:cNvSpPr txBox="1"/>
          <p:nvPr/>
        </p:nvSpPr>
        <p:spPr>
          <a:xfrm>
            <a:off x="2680493" y="5701622"/>
            <a:ext cx="6831014" cy="10231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100"/>
            </a:pPr>
            <a:r>
              <a:t>The </a:t>
            </a:r>
            <a:r>
              <a:rPr b="1"/>
              <a:t>YELLOW CAB COMPANY</a:t>
            </a:r>
            <a:r>
              <a:t> is most preferred in a city where cabs are frequently used and available.</a:t>
            </a:r>
          </a:p>
        </p:txBody>
      </p:sp>
      <p:pic>
        <p:nvPicPr>
          <p:cNvPr id="142" name="Screenshot 2024-10-21 at 10.15.14.png" descr="Screenshot 2024-10-21 at 10.15.14.png"/>
          <p:cNvPicPr>
            <a:picLocks noChangeAspect="1"/>
          </p:cNvPicPr>
          <p:nvPr/>
        </p:nvPicPr>
        <p:blipFill>
          <a:blip r:embed="rId2">
            <a:extLst/>
          </a:blip>
          <a:stretch>
            <a:fillRect/>
          </a:stretch>
        </p:blipFill>
        <p:spPr>
          <a:xfrm>
            <a:off x="1443699" y="1234144"/>
            <a:ext cx="9564091" cy="4389712"/>
          </a:xfrm>
          <a:prstGeom prst="rect">
            <a:avLst/>
          </a:prstGeom>
          <a:ln w="12700">
            <a:miter lim="400000"/>
          </a:ln>
        </p:spPr>
      </p:pic>
      <p:sp>
        <p:nvSpPr>
          <p:cNvPr id="143" name="Line"/>
          <p:cNvSpPr/>
          <p:nvPr/>
        </p:nvSpPr>
        <p:spPr>
          <a:xfrm>
            <a:off x="1214321" y="947625"/>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Data Analysis: identifying the most profitable cab company"/>
          <p:cNvSpPr txBox="1"/>
          <p:nvPr>
            <p:ph type="title"/>
          </p:nvPr>
        </p:nvSpPr>
        <p:spPr>
          <a:xfrm>
            <a:off x="838200" y="151853"/>
            <a:ext cx="10515600" cy="1325564"/>
          </a:xfrm>
          <a:prstGeom prst="rect">
            <a:avLst/>
          </a:prstGeom>
        </p:spPr>
        <p:txBody>
          <a:bodyPr/>
          <a:lstStyle>
            <a:lvl1pPr algn="ctr" defTabSz="283463">
              <a:lnSpc>
                <a:spcPct val="100000"/>
              </a:lnSpc>
              <a:spcBef>
                <a:spcPts val="700"/>
              </a:spcBef>
              <a:defRPr b="1" sz="3224">
                <a:solidFill>
                  <a:srgbClr val="FF9300"/>
                </a:solidFill>
                <a:latin typeface="Times Roman"/>
                <a:ea typeface="Times Roman"/>
                <a:cs typeface="Times Roman"/>
                <a:sym typeface="Times Roman"/>
              </a:defRPr>
            </a:lvl1pPr>
          </a:lstStyle>
          <a:p>
            <a:pPr/>
            <a:r>
              <a:t>Data Analysis: identifying the most profitable cab company </a:t>
            </a:r>
          </a:p>
        </p:txBody>
      </p:sp>
      <p:sp>
        <p:nvSpPr>
          <p:cNvPr id="146" name="Does this mean the Yellow cab company has better accessibility and network?"/>
          <p:cNvSpPr txBox="1"/>
          <p:nvPr/>
        </p:nvSpPr>
        <p:spPr>
          <a:xfrm>
            <a:off x="8352795" y="1417760"/>
            <a:ext cx="3301193" cy="10231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100">
                <a:solidFill>
                  <a:srgbClr val="FF2600"/>
                </a:solidFill>
              </a:defRPr>
            </a:lvl1pPr>
          </a:lstStyle>
          <a:p>
            <a:pPr/>
            <a:r>
              <a:t>Does this mean the Yellow cab company has better accessibility and network?</a:t>
            </a:r>
          </a:p>
        </p:txBody>
      </p:sp>
      <p:sp>
        <p:nvSpPr>
          <p:cNvPr id="147" name="The numbers suggest YES!"/>
          <p:cNvSpPr txBox="1"/>
          <p:nvPr/>
        </p:nvSpPr>
        <p:spPr>
          <a:xfrm>
            <a:off x="8716736" y="5736925"/>
            <a:ext cx="2573311"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u="sng">
                <a:solidFill>
                  <a:schemeClr val="accent4">
                    <a:lumOff val="-9999"/>
                  </a:schemeClr>
                </a:solidFill>
              </a:defRPr>
            </a:lvl1pPr>
          </a:lstStyle>
          <a:p>
            <a:pPr/>
            <a:r>
              <a:t>The numbers suggest YES!</a:t>
            </a:r>
          </a:p>
        </p:txBody>
      </p:sp>
      <p:sp>
        <p:nvSpPr>
          <p:cNvPr id="148" name="Weekends show peaking in users- Friday, Saturday, Sunday."/>
          <p:cNvSpPr txBox="1"/>
          <p:nvPr/>
        </p:nvSpPr>
        <p:spPr>
          <a:xfrm>
            <a:off x="1491036" y="5736925"/>
            <a:ext cx="570294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Weekends show peaking in users- Friday, Saturday, Sunday.</a:t>
            </a:r>
          </a:p>
        </p:txBody>
      </p:sp>
      <p:pic>
        <p:nvPicPr>
          <p:cNvPr id="149" name="Screenshot 2024-10-21 at 10.17.02.png" descr="Screenshot 2024-10-21 at 10.17.02.png"/>
          <p:cNvPicPr>
            <a:picLocks noChangeAspect="1"/>
          </p:cNvPicPr>
          <p:nvPr/>
        </p:nvPicPr>
        <p:blipFill>
          <a:blip r:embed="rId2">
            <a:extLst/>
          </a:blip>
          <a:stretch>
            <a:fillRect/>
          </a:stretch>
        </p:blipFill>
        <p:spPr>
          <a:xfrm>
            <a:off x="8053121" y="2595324"/>
            <a:ext cx="3900541" cy="2453952"/>
          </a:xfrm>
          <a:prstGeom prst="rect">
            <a:avLst/>
          </a:prstGeom>
          <a:ln w="12700">
            <a:miter lim="400000"/>
          </a:ln>
        </p:spPr>
      </p:pic>
      <p:pic>
        <p:nvPicPr>
          <p:cNvPr id="150" name="Screenshot 2024-10-21 at 10.18.41.png" descr="Screenshot 2024-10-21 at 10.18.41.png"/>
          <p:cNvPicPr>
            <a:picLocks noChangeAspect="1"/>
          </p:cNvPicPr>
          <p:nvPr/>
        </p:nvPicPr>
        <p:blipFill>
          <a:blip r:embed="rId3">
            <a:extLst/>
          </a:blip>
          <a:stretch>
            <a:fillRect/>
          </a:stretch>
        </p:blipFill>
        <p:spPr>
          <a:xfrm>
            <a:off x="731797" y="1235038"/>
            <a:ext cx="7221421" cy="4387924"/>
          </a:xfrm>
          <a:prstGeom prst="rect">
            <a:avLst/>
          </a:prstGeom>
          <a:ln w="12700">
            <a:miter lim="400000"/>
          </a:ln>
        </p:spPr>
      </p:pic>
      <p:sp>
        <p:nvSpPr>
          <p:cNvPr id="151" name="Line"/>
          <p:cNvSpPr/>
          <p:nvPr/>
        </p:nvSpPr>
        <p:spPr>
          <a:xfrm>
            <a:off x="1214321" y="912080"/>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Data Analysis: identifying the most profitable cab company…"/>
          <p:cNvSpPr txBox="1"/>
          <p:nvPr>
            <p:ph type="title"/>
          </p:nvPr>
        </p:nvSpPr>
        <p:spPr>
          <a:xfrm>
            <a:off x="838200" y="129728"/>
            <a:ext cx="10515600" cy="1325564"/>
          </a:xfrm>
          <a:prstGeom prst="rect">
            <a:avLst/>
          </a:prstGeom>
        </p:spPr>
        <p:txBody>
          <a:bodyPr/>
          <a:lstStyle/>
          <a:p>
            <a:pPr algn="ctr" defTabSz="283463">
              <a:lnSpc>
                <a:spcPct val="100000"/>
              </a:lnSpc>
              <a:spcBef>
                <a:spcPts val="700"/>
              </a:spcBef>
              <a:defRPr b="1" sz="3224">
                <a:solidFill>
                  <a:srgbClr val="FF9300"/>
                </a:solidFill>
                <a:latin typeface="Times Roman"/>
                <a:ea typeface="Times Roman"/>
                <a:cs typeface="Times Roman"/>
                <a:sym typeface="Times Roman"/>
              </a:defRPr>
            </a:pPr>
            <a:r>
              <a:t>Data Analysis: identifying the most profitable cab company </a:t>
            </a:r>
          </a:p>
          <a:p>
            <a:pPr algn="ctr" defTabSz="566927">
              <a:lnSpc>
                <a:spcPct val="100000"/>
              </a:lnSpc>
              <a:defRPr b="1" sz="2418">
                <a:latin typeface="+mj-lt"/>
                <a:ea typeface="+mj-ea"/>
                <a:cs typeface="+mj-cs"/>
                <a:sym typeface="Calibri"/>
              </a:defRPr>
            </a:pPr>
            <a:r>
              <a:t>GENDER and PROFIT Analysis</a:t>
            </a:r>
          </a:p>
        </p:txBody>
      </p:sp>
      <p:sp>
        <p:nvSpPr>
          <p:cNvPr id="154" name="The numbers suggest that in general, profits are more drawn in by men and overall stats show that Yellow Cab Company benefits more than the Pink Cab Company."/>
          <p:cNvSpPr txBox="1"/>
          <p:nvPr/>
        </p:nvSpPr>
        <p:spPr>
          <a:xfrm>
            <a:off x="3408313" y="4880808"/>
            <a:ext cx="5766371" cy="17597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100"/>
            </a:pPr>
          </a:p>
          <a:p>
            <a:pPr algn="ctr">
              <a:defRPr sz="2100"/>
            </a:pPr>
            <a:r>
              <a:t>The numbers suggest that in general, </a:t>
            </a:r>
            <a:r>
              <a:rPr b="1" sz="2300"/>
              <a:t>profits are more drawn in by men </a:t>
            </a:r>
            <a:r>
              <a:t>and overall stats show that </a:t>
            </a:r>
            <a:r>
              <a:rPr b="1" sz="2300"/>
              <a:t>Yellow Cab Company benefits more </a:t>
            </a:r>
            <a:r>
              <a:t>than the Pink Cab Company.</a:t>
            </a:r>
          </a:p>
        </p:txBody>
      </p:sp>
      <p:sp>
        <p:nvSpPr>
          <p:cNvPr id="155" name="GENDER COUNT"/>
          <p:cNvSpPr/>
          <p:nvPr/>
        </p:nvSpPr>
        <p:spPr>
          <a:xfrm>
            <a:off x="867154" y="5125697"/>
            <a:ext cx="1270001" cy="1270001"/>
          </a:xfrm>
          <a:prstGeom prst="roundRect">
            <a:avLst>
              <a:gd name="adj" fmla="val 15000"/>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lstStyle>
          <a:p>
            <a:pPr/>
            <a:r>
              <a:t>GENDER COUNT</a:t>
            </a:r>
          </a:p>
        </p:txBody>
      </p:sp>
      <p:sp>
        <p:nvSpPr>
          <p:cNvPr id="156" name="PROFITS MADE"/>
          <p:cNvSpPr/>
          <p:nvPr/>
        </p:nvSpPr>
        <p:spPr>
          <a:xfrm>
            <a:off x="10445842" y="5019061"/>
            <a:ext cx="1270001" cy="1270001"/>
          </a:xfrm>
          <a:prstGeom prst="roundRect">
            <a:avLst>
              <a:gd name="adj" fmla="val 15000"/>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lstStyle>
          <a:p>
            <a:pPr/>
            <a:r>
              <a:t>PROFITS MADE</a:t>
            </a:r>
          </a:p>
        </p:txBody>
      </p:sp>
      <p:pic>
        <p:nvPicPr>
          <p:cNvPr id="157" name="Screenshot 2024-10-21 at 10.22.15.png" descr="Screenshot 2024-10-21 at 10.22.15.png"/>
          <p:cNvPicPr>
            <a:picLocks noChangeAspect="1"/>
          </p:cNvPicPr>
          <p:nvPr/>
        </p:nvPicPr>
        <p:blipFill>
          <a:blip r:embed="rId2">
            <a:extLst/>
          </a:blip>
          <a:stretch>
            <a:fillRect/>
          </a:stretch>
        </p:blipFill>
        <p:spPr>
          <a:xfrm>
            <a:off x="409093" y="1521019"/>
            <a:ext cx="5874687" cy="3294061"/>
          </a:xfrm>
          <a:prstGeom prst="rect">
            <a:avLst/>
          </a:prstGeom>
          <a:ln w="12700">
            <a:miter lim="400000"/>
          </a:ln>
        </p:spPr>
      </p:pic>
      <p:pic>
        <p:nvPicPr>
          <p:cNvPr id="158" name="Screenshot 2024-10-21 at 10.23.42.png" descr="Screenshot 2024-10-21 at 10.23.42.png"/>
          <p:cNvPicPr>
            <a:picLocks noChangeAspect="1"/>
          </p:cNvPicPr>
          <p:nvPr/>
        </p:nvPicPr>
        <p:blipFill>
          <a:blip r:embed="rId3">
            <a:extLst/>
          </a:blip>
          <a:stretch>
            <a:fillRect/>
          </a:stretch>
        </p:blipFill>
        <p:spPr>
          <a:xfrm>
            <a:off x="6270212" y="1559805"/>
            <a:ext cx="5476726" cy="3216490"/>
          </a:xfrm>
          <a:prstGeom prst="rect">
            <a:avLst/>
          </a:prstGeom>
          <a:ln w="12700">
            <a:miter lim="400000"/>
          </a:ln>
        </p:spPr>
      </p:pic>
      <p:sp>
        <p:nvSpPr>
          <p:cNvPr id="159" name="Line"/>
          <p:cNvSpPr/>
          <p:nvPr/>
        </p:nvSpPr>
        <p:spPr>
          <a:xfrm>
            <a:off x="1214321" y="1317037"/>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Data Analysis: identifying the most profitable cab company…"/>
          <p:cNvSpPr txBox="1"/>
          <p:nvPr>
            <p:ph type="title"/>
          </p:nvPr>
        </p:nvSpPr>
        <p:spPr>
          <a:xfrm>
            <a:off x="838200" y="151853"/>
            <a:ext cx="10515600" cy="1325564"/>
          </a:xfrm>
          <a:prstGeom prst="rect">
            <a:avLst/>
          </a:prstGeom>
        </p:spPr>
        <p:txBody>
          <a:bodyPr/>
          <a:lstStyle/>
          <a:p>
            <a:pPr algn="ctr" defTabSz="283463">
              <a:lnSpc>
                <a:spcPct val="100000"/>
              </a:lnSpc>
              <a:spcBef>
                <a:spcPts val="700"/>
              </a:spcBef>
              <a:defRPr b="1" sz="3224">
                <a:solidFill>
                  <a:srgbClr val="FF9300"/>
                </a:solidFill>
                <a:latin typeface="Times Roman"/>
                <a:ea typeface="Times Roman"/>
                <a:cs typeface="Times Roman"/>
                <a:sym typeface="Times Roman"/>
              </a:defRPr>
            </a:pPr>
            <a:r>
              <a:t>Data Analysis: identifying the most profitable cab company </a:t>
            </a:r>
          </a:p>
          <a:p>
            <a:pPr algn="ctr" defTabSz="566927">
              <a:lnSpc>
                <a:spcPct val="100000"/>
              </a:lnSpc>
              <a:defRPr b="1" sz="2418">
                <a:latin typeface="+mj-lt"/>
                <a:ea typeface="+mj-ea"/>
                <a:cs typeface="+mj-cs"/>
                <a:sym typeface="Calibri"/>
              </a:defRPr>
            </a:pPr>
            <a:r>
              <a:t>UNDERSTANDING THE ROLE OF INCOME AND AGE ON PROFIT</a:t>
            </a:r>
          </a:p>
        </p:txBody>
      </p:sp>
      <p:sp>
        <p:nvSpPr>
          <p:cNvPr id="162" name="As expected, people who earn more spend more on cabs.…"/>
          <p:cNvSpPr txBox="1"/>
          <p:nvPr/>
        </p:nvSpPr>
        <p:spPr>
          <a:xfrm>
            <a:off x="1787536" y="5294990"/>
            <a:ext cx="8616928" cy="13533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100"/>
            </a:pPr>
          </a:p>
          <a:p>
            <a:pPr algn="ctr">
              <a:defRPr sz="2100"/>
            </a:pPr>
            <a:r>
              <a:t>As expected, people who </a:t>
            </a:r>
            <a:r>
              <a:rPr b="1"/>
              <a:t>earn more spend more </a:t>
            </a:r>
            <a:r>
              <a:t>on cabs.</a:t>
            </a:r>
          </a:p>
          <a:p>
            <a:pPr algn="ctr">
              <a:defRPr sz="2100"/>
            </a:pPr>
            <a:r>
              <a:t>For age groups, the </a:t>
            </a:r>
            <a:r>
              <a:rPr b="1"/>
              <a:t>spending of those between 18-35 is more.</a:t>
            </a:r>
            <a:r>
              <a:t> This could be associated with their earning power, commute needs, work travels etc.</a:t>
            </a:r>
          </a:p>
        </p:txBody>
      </p:sp>
      <p:pic>
        <p:nvPicPr>
          <p:cNvPr id="163" name="Screenshot 2024-10-21 at 10.25.21.png" descr="Screenshot 2024-10-21 at 10.25.21.png"/>
          <p:cNvPicPr>
            <a:picLocks noChangeAspect="1"/>
          </p:cNvPicPr>
          <p:nvPr/>
        </p:nvPicPr>
        <p:blipFill>
          <a:blip r:embed="rId2">
            <a:extLst/>
          </a:blip>
          <a:stretch>
            <a:fillRect/>
          </a:stretch>
        </p:blipFill>
        <p:spPr>
          <a:xfrm>
            <a:off x="7044" y="1590880"/>
            <a:ext cx="6578937" cy="3676240"/>
          </a:xfrm>
          <a:prstGeom prst="rect">
            <a:avLst/>
          </a:prstGeom>
          <a:ln w="12700">
            <a:miter lim="400000"/>
          </a:ln>
        </p:spPr>
      </p:pic>
      <p:pic>
        <p:nvPicPr>
          <p:cNvPr id="164" name="Screenshot 2024-10-21 at 10.26.20.png" descr="Screenshot 2024-10-21 at 10.26.20.png"/>
          <p:cNvPicPr>
            <a:picLocks noChangeAspect="1"/>
          </p:cNvPicPr>
          <p:nvPr/>
        </p:nvPicPr>
        <p:blipFill>
          <a:blip r:embed="rId3">
            <a:extLst/>
          </a:blip>
          <a:stretch>
            <a:fillRect/>
          </a:stretch>
        </p:blipFill>
        <p:spPr>
          <a:xfrm>
            <a:off x="6217911" y="1579984"/>
            <a:ext cx="5872795" cy="3486750"/>
          </a:xfrm>
          <a:prstGeom prst="rect">
            <a:avLst/>
          </a:prstGeom>
          <a:ln w="12700">
            <a:miter lim="400000"/>
          </a:ln>
        </p:spPr>
      </p:pic>
      <p:sp>
        <p:nvSpPr>
          <p:cNvPr id="165" name="Line"/>
          <p:cNvSpPr/>
          <p:nvPr/>
        </p:nvSpPr>
        <p:spPr>
          <a:xfrm>
            <a:off x="1214321" y="1345377"/>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ata Analysis: identifying the most profitable cab company…"/>
          <p:cNvSpPr txBox="1"/>
          <p:nvPr>
            <p:ph type="title"/>
          </p:nvPr>
        </p:nvSpPr>
        <p:spPr>
          <a:xfrm>
            <a:off x="838200" y="151853"/>
            <a:ext cx="10515600" cy="1325564"/>
          </a:xfrm>
          <a:prstGeom prst="rect">
            <a:avLst/>
          </a:prstGeom>
        </p:spPr>
        <p:txBody>
          <a:bodyPr/>
          <a:lstStyle/>
          <a:p>
            <a:pPr algn="ctr" defTabSz="283463">
              <a:lnSpc>
                <a:spcPct val="100000"/>
              </a:lnSpc>
              <a:spcBef>
                <a:spcPts val="700"/>
              </a:spcBef>
              <a:defRPr b="1" sz="3224">
                <a:solidFill>
                  <a:srgbClr val="FF9300"/>
                </a:solidFill>
                <a:latin typeface="Times Roman"/>
                <a:ea typeface="Times Roman"/>
                <a:cs typeface="Times Roman"/>
                <a:sym typeface="Times Roman"/>
              </a:defRPr>
            </a:pPr>
            <a:r>
              <a:t>Data Analysis: identifying the most profitable cab company </a:t>
            </a:r>
          </a:p>
          <a:p>
            <a:pPr algn="ctr" defTabSz="566927">
              <a:lnSpc>
                <a:spcPct val="100000"/>
              </a:lnSpc>
              <a:defRPr b="1" sz="2418">
                <a:latin typeface="+mj-lt"/>
                <a:ea typeface="+mj-ea"/>
                <a:cs typeface="+mj-cs"/>
                <a:sym typeface="Calibri"/>
              </a:defRPr>
            </a:pPr>
            <a:r>
              <a:t>Are there any regulars for these cab companies?</a:t>
            </a:r>
          </a:p>
        </p:txBody>
      </p:sp>
      <p:sp>
        <p:nvSpPr>
          <p:cNvPr id="168" name="While both companies are seen to retain customers, Yellow Cab company does a better job. The same customer has vouched for their service by booking rides 47 times and consistency is seen in numbers that follow the highest number."/>
          <p:cNvSpPr txBox="1"/>
          <p:nvPr/>
        </p:nvSpPr>
        <p:spPr>
          <a:xfrm>
            <a:off x="6381705" y="2574053"/>
            <a:ext cx="4120554" cy="23439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100"/>
            </a:lvl1pPr>
          </a:lstStyle>
          <a:p>
            <a:pPr/>
            <a:r>
              <a:t>While both companies are seen to retain customers, Yellow Cab company does a better job. The same customer has vouched for their service by booking rides 47 times and consistency is seen in numbers that follow the highest number. </a:t>
            </a:r>
          </a:p>
        </p:txBody>
      </p:sp>
      <p:sp>
        <p:nvSpPr>
          <p:cNvPr id="169" name="Company     Company     Customer ID…"/>
          <p:cNvSpPr txBox="1"/>
          <p:nvPr/>
        </p:nvSpPr>
        <p:spPr>
          <a:xfrm>
            <a:off x="705393" y="1598473"/>
            <a:ext cx="4737855" cy="465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400">
                <a:solidFill>
                  <a:srgbClr val="212121"/>
                </a:solidFill>
                <a:latin typeface="Courier"/>
                <a:ea typeface="Courier"/>
                <a:cs typeface="Courier"/>
                <a:sym typeface="Courier"/>
              </a:defRPr>
            </a:pPr>
            <a:r>
              <a:t>Company     Company     Customer ID</a:t>
            </a:r>
          </a:p>
          <a:p>
            <a:pPr defTabSz="457200">
              <a:defRPr sz="1400">
                <a:solidFill>
                  <a:srgbClr val="212121"/>
                </a:solidFill>
                <a:latin typeface="Courier"/>
                <a:ea typeface="Courier"/>
                <a:cs typeface="Courier"/>
                <a:sym typeface="Courier"/>
              </a:defRPr>
            </a:pPr>
            <a:r>
              <a:t>Pink Cab    Pink Cab    </a:t>
            </a:r>
            <a:r>
              <a:rPr b="1"/>
              <a:t>8120           18</a:t>
            </a:r>
            <a:endParaRPr b="1"/>
          </a:p>
          <a:p>
            <a:pPr defTabSz="457200">
              <a:defRPr sz="1400">
                <a:solidFill>
                  <a:srgbClr val="212121"/>
                </a:solidFill>
                <a:latin typeface="Courier"/>
                <a:ea typeface="Courier"/>
                <a:cs typeface="Courier"/>
                <a:sym typeface="Courier"/>
              </a:defRPr>
            </a:pPr>
            <a:r>
              <a:t>                        6159           17</a:t>
            </a:r>
          </a:p>
          <a:p>
            <a:pPr defTabSz="457200">
              <a:defRPr sz="1400">
                <a:solidFill>
                  <a:srgbClr val="212121"/>
                </a:solidFill>
                <a:latin typeface="Courier"/>
                <a:ea typeface="Courier"/>
                <a:cs typeface="Courier"/>
                <a:sym typeface="Courier"/>
              </a:defRPr>
            </a:pPr>
            <a:r>
              <a:t>                        7927           17</a:t>
            </a:r>
          </a:p>
          <a:p>
            <a:pPr defTabSz="457200">
              <a:defRPr sz="1400">
                <a:solidFill>
                  <a:srgbClr val="212121"/>
                </a:solidFill>
                <a:latin typeface="Courier"/>
                <a:ea typeface="Courier"/>
                <a:cs typeface="Courier"/>
                <a:sym typeface="Courier"/>
              </a:defRPr>
            </a:pPr>
            <a:r>
              <a:t>                        8595           17</a:t>
            </a:r>
          </a:p>
          <a:p>
            <a:pPr defTabSz="457200">
              <a:defRPr sz="1400">
                <a:solidFill>
                  <a:srgbClr val="212121"/>
                </a:solidFill>
                <a:latin typeface="Courier"/>
                <a:ea typeface="Courier"/>
                <a:cs typeface="Courier"/>
                <a:sym typeface="Courier"/>
              </a:defRPr>
            </a:pPr>
            <a:r>
              <a:t>                        7340           16</a:t>
            </a:r>
          </a:p>
          <a:p>
            <a:pPr defTabSz="457200">
              <a:defRPr sz="1400">
                <a:solidFill>
                  <a:srgbClr val="212121"/>
                </a:solidFill>
                <a:latin typeface="Courier"/>
                <a:ea typeface="Courier"/>
                <a:cs typeface="Courier"/>
                <a:sym typeface="Courier"/>
              </a:defRPr>
            </a:pPr>
            <a:r>
              <a:t>                        8474           16</a:t>
            </a:r>
          </a:p>
          <a:p>
            <a:pPr defTabSz="457200">
              <a:defRPr sz="1400">
                <a:solidFill>
                  <a:srgbClr val="212121"/>
                </a:solidFill>
                <a:latin typeface="Courier"/>
                <a:ea typeface="Courier"/>
                <a:cs typeface="Courier"/>
                <a:sym typeface="Courier"/>
              </a:defRPr>
            </a:pPr>
            <a:r>
              <a:t>                        8915           16</a:t>
            </a:r>
          </a:p>
          <a:p>
            <a:pPr defTabSz="457200">
              <a:defRPr sz="1400">
                <a:solidFill>
                  <a:srgbClr val="212121"/>
                </a:solidFill>
                <a:latin typeface="Courier"/>
                <a:ea typeface="Courier"/>
                <a:cs typeface="Courier"/>
                <a:sym typeface="Courier"/>
              </a:defRPr>
            </a:pPr>
            <a:r>
              <a:t>                        6416           15</a:t>
            </a:r>
          </a:p>
          <a:p>
            <a:pPr defTabSz="457200">
              <a:defRPr sz="1400">
                <a:solidFill>
                  <a:srgbClr val="212121"/>
                </a:solidFill>
                <a:latin typeface="Courier"/>
                <a:ea typeface="Courier"/>
                <a:cs typeface="Courier"/>
                <a:sym typeface="Courier"/>
              </a:defRPr>
            </a:pPr>
            <a:r>
              <a:t>                        7764           15</a:t>
            </a:r>
          </a:p>
          <a:p>
            <a:pPr defTabSz="457200">
              <a:defRPr sz="1400">
                <a:solidFill>
                  <a:srgbClr val="212121"/>
                </a:solidFill>
                <a:latin typeface="Courier"/>
                <a:ea typeface="Courier"/>
                <a:cs typeface="Courier"/>
                <a:sym typeface="Courier"/>
              </a:defRPr>
            </a:pPr>
            <a:r>
              <a:t>                        7938           15</a:t>
            </a:r>
          </a:p>
          <a:p>
            <a:pPr defTabSz="457200">
              <a:defRPr sz="1400">
                <a:solidFill>
                  <a:srgbClr val="212121"/>
                </a:solidFill>
                <a:latin typeface="Courier"/>
                <a:ea typeface="Courier"/>
                <a:cs typeface="Courier"/>
                <a:sym typeface="Courier"/>
              </a:defRPr>
            </a:pPr>
            <a:r>
              <a:t>Yellow Cab  Yellow Cab  </a:t>
            </a:r>
            <a:r>
              <a:rPr b="1" sz="1600"/>
              <a:t>494            47</a:t>
            </a:r>
            <a:endParaRPr b="1" sz="1600"/>
          </a:p>
          <a:p>
            <a:pPr defTabSz="457200">
              <a:defRPr sz="1400">
                <a:solidFill>
                  <a:srgbClr val="212121"/>
                </a:solidFill>
                <a:latin typeface="Courier"/>
                <a:ea typeface="Courier"/>
                <a:cs typeface="Courier"/>
                <a:sym typeface="Courier"/>
              </a:defRPr>
            </a:pPr>
            <a:r>
              <a:t>                        1360           47</a:t>
            </a:r>
          </a:p>
          <a:p>
            <a:pPr defTabSz="457200">
              <a:defRPr sz="1400">
                <a:solidFill>
                  <a:srgbClr val="212121"/>
                </a:solidFill>
                <a:latin typeface="Courier"/>
                <a:ea typeface="Courier"/>
                <a:cs typeface="Courier"/>
                <a:sym typeface="Courier"/>
              </a:defRPr>
            </a:pPr>
            <a:r>
              <a:t>                        1803           47</a:t>
            </a:r>
          </a:p>
          <a:p>
            <a:pPr defTabSz="457200">
              <a:defRPr sz="1400">
                <a:solidFill>
                  <a:srgbClr val="212121"/>
                </a:solidFill>
                <a:latin typeface="Courier"/>
                <a:ea typeface="Courier"/>
                <a:cs typeface="Courier"/>
                <a:sym typeface="Courier"/>
              </a:defRPr>
            </a:pPr>
            <a:r>
              <a:t>                        636            46</a:t>
            </a:r>
          </a:p>
          <a:p>
            <a:pPr defTabSz="457200">
              <a:defRPr sz="1400">
                <a:solidFill>
                  <a:srgbClr val="212121"/>
                </a:solidFill>
                <a:latin typeface="Courier"/>
                <a:ea typeface="Courier"/>
                <a:cs typeface="Courier"/>
                <a:sym typeface="Courier"/>
              </a:defRPr>
            </a:pPr>
            <a:r>
              <a:t>                        126            45</a:t>
            </a:r>
          </a:p>
          <a:p>
            <a:pPr defTabSz="457200">
              <a:defRPr sz="1400">
                <a:solidFill>
                  <a:srgbClr val="212121"/>
                </a:solidFill>
                <a:latin typeface="Courier"/>
                <a:ea typeface="Courier"/>
                <a:cs typeface="Courier"/>
                <a:sym typeface="Courier"/>
              </a:defRPr>
            </a:pPr>
            <a:r>
              <a:t>                        903            45</a:t>
            </a:r>
          </a:p>
          <a:p>
            <a:pPr defTabSz="457200">
              <a:defRPr sz="1400">
                <a:solidFill>
                  <a:srgbClr val="212121"/>
                </a:solidFill>
                <a:latin typeface="Courier"/>
                <a:ea typeface="Courier"/>
                <a:cs typeface="Courier"/>
                <a:sym typeface="Courier"/>
              </a:defRPr>
            </a:pPr>
            <a:r>
              <a:t>                        2766           45</a:t>
            </a:r>
          </a:p>
          <a:p>
            <a:pPr defTabSz="457200">
              <a:defRPr sz="1400">
                <a:solidFill>
                  <a:srgbClr val="212121"/>
                </a:solidFill>
                <a:latin typeface="Courier"/>
                <a:ea typeface="Courier"/>
                <a:cs typeface="Courier"/>
                <a:sym typeface="Courier"/>
              </a:defRPr>
            </a:pPr>
            <a:r>
              <a:t>                        992            44</a:t>
            </a:r>
          </a:p>
          <a:p>
            <a:pPr defTabSz="457200">
              <a:defRPr sz="1400">
                <a:solidFill>
                  <a:srgbClr val="212121"/>
                </a:solidFill>
                <a:latin typeface="Courier"/>
                <a:ea typeface="Courier"/>
                <a:cs typeface="Courier"/>
                <a:sym typeface="Courier"/>
              </a:defRPr>
            </a:pPr>
            <a:r>
              <a:t>                        1070           44</a:t>
            </a:r>
          </a:p>
          <a:p>
            <a:pPr defTabSz="457200">
              <a:defRPr sz="1400">
                <a:solidFill>
                  <a:srgbClr val="212121"/>
                </a:solidFill>
                <a:latin typeface="Courier"/>
                <a:ea typeface="Courier"/>
                <a:cs typeface="Courier"/>
                <a:sym typeface="Courier"/>
              </a:defRPr>
            </a:pPr>
            <a:r>
              <a:t>                        1673           44</a:t>
            </a:r>
          </a:p>
        </p:txBody>
      </p:sp>
      <p:sp>
        <p:nvSpPr>
          <p:cNvPr id="170" name="Line"/>
          <p:cNvSpPr/>
          <p:nvPr/>
        </p:nvSpPr>
        <p:spPr>
          <a:xfrm>
            <a:off x="1214321" y="1433409"/>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Data Prediction…"/>
          <p:cNvSpPr txBox="1"/>
          <p:nvPr>
            <p:ph type="title"/>
          </p:nvPr>
        </p:nvSpPr>
        <p:spPr>
          <a:xfrm>
            <a:off x="838199" y="531002"/>
            <a:ext cx="10515601" cy="1325564"/>
          </a:xfrm>
          <a:prstGeom prst="rect">
            <a:avLst/>
          </a:prstGeom>
        </p:spPr>
        <p:txBody>
          <a:bodyPr/>
          <a:lstStyle/>
          <a:p>
            <a:pPr algn="ctr" defTabSz="397763">
              <a:lnSpc>
                <a:spcPct val="100000"/>
              </a:lnSpc>
              <a:spcBef>
                <a:spcPts val="1000"/>
              </a:spcBef>
              <a:defRPr b="1" sz="4524">
                <a:solidFill>
                  <a:srgbClr val="FF9300"/>
                </a:solidFill>
                <a:latin typeface="Times Roman"/>
                <a:ea typeface="Times Roman"/>
                <a:cs typeface="Times Roman"/>
                <a:sym typeface="Times Roman"/>
              </a:defRPr>
            </a:pPr>
            <a:r>
              <a:t>Data Prediction</a:t>
            </a:r>
          </a:p>
          <a:p>
            <a:pPr algn="ctr" defTabSz="795527">
              <a:lnSpc>
                <a:spcPct val="100000"/>
              </a:lnSpc>
              <a:defRPr b="1" sz="3393">
                <a:solidFill>
                  <a:srgbClr val="FF9300"/>
                </a:solidFill>
                <a:latin typeface="+mj-lt"/>
                <a:ea typeface="+mj-ea"/>
                <a:cs typeface="+mj-cs"/>
                <a:sym typeface="Calibri"/>
              </a:defRPr>
            </a:pPr>
            <a:r>
              <a:t>Can profits be predicted?</a:t>
            </a:r>
          </a:p>
        </p:txBody>
      </p:sp>
      <p:sp>
        <p:nvSpPr>
          <p:cNvPr id="173" name="A model in the making!…"/>
          <p:cNvSpPr txBox="1"/>
          <p:nvPr/>
        </p:nvSpPr>
        <p:spPr>
          <a:xfrm>
            <a:off x="4035723" y="2171208"/>
            <a:ext cx="4120554" cy="3994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100"/>
            </a:pPr>
            <a:r>
              <a:t>A model in the making!</a:t>
            </a:r>
          </a:p>
          <a:p>
            <a:pPr algn="ctr">
              <a:defRPr sz="2100"/>
            </a:pPr>
            <a:r>
              <a:t>To help predict profits, a predictive model can be built as shown as part of the notebook considering gender, income, age, geography and more.</a:t>
            </a:r>
          </a:p>
          <a:p>
            <a:pPr algn="ctr">
              <a:defRPr sz="2100"/>
            </a:pPr>
          </a:p>
          <a:p>
            <a:pPr algn="ctr">
              <a:defRPr sz="2100"/>
            </a:pPr>
            <a:r>
              <a:t>More factors such as time of day, purpose of travel, climatic conditions and others can be considered by collecting relevant data for these can highly impact the profits.</a:t>
            </a:r>
            <a:b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Picture 3" descr="Picture 3"/>
          <p:cNvPicPr>
            <a:picLocks noChangeAspect="1"/>
          </p:cNvPicPr>
          <p:nvPr/>
        </p:nvPicPr>
        <p:blipFill>
          <a:blip r:embed="rId2">
            <a:extLst/>
          </a:blip>
          <a:stretch>
            <a:fillRect/>
          </a:stretch>
        </p:blipFill>
        <p:spPr>
          <a:xfrm>
            <a:off x="-296210" y="5840074"/>
            <a:ext cx="2470916" cy="1484725"/>
          </a:xfrm>
          <a:prstGeom prst="rect">
            <a:avLst/>
          </a:prstGeom>
          <a:ln w="12700">
            <a:miter lim="400000"/>
          </a:ln>
        </p:spPr>
      </p:pic>
      <p:sp>
        <p:nvSpPr>
          <p:cNvPr id="176" name="Recommendations"/>
          <p:cNvSpPr txBox="1"/>
          <p:nvPr/>
        </p:nvSpPr>
        <p:spPr>
          <a:xfrm>
            <a:off x="3656089" y="181947"/>
            <a:ext cx="4879822" cy="489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defRPr b="1" sz="3000">
                <a:solidFill>
                  <a:srgbClr val="FF6600"/>
                </a:solidFill>
                <a:latin typeface="Carlito"/>
                <a:ea typeface="Carlito"/>
                <a:cs typeface="Carlito"/>
                <a:sym typeface="Carlito"/>
              </a:defRPr>
            </a:lvl1pPr>
          </a:lstStyle>
          <a:p>
            <a:pPr/>
            <a:r>
              <a:t>Recommendations</a:t>
            </a:r>
          </a:p>
        </p:txBody>
      </p:sp>
      <p:sp>
        <p:nvSpPr>
          <p:cNvPr id="177" name="Upon evaluation of both cab companies based on the following factors and concluded that Yellow Cab outperforms Pink Cab:…"/>
          <p:cNvSpPr txBox="1"/>
          <p:nvPr/>
        </p:nvSpPr>
        <p:spPr>
          <a:xfrm>
            <a:off x="1418912" y="907002"/>
            <a:ext cx="9354175" cy="534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600">
                <a:latin typeface="Times Roman"/>
                <a:ea typeface="Times Roman"/>
                <a:cs typeface="Times Roman"/>
                <a:sym typeface="Times Roman"/>
              </a:defRPr>
            </a:pPr>
            <a:r>
              <a:t>Upon evaluation of both cab companies based on the following factors and concluded that </a:t>
            </a:r>
            <a:r>
              <a:rPr b="1"/>
              <a:t>Yellow Cab </a:t>
            </a:r>
            <a:r>
              <a:rPr i="1"/>
              <a:t>outperforms</a:t>
            </a:r>
            <a:r>
              <a:t> Pink Cab:</a:t>
            </a:r>
          </a:p>
          <a:p>
            <a:pPr marL="457200" indent="-317500" algn="just" defTabSz="457200">
              <a:spcBef>
                <a:spcPts val="1200"/>
              </a:spcBef>
              <a:buSzPct val="100000"/>
              <a:buFont typeface="Times Roman"/>
              <a:buChar char="•"/>
              <a:defRPr b="1" sz="1600">
                <a:latin typeface="Times Roman"/>
                <a:ea typeface="Times Roman"/>
                <a:cs typeface="Times Roman"/>
                <a:sym typeface="Times Roman"/>
              </a:defRPr>
            </a:pPr>
            <a:r>
              <a:t>Offering loyalty schemes: </a:t>
            </a:r>
            <a:r>
              <a:rPr b="0"/>
              <a:t>As seen, the yellow cab company has better clientele and users prefer to rebook the ride. Better customer service can be offered by building loyalty schemes such as weekly offers, monthly passes, offers based on distance and more.</a:t>
            </a:r>
          </a:p>
          <a:p>
            <a:pPr marL="457200" indent="-317500" algn="just" defTabSz="457200">
              <a:spcBef>
                <a:spcPts val="1200"/>
              </a:spcBef>
              <a:buSzPct val="100000"/>
              <a:buFont typeface="Times Roman"/>
              <a:buChar char="•"/>
              <a:defRPr sz="1600">
                <a:latin typeface="Times Roman"/>
                <a:ea typeface="Times Roman"/>
                <a:cs typeface="Times Roman"/>
                <a:sym typeface="Times Roman"/>
              </a:defRPr>
            </a:pPr>
            <a:r>
              <a:rPr b="1"/>
              <a:t>Understanding gender roles and attracting more women riders</a:t>
            </a:r>
            <a:r>
              <a:t>: While it is understood that the population of men is more than women, men generally tend to own their transport and therefore cabs are in geenral more preferred by women. The trend of men continuing to book more rides must be investigated to offer better service to women and retain better numbers from their demographic.</a:t>
            </a:r>
          </a:p>
          <a:p>
            <a:pPr marL="457200" indent="-317500" algn="just" defTabSz="457200">
              <a:spcBef>
                <a:spcPts val="1200"/>
              </a:spcBef>
              <a:buSzPct val="100000"/>
              <a:buFont typeface="Times Roman"/>
              <a:buChar char="•"/>
              <a:defRPr sz="1600">
                <a:latin typeface="Times Roman"/>
                <a:ea typeface="Times Roman"/>
                <a:cs typeface="Times Roman"/>
                <a:sym typeface="Times Roman"/>
              </a:defRPr>
            </a:pPr>
            <a:r>
              <a:rPr b="1"/>
              <a:t>Age-wise Reach</a:t>
            </a:r>
            <a:r>
              <a:t>: While it is seen that adults prefer cab rides, the younger generation can be targeted and be made better offers, such as community pooling or college drop-off services at least in peak demand seasons.</a:t>
            </a:r>
          </a:p>
          <a:p>
            <a:pPr marL="457200" indent="-317500" algn="just" defTabSz="457200">
              <a:spcBef>
                <a:spcPts val="1200"/>
              </a:spcBef>
              <a:buSzPct val="100000"/>
              <a:buFont typeface="Times Roman"/>
              <a:buChar char="•"/>
              <a:defRPr sz="1600">
                <a:latin typeface="Times Roman"/>
                <a:ea typeface="Times Roman"/>
                <a:cs typeface="Times Roman"/>
                <a:sym typeface="Times Roman"/>
              </a:defRPr>
            </a:pPr>
            <a:r>
              <a:rPr b="1"/>
              <a:t>Holiday Packages: </a:t>
            </a:r>
            <a:r>
              <a:t>The company can identify peak periods like the months of May, and Sept-Dec and can plan more availability of cabs, better pricing deals and make more profits for the number of users also tends to grow.</a:t>
            </a:r>
          </a:p>
          <a:p>
            <a:pPr algn="just" defTabSz="457200">
              <a:spcBef>
                <a:spcPts val="1200"/>
              </a:spcBef>
              <a:defRPr sz="1600">
                <a:latin typeface="Times Roman"/>
                <a:ea typeface="Times Roman"/>
                <a:cs typeface="Times Roman"/>
                <a:sym typeface="Times Roman"/>
              </a:defRPr>
            </a:pPr>
            <a:r>
              <a:t>Based on the findings, the Yellow Cab company is better preferred to invest. Furthermore, these recommendations must be taken into consideration as areas for improvement and discussion while investment options are weighed.</a:t>
            </a:r>
          </a:p>
        </p:txBody>
      </p:sp>
      <p:sp>
        <p:nvSpPr>
          <p:cNvPr id="178" name="Line"/>
          <p:cNvSpPr/>
          <p:nvPr/>
        </p:nvSpPr>
        <p:spPr>
          <a:xfrm>
            <a:off x="1214321" y="789450"/>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ctrTitle"/>
          </p:nvPr>
        </p:nvSpPr>
        <p:spPr>
          <a:xfrm>
            <a:off x="-1" y="-1"/>
            <a:ext cx="5733143" cy="6858003"/>
          </a:xfrm>
          <a:prstGeom prst="rect">
            <a:avLst/>
          </a:prstGeom>
          <a:solidFill>
            <a:srgbClr val="3B3B3B"/>
          </a:solidFill>
        </p:spPr>
        <p:txBody>
          <a:bodyPr anchor="ctr"/>
          <a:lstStyle>
            <a:lvl1pPr>
              <a:defRPr>
                <a:solidFill>
                  <a:srgbClr val="FFFFFF"/>
                </a:solidFill>
              </a:defRPr>
            </a:lvl1pPr>
          </a:lstStyle>
          <a:p>
            <a:pPr/>
            <a:r>
              <a:t>Thank You</a:t>
            </a:r>
          </a:p>
        </p:txBody>
      </p:sp>
      <p:sp>
        <p:nvSpPr>
          <p:cNvPr id="181" name="Subtitle 2"/>
          <p:cNvSpPr txBox="1"/>
          <p:nvPr>
            <p:ph type="subTitle" idx="1"/>
          </p:nvPr>
        </p:nvSpPr>
        <p:spPr>
          <a:xfrm>
            <a:off x="5733142" y="-1"/>
            <a:ext cx="6458858" cy="6858005"/>
          </a:xfrm>
          <a:prstGeom prst="rect">
            <a:avLst/>
          </a:prstGeom>
        </p:spPr>
        <p:txBody>
          <a:bodyPr/>
          <a:lstStyle/>
          <a:p>
            <a:pPr>
              <a:defRPr>
                <a:solidFill>
                  <a:srgbClr val="FF6600"/>
                </a:solidFill>
              </a:defRPr>
            </a:pPr>
          </a:p>
          <a:p>
            <a:pPr algn="just">
              <a:defRPr>
                <a:solidFill>
                  <a:srgbClr val="FF6600"/>
                </a:solidFill>
              </a:defRPr>
            </a:pPr>
            <a:r>
              <a:t>   </a:t>
            </a:r>
          </a:p>
          <a:p>
            <a:pPr algn="just">
              <a:defRPr sz="2800">
                <a:solidFill>
                  <a:srgbClr val="FF6600"/>
                </a:solidFill>
              </a:defRPr>
            </a:pPr>
            <a:r>
              <a:t>       </a:t>
            </a:r>
          </a:p>
          <a:p>
            <a:pPr algn="just">
              <a:defRPr sz="2800">
                <a:solidFill>
                  <a:srgbClr val="FF6600"/>
                </a:solidFill>
              </a:defRPr>
            </a:pPr>
          </a:p>
          <a:p>
            <a:pPr lvl="3" algn="just">
              <a:defRPr sz="2800">
                <a:solidFill>
                  <a:srgbClr val="FF6600"/>
                </a:solidFill>
              </a:defRPr>
            </a:pPr>
          </a:p>
          <a:p>
            <a:pPr lvl="3" algn="just">
              <a:defRPr sz="2800">
                <a:solidFill>
                  <a:srgbClr val="FF6600"/>
                </a:solidFill>
              </a:defRPr>
            </a:pPr>
          </a:p>
          <a:p>
            <a:pPr lvl="3" algn="just">
              <a:defRPr sz="2800">
                <a:solidFill>
                  <a:srgbClr val="FF6600"/>
                </a:solidFill>
              </a:defRPr>
            </a:pPr>
            <a:r>
              <a:t>By</a:t>
            </a:r>
          </a:p>
          <a:p>
            <a:pPr>
              <a:defRPr sz="2800">
                <a:solidFill>
                  <a:srgbClr val="FF6600"/>
                </a:solidFill>
              </a:defRPr>
            </a:pPr>
            <a:r>
              <a:t>Vuppu Sree Manasa</a:t>
            </a:r>
          </a:p>
        </p:txBody>
      </p:sp>
      <p:pic>
        <p:nvPicPr>
          <p:cNvPr id="182"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Background –G2M(cab industry) case study"/>
          <p:cNvSpPr txBox="1"/>
          <p:nvPr>
            <p:ph type="title"/>
          </p:nvPr>
        </p:nvSpPr>
        <p:spPr>
          <a:prstGeom prst="rect">
            <a:avLst/>
          </a:prstGeom>
        </p:spPr>
        <p:txBody>
          <a:bodyPr/>
          <a:lstStyle>
            <a:lvl1pPr algn="ctr">
              <a:defRPr b="1">
                <a:solidFill>
                  <a:srgbClr val="FF9300"/>
                </a:solidFill>
                <a:latin typeface="Carlito"/>
                <a:ea typeface="Carlito"/>
                <a:cs typeface="Carlito"/>
                <a:sym typeface="Carlito"/>
              </a:defRPr>
            </a:lvl1pPr>
          </a:lstStyle>
          <a:p>
            <a:pPr/>
            <a:r>
              <a:t>Background –G2M(cab industry) case study</a:t>
            </a:r>
          </a:p>
        </p:txBody>
      </p:sp>
      <p:sp>
        <p:nvSpPr>
          <p:cNvPr id="98" name="• XYZ is a private equity firm based in the U.S. It is considering an investment in the cab industry due to its impressive growth over recent years and the presence of several key competitors in the market.…"/>
          <p:cNvSpPr txBox="1"/>
          <p:nvPr>
            <p:ph type="body" idx="1"/>
          </p:nvPr>
        </p:nvSpPr>
        <p:spPr>
          <a:prstGeom prst="rect">
            <a:avLst/>
          </a:prstGeom>
        </p:spPr>
        <p:txBody>
          <a:bodyPr/>
          <a:lstStyle/>
          <a:p>
            <a:pPr marL="0" indent="0" algn="just" defTabSz="457200">
              <a:lnSpc>
                <a:spcPct val="100000"/>
              </a:lnSpc>
              <a:spcBef>
                <a:spcPts val="1200"/>
              </a:spcBef>
              <a:buSzTx/>
              <a:buFontTx/>
              <a:buNone/>
              <a:defRPr sz="2100">
                <a:latin typeface="Times Roman"/>
                <a:ea typeface="Times Roman"/>
                <a:cs typeface="Times Roman"/>
                <a:sym typeface="Times Roman"/>
              </a:defRPr>
            </a:pPr>
            <a:r>
              <a:t>• XYZ is a private equity firm based in the U.S. It is considering an investment in the cab industry due to its impressive growth over recent years and the presence of several key competitors in the market.</a:t>
            </a:r>
          </a:p>
          <a:p>
            <a:pPr marL="0" indent="0" algn="just" defTabSz="457200">
              <a:lnSpc>
                <a:spcPct val="100000"/>
              </a:lnSpc>
              <a:spcBef>
                <a:spcPts val="1200"/>
              </a:spcBef>
              <a:buSzTx/>
              <a:buFontTx/>
              <a:buNone/>
              <a:defRPr sz="2100">
                <a:latin typeface="Times Roman"/>
                <a:ea typeface="Times Roman"/>
                <a:cs typeface="Times Roman"/>
                <a:sym typeface="Times Roman"/>
              </a:defRPr>
            </a:pPr>
            <a:r>
              <a:rPr b="1" i="1"/>
              <a:t>• Objective:</a:t>
            </a:r>
            <a:r>
              <a:t> To provide actionable insights that will assist XYZ in identifying the most suitable company for investment.</a:t>
            </a:r>
            <a:r>
              <a:rPr i="1"/>
              <a:t> (Yellow or Pink Cab Company)</a:t>
            </a:r>
            <a:endParaRPr i="1"/>
          </a:p>
          <a:p>
            <a:pPr marL="0" indent="0" algn="just" defTabSz="457200">
              <a:lnSpc>
                <a:spcPct val="100000"/>
              </a:lnSpc>
              <a:spcBef>
                <a:spcPts val="1200"/>
              </a:spcBef>
              <a:buSzTx/>
              <a:buFontTx/>
              <a:buNone/>
              <a:defRPr sz="2100">
                <a:latin typeface="Times Roman"/>
                <a:ea typeface="Times Roman"/>
                <a:cs typeface="Times Roman"/>
                <a:sym typeface="Times Roman"/>
              </a:defRPr>
            </a:pPr>
            <a:r>
              <a:t>The analysis is structured into </a:t>
            </a:r>
            <a:r>
              <a:rPr i="1"/>
              <a:t>four sections</a:t>
            </a:r>
            <a:r>
              <a:t>: </a:t>
            </a:r>
          </a:p>
          <a:p>
            <a:pPr marL="0" indent="0" algn="just" defTabSz="457200">
              <a:lnSpc>
                <a:spcPct val="100000"/>
              </a:lnSpc>
              <a:spcBef>
                <a:spcPts val="1200"/>
              </a:spcBef>
              <a:buSzTx/>
              <a:buFontTx/>
              <a:buNone/>
              <a:defRPr sz="2100">
                <a:latin typeface="Times Roman"/>
                <a:ea typeface="Times Roman"/>
                <a:cs typeface="Times Roman"/>
                <a:sym typeface="Times Roman"/>
              </a:defRPr>
            </a:pPr>
            <a:r>
              <a:t>• Data Preparation, Understanding and Exploration</a:t>
            </a:r>
          </a:p>
          <a:p>
            <a:pPr marL="0" indent="0" algn="just" defTabSz="457200">
              <a:lnSpc>
                <a:spcPct val="100000"/>
              </a:lnSpc>
              <a:spcBef>
                <a:spcPts val="1200"/>
              </a:spcBef>
              <a:buSzTx/>
              <a:buFontTx/>
              <a:buNone/>
              <a:defRPr sz="2100">
                <a:latin typeface="Times Roman"/>
                <a:ea typeface="Times Roman"/>
                <a:cs typeface="Times Roman"/>
                <a:sym typeface="Times Roman"/>
              </a:defRPr>
            </a:pPr>
            <a:r>
              <a:t>• Data Analysis: Identifying the most profitable cab company </a:t>
            </a:r>
          </a:p>
          <a:p>
            <a:pPr marL="0" indent="0" algn="just" defTabSz="457200">
              <a:lnSpc>
                <a:spcPct val="100000"/>
              </a:lnSpc>
              <a:spcBef>
                <a:spcPts val="1200"/>
              </a:spcBef>
              <a:buSzTx/>
              <a:buFontTx/>
              <a:buNone/>
              <a:defRPr sz="2100">
                <a:latin typeface="Times Roman"/>
                <a:ea typeface="Times Roman"/>
                <a:cs typeface="Times Roman"/>
                <a:sym typeface="Times Roman"/>
              </a:defRPr>
            </a:pPr>
            <a:r>
              <a:t>• Build a model to predict profits </a:t>
            </a:r>
          </a:p>
          <a:p>
            <a:pPr marL="0" indent="0" algn="just" defTabSz="457200">
              <a:lnSpc>
                <a:spcPct val="100000"/>
              </a:lnSpc>
              <a:spcBef>
                <a:spcPts val="1200"/>
              </a:spcBef>
              <a:buSzTx/>
              <a:buFontTx/>
              <a:buNone/>
              <a:defRPr sz="2100">
                <a:latin typeface="Times Roman"/>
                <a:ea typeface="Times Roman"/>
                <a:cs typeface="Times Roman"/>
                <a:sym typeface="Times Roman"/>
              </a:defRPr>
            </a:pPr>
            <a:r>
              <a:t>• Investment recommendations</a:t>
            </a:r>
          </a:p>
        </p:txBody>
      </p:sp>
      <p:sp>
        <p:nvSpPr>
          <p:cNvPr id="99" name="Line"/>
          <p:cNvSpPr/>
          <p:nvPr/>
        </p:nvSpPr>
        <p:spPr>
          <a:xfrm>
            <a:off x="1214321" y="1480803"/>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Data Preparation, Understanding and Exploration"/>
          <p:cNvSpPr txBox="1"/>
          <p:nvPr>
            <p:ph type="title"/>
          </p:nvPr>
        </p:nvSpPr>
        <p:spPr>
          <a:prstGeom prst="rect">
            <a:avLst/>
          </a:prstGeom>
        </p:spPr>
        <p:txBody>
          <a:bodyPr/>
          <a:lstStyle>
            <a:lvl1pPr algn="ctr" defTabSz="397763">
              <a:lnSpc>
                <a:spcPct val="100000"/>
              </a:lnSpc>
              <a:spcBef>
                <a:spcPts val="1000"/>
              </a:spcBef>
              <a:defRPr b="1" sz="3654">
                <a:solidFill>
                  <a:srgbClr val="FF9300"/>
                </a:solidFill>
                <a:latin typeface="Times Roman"/>
                <a:ea typeface="Times Roman"/>
                <a:cs typeface="Times Roman"/>
                <a:sym typeface="Times Roman"/>
              </a:defRPr>
            </a:lvl1pPr>
          </a:lstStyle>
          <a:p>
            <a:pPr/>
            <a:r>
              <a:t>Data Preparation, Understanding and Exploration</a:t>
            </a:r>
          </a:p>
        </p:txBody>
      </p:sp>
      <p:sp>
        <p:nvSpPr>
          <p:cNvPr id="102" name="• The dataset consists of 17 features and 35 derived features.…"/>
          <p:cNvSpPr txBox="1"/>
          <p:nvPr>
            <p:ph type="body" idx="1"/>
          </p:nvPr>
        </p:nvSpPr>
        <p:spPr>
          <a:xfrm>
            <a:off x="838200" y="1339840"/>
            <a:ext cx="10515600" cy="4351339"/>
          </a:xfrm>
          <a:prstGeom prst="rect">
            <a:avLst/>
          </a:prstGeom>
        </p:spPr>
        <p:txBody>
          <a:bodyPr/>
          <a:lstStyle/>
          <a:p>
            <a:pPr marL="0" indent="0" defTabSz="448055">
              <a:spcBef>
                <a:spcPts val="400"/>
              </a:spcBef>
              <a:buSzTx/>
              <a:buFontTx/>
              <a:buNone/>
              <a:defRPr sz="1372"/>
            </a:pPr>
            <a:r>
              <a:t>• The dataset consists of </a:t>
            </a:r>
            <a:r>
              <a:rPr b="1" sz="1470"/>
              <a:t>17 features and 35 derived features.  </a:t>
            </a:r>
            <a:endParaRPr b="1" sz="1470"/>
          </a:p>
          <a:p>
            <a:pPr marL="0" indent="0" defTabSz="448055">
              <a:spcBef>
                <a:spcPts val="400"/>
              </a:spcBef>
              <a:buSzTx/>
              <a:buFontTx/>
              <a:buNone/>
              <a:defRPr sz="1372"/>
            </a:pPr>
            <a:r>
              <a:t>• The data spans from </a:t>
            </a:r>
            <a:r>
              <a:rPr b="1" sz="1470"/>
              <a:t>31/01/2016 to 31/12/2018.</a:t>
            </a:r>
            <a:endParaRPr b="1" sz="1470"/>
          </a:p>
          <a:p>
            <a:pPr marL="0" indent="0" defTabSz="448055">
              <a:spcBef>
                <a:spcPts val="400"/>
              </a:spcBef>
              <a:buSzTx/>
              <a:buFontTx/>
              <a:buNone/>
              <a:defRPr sz="1372"/>
            </a:pPr>
            <a:r>
              <a:t>• The total number of data points is </a:t>
            </a:r>
            <a:r>
              <a:rPr b="1" sz="1470"/>
              <a:t>359392.</a:t>
            </a:r>
            <a:endParaRPr b="1" sz="1470"/>
          </a:p>
          <a:p>
            <a:pPr marL="147386" indent="-147386" defTabSz="448055">
              <a:spcBef>
                <a:spcPts val="400"/>
              </a:spcBef>
              <a:buFontTx/>
              <a:defRPr sz="1372"/>
            </a:pPr>
            <a:r>
              <a:rPr sz="1470"/>
              <a:t>The given four files have been used for the analysis.</a:t>
            </a:r>
            <a:endParaRPr sz="1470"/>
          </a:p>
          <a:p>
            <a:pPr marL="0" indent="0" defTabSz="448055">
              <a:spcBef>
                <a:spcPts val="400"/>
              </a:spcBef>
              <a:buSzTx/>
              <a:buFontTx/>
              <a:buNone/>
              <a:defRPr sz="1372"/>
            </a:pPr>
          </a:p>
          <a:p>
            <a:pPr marL="0" indent="0" defTabSz="448055">
              <a:spcBef>
                <a:spcPts val="400"/>
              </a:spcBef>
              <a:buSzTx/>
              <a:buFontTx/>
              <a:buNone/>
              <a:defRPr b="1" i="1" sz="1470"/>
            </a:pPr>
            <a:r>
              <a:t>**Assumptions:**  </a:t>
            </a:r>
          </a:p>
          <a:p>
            <a:pPr marL="0" indent="0" algn="just" defTabSz="448055">
              <a:spcBef>
                <a:spcPts val="400"/>
              </a:spcBef>
              <a:buSzTx/>
              <a:buFontTx/>
              <a:buNone/>
              <a:defRPr sz="1372"/>
            </a:pPr>
            <a:r>
              <a:t>• Since an MLR regression model is attempted to be built, assumptions around No Multicollinearity, Homoscadascity, No pattern in error and Error normally distributed around mean 0 are made.</a:t>
            </a:r>
          </a:p>
          <a:p>
            <a:pPr marL="137561" indent="-137561" algn="just" defTabSz="448055">
              <a:spcBef>
                <a:spcPts val="400"/>
              </a:spcBef>
              <a:buFontTx/>
              <a:defRPr sz="1372"/>
            </a:pPr>
            <a:r>
              <a:t>Outliers are present in the Price_Charged feature; however, further study is to be conducted to understand if these are valid outliers.  </a:t>
            </a:r>
          </a:p>
          <a:p>
            <a:pPr marL="0" indent="0" algn="just" defTabSz="448055">
              <a:spcBef>
                <a:spcPts val="400"/>
              </a:spcBef>
              <a:buSzTx/>
              <a:buFontTx/>
              <a:buNone/>
              <a:defRPr sz="1372"/>
            </a:pPr>
            <a:r>
              <a:t>• Profit from rides is calculated by holding other factors constant, using only the Price_Charged and Cost_of_Trip features for profit calculations.  </a:t>
            </a:r>
          </a:p>
          <a:p>
            <a:pPr marL="0" indent="0" algn="just" defTabSz="448055">
              <a:spcBef>
                <a:spcPts val="400"/>
              </a:spcBef>
              <a:buSzTx/>
              <a:buFontTx/>
              <a:buNone/>
              <a:defRPr sz="1372"/>
            </a:pPr>
            <a:r>
              <a:t>• The "Users" feature in the city dataset is interpreted as the number of cab users in that city. We assume this includes users of other cab services, such as Yellow and Pink cabs. The following is used to calculate the proportion of users using Users and Population considering other factors as constant.</a:t>
            </a:r>
          </a:p>
          <a:p>
            <a:pPr marL="137561" indent="-137561" algn="just" defTabSz="448055">
              <a:spcBef>
                <a:spcPts val="400"/>
              </a:spcBef>
              <a:buFontTx/>
              <a:defRPr sz="1372"/>
            </a:pPr>
            <a:r>
              <a:t>Based on the availability of cabs, considering Yellow Cab Company is older than the Pink Cab Company (in reality, one must study their start date and analyse their growth graph to truly gauge their numbers and spread.)</a:t>
            </a:r>
          </a:p>
          <a:p>
            <a:pPr marL="0" indent="0" defTabSz="448055">
              <a:spcBef>
                <a:spcPts val="400"/>
              </a:spcBef>
              <a:buSzTx/>
              <a:buFontTx/>
              <a:buNone/>
              <a:defRPr b="1" i="1" sz="1470"/>
            </a:pPr>
            <a:r>
              <a:t>**Data Preparation:**  </a:t>
            </a:r>
          </a:p>
          <a:p>
            <a:pPr marL="0" indent="0" defTabSz="448055">
              <a:spcBef>
                <a:spcPts val="400"/>
              </a:spcBef>
              <a:buSzTx/>
              <a:buFontTx/>
              <a:buNone/>
              <a:defRPr sz="1470"/>
            </a:pPr>
            <a:r>
              <a:t>Most work is conducted using Python on the .ipynb notebook, slight modifications have been made using Excel.</a:t>
            </a:r>
          </a:p>
        </p:txBody>
      </p:sp>
      <p:sp>
        <p:nvSpPr>
          <p:cNvPr id="103" name="Line"/>
          <p:cNvSpPr/>
          <p:nvPr/>
        </p:nvSpPr>
        <p:spPr>
          <a:xfrm>
            <a:off x="1214321" y="1027906"/>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Data Analysis"/>
          <p:cNvSpPr txBox="1"/>
          <p:nvPr>
            <p:ph type="title"/>
          </p:nvPr>
        </p:nvSpPr>
        <p:spPr>
          <a:prstGeom prst="rect">
            <a:avLst/>
          </a:prstGeom>
        </p:spPr>
        <p:txBody>
          <a:bodyPr/>
          <a:lstStyle>
            <a:lvl1pPr algn="ctr" defTabSz="397763">
              <a:lnSpc>
                <a:spcPct val="100000"/>
              </a:lnSpc>
              <a:spcBef>
                <a:spcPts val="1000"/>
              </a:spcBef>
              <a:defRPr b="1" sz="3654">
                <a:solidFill>
                  <a:srgbClr val="FF9300"/>
                </a:solidFill>
                <a:latin typeface="Times Roman"/>
                <a:ea typeface="Times Roman"/>
                <a:cs typeface="Times Roman"/>
                <a:sym typeface="Times Roman"/>
              </a:defRPr>
            </a:lvl1pPr>
          </a:lstStyle>
          <a:p>
            <a:pPr/>
            <a:r>
              <a:t>Data Analysis</a:t>
            </a:r>
          </a:p>
        </p:txBody>
      </p:sp>
      <p:sp>
        <p:nvSpPr>
          <p:cNvPr id="106" name="Exploration Scope:…"/>
          <p:cNvSpPr txBox="1"/>
          <p:nvPr>
            <p:ph type="body" idx="1"/>
          </p:nvPr>
        </p:nvSpPr>
        <p:spPr>
          <a:prstGeom prst="rect">
            <a:avLst/>
          </a:prstGeom>
          <a:solidFill>
            <a:schemeClr val="accent3"/>
          </a:solidFill>
          <a:ln w="19050">
            <a:solidFill>
              <a:srgbClr val="FFFFFF"/>
            </a:solidFill>
            <a:miter lim="800000"/>
          </a:ln>
        </p:spPr>
        <p:txBody>
          <a:bodyPr/>
          <a:lstStyle/>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defTabSz="841247">
              <a:lnSpc>
                <a:spcPct val="100000"/>
              </a:lnSpc>
              <a:spcBef>
                <a:spcPts val="0"/>
              </a:spcBef>
              <a:buSzTx/>
              <a:buFontTx/>
              <a:buNone/>
              <a:defRPr sz="1656">
                <a:solidFill>
                  <a:srgbClr val="FFFFFF"/>
                </a:solidFill>
              </a:defRPr>
            </a:pPr>
          </a:p>
          <a:p>
            <a:pPr marL="0" indent="0" algn="just" defTabSz="841247">
              <a:lnSpc>
                <a:spcPct val="100000"/>
              </a:lnSpc>
              <a:spcBef>
                <a:spcPts val="0"/>
              </a:spcBef>
              <a:buSzTx/>
              <a:buFontTx/>
              <a:buNone/>
              <a:defRPr b="1" sz="1932">
                <a:solidFill>
                  <a:srgbClr val="FFFFFF"/>
                </a:solidFill>
              </a:defRPr>
            </a:pPr>
            <a:r>
              <a:t>Exploration Scope:</a:t>
            </a:r>
          </a:p>
          <a:p>
            <a:pPr marL="0" indent="0" algn="just" defTabSz="841247">
              <a:lnSpc>
                <a:spcPct val="100000"/>
              </a:lnSpc>
              <a:spcBef>
                <a:spcPts val="0"/>
              </a:spcBef>
              <a:buSzTx/>
              <a:buFontTx/>
              <a:buNone/>
              <a:defRPr sz="1932">
                <a:solidFill>
                  <a:srgbClr val="FFFFFF"/>
                </a:solidFill>
              </a:defRPr>
            </a:pPr>
            <a:r>
              <a:t>It is important to understand that the Price variable is heavily skewed. However, it is common to have many lower-paying trips and comparatively fewer higher-paying trips. Further, in the analysis, we shall explore this subject more.</a:t>
            </a:r>
          </a:p>
        </p:txBody>
      </p:sp>
      <p:pic>
        <p:nvPicPr>
          <p:cNvPr id="107" name="Screenshot 2024-10-21 at 00.48.09.png" descr="Screenshot 2024-10-21 at 00.48.09.png"/>
          <p:cNvPicPr>
            <a:picLocks noChangeAspect="1"/>
          </p:cNvPicPr>
          <p:nvPr/>
        </p:nvPicPr>
        <p:blipFill>
          <a:blip r:embed="rId2">
            <a:extLst/>
          </a:blip>
          <a:stretch>
            <a:fillRect/>
          </a:stretch>
        </p:blipFill>
        <p:spPr>
          <a:xfrm>
            <a:off x="1133494" y="1857425"/>
            <a:ext cx="9925012" cy="2976027"/>
          </a:xfrm>
          <a:prstGeom prst="rect">
            <a:avLst/>
          </a:prstGeom>
          <a:ln w="12700">
            <a:miter lim="400000"/>
          </a:ln>
        </p:spPr>
      </p:pic>
      <p:sp>
        <p:nvSpPr>
          <p:cNvPr id="108" name="Line"/>
          <p:cNvSpPr/>
          <p:nvPr/>
        </p:nvSpPr>
        <p:spPr>
          <a:xfrm>
            <a:off x="1214321" y="1027906"/>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 Data Analysis: II"/>
          <p:cNvSpPr txBox="1"/>
          <p:nvPr>
            <p:ph type="title"/>
          </p:nvPr>
        </p:nvSpPr>
        <p:spPr>
          <a:xfrm>
            <a:off x="838200" y="222944"/>
            <a:ext cx="10515600" cy="1325564"/>
          </a:xfrm>
          <a:prstGeom prst="rect">
            <a:avLst/>
          </a:prstGeom>
        </p:spPr>
        <p:txBody>
          <a:bodyPr/>
          <a:lstStyle>
            <a:lvl1pPr algn="ctr" defTabSz="397763">
              <a:lnSpc>
                <a:spcPct val="100000"/>
              </a:lnSpc>
              <a:spcBef>
                <a:spcPts val="1000"/>
              </a:spcBef>
              <a:defRPr b="1" sz="3654">
                <a:solidFill>
                  <a:srgbClr val="FF9300"/>
                </a:solidFill>
                <a:latin typeface="Times Roman"/>
                <a:ea typeface="Times Roman"/>
                <a:cs typeface="Times Roman"/>
                <a:sym typeface="Times Roman"/>
              </a:defRPr>
            </a:lvl1pPr>
          </a:lstStyle>
          <a:p>
            <a:pPr/>
            <a:r>
              <a:t>• Data Analysis: II </a:t>
            </a:r>
          </a:p>
        </p:txBody>
      </p:sp>
      <p:pic>
        <p:nvPicPr>
          <p:cNvPr id="111" name="Screenshot 2024-10-21 at 00.52.48.png" descr="Screenshot 2024-10-21 at 00.52.48.png"/>
          <p:cNvPicPr>
            <a:picLocks noChangeAspect="1"/>
          </p:cNvPicPr>
          <p:nvPr/>
        </p:nvPicPr>
        <p:blipFill>
          <a:blip r:embed="rId2">
            <a:extLst/>
          </a:blip>
          <a:stretch>
            <a:fillRect/>
          </a:stretch>
        </p:blipFill>
        <p:spPr>
          <a:xfrm>
            <a:off x="221296" y="1097235"/>
            <a:ext cx="8223710" cy="3860868"/>
          </a:xfrm>
          <a:prstGeom prst="rect">
            <a:avLst/>
          </a:prstGeom>
          <a:ln w="12700">
            <a:miter lim="400000"/>
          </a:ln>
        </p:spPr>
      </p:pic>
      <p:sp>
        <p:nvSpPr>
          <p:cNvPr id="112" name="The above plots suggest that the Yellow cab company has more cabs (274681) compared to the Pink cab company (84711).…"/>
          <p:cNvSpPr txBox="1"/>
          <p:nvPr/>
        </p:nvSpPr>
        <p:spPr>
          <a:xfrm>
            <a:off x="130311" y="5119322"/>
            <a:ext cx="1193137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gn="just">
              <a:buSzPct val="100000"/>
              <a:buChar char="•"/>
            </a:pPr>
            <a:r>
              <a:t>The above plots suggest that the </a:t>
            </a:r>
            <a:r>
              <a:rPr b="1"/>
              <a:t>Yellow cab</a:t>
            </a:r>
            <a:r>
              <a:t> company has </a:t>
            </a:r>
            <a:r>
              <a:rPr b="1"/>
              <a:t>more</a:t>
            </a:r>
            <a:r>
              <a:t> cabs (274681) compared to the Pink cab company (84711).</a:t>
            </a:r>
          </a:p>
          <a:p>
            <a:pPr marL="180473" indent="-180473" algn="just">
              <a:buSzPct val="100000"/>
              <a:buChar char="•"/>
            </a:pPr>
            <a:r>
              <a:t>Most </a:t>
            </a:r>
            <a:r>
              <a:rPr b="1"/>
              <a:t>widely</a:t>
            </a:r>
            <a:r>
              <a:t> </a:t>
            </a:r>
            <a:r>
              <a:rPr b="1"/>
              <a:t>preferred</a:t>
            </a:r>
            <a:r>
              <a:t> across </a:t>
            </a:r>
            <a:r>
              <a:rPr b="1"/>
              <a:t>New York</a:t>
            </a:r>
            <a:r>
              <a:t>, followed by Chicago, Los Angeles and so on to </a:t>
            </a:r>
            <a:r>
              <a:rPr b="1"/>
              <a:t>least</a:t>
            </a:r>
            <a:r>
              <a:t> </a:t>
            </a:r>
            <a:r>
              <a:rPr b="1"/>
              <a:t>preferred</a:t>
            </a:r>
            <a:r>
              <a:t> in </a:t>
            </a:r>
            <a:r>
              <a:rPr b="1"/>
              <a:t>Pittsburgh.</a:t>
            </a:r>
            <a:endParaRPr b="1"/>
          </a:p>
          <a:p>
            <a:pPr marL="180473" indent="-180473" algn="just">
              <a:buSzPct val="100000"/>
              <a:buChar char="•"/>
            </a:pPr>
            <a:r>
              <a:t>Another important takeaway point is that one must consider the proportion of users compared to the number for it greatly depends on the population size. A high proportion indicates that out of X people, so many of them use cabs for transportation building clientele.</a:t>
            </a:r>
          </a:p>
        </p:txBody>
      </p:sp>
      <p:sp>
        <p:nvSpPr>
          <p:cNvPr id="113" name="Gender (Total)…"/>
          <p:cNvSpPr txBox="1"/>
          <p:nvPr/>
        </p:nvSpPr>
        <p:spPr>
          <a:xfrm>
            <a:off x="8651344" y="1378131"/>
            <a:ext cx="1686126" cy="117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defRPr b="1" sz="1400">
                <a:solidFill>
                  <a:srgbClr val="212121"/>
                </a:solidFill>
                <a:latin typeface="Courier"/>
                <a:ea typeface="Courier"/>
                <a:cs typeface="Courier"/>
                <a:sym typeface="Courier"/>
              </a:defRPr>
            </a:pPr>
            <a:r>
              <a:t>Gender (Total)</a:t>
            </a:r>
          </a:p>
          <a:p>
            <a:pPr defTabSz="457200">
              <a:defRPr sz="1400">
                <a:solidFill>
                  <a:srgbClr val="212121"/>
                </a:solidFill>
                <a:latin typeface="Courier"/>
                <a:ea typeface="Courier"/>
                <a:cs typeface="Courier"/>
                <a:sym typeface="Courier"/>
              </a:defRPr>
            </a:pPr>
            <a:r>
              <a:rPr i="1"/>
              <a:t>Female </a:t>
            </a:r>
            <a:r>
              <a:t>   2.046195e+07</a:t>
            </a:r>
          </a:p>
          <a:p>
            <a:pPr defTabSz="457200">
              <a:defRPr sz="1400">
                <a:solidFill>
                  <a:srgbClr val="212121"/>
                </a:solidFill>
                <a:latin typeface="Courier"/>
                <a:ea typeface="Courier"/>
                <a:cs typeface="Courier"/>
                <a:sym typeface="Courier"/>
              </a:defRPr>
            </a:pPr>
            <a:r>
              <a:rPr i="1"/>
              <a:t>Male   </a:t>
            </a:r>
            <a:r>
              <a:t>   2.886575e+07</a:t>
            </a:r>
          </a:p>
        </p:txBody>
      </p:sp>
      <p:sp>
        <p:nvSpPr>
          <p:cNvPr id="114" name="For reference:…"/>
          <p:cNvSpPr txBox="1"/>
          <p:nvPr/>
        </p:nvSpPr>
        <p:spPr>
          <a:xfrm>
            <a:off x="8536655" y="2819555"/>
            <a:ext cx="3644994" cy="160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i="1" sz="1400">
                <a:solidFill>
                  <a:srgbClr val="212121"/>
                </a:solidFill>
                <a:latin typeface="Courier"/>
                <a:ea typeface="Courier"/>
                <a:cs typeface="Courier"/>
                <a:sym typeface="Courier"/>
              </a:defRPr>
            </a:pPr>
            <a:r>
              <a:t> For reference:</a:t>
            </a:r>
          </a:p>
          <a:p>
            <a:pPr defTabSz="457200">
              <a:defRPr sz="1400">
                <a:solidFill>
                  <a:srgbClr val="212121"/>
                </a:solidFill>
                <a:latin typeface="Courier"/>
                <a:ea typeface="Courier"/>
                <a:cs typeface="Courier"/>
                <a:sym typeface="Courier"/>
              </a:defRPr>
            </a:pPr>
            <a:r>
              <a:t>            </a:t>
            </a:r>
            <a:r>
              <a:rPr b="1"/>
              <a:t>City     Users_prop</a:t>
            </a:r>
            <a:endParaRPr b="1"/>
          </a:p>
          <a:p>
            <a:pPr defTabSz="457200">
              <a:defRPr sz="1400">
                <a:solidFill>
                  <a:srgbClr val="212121"/>
                </a:solidFill>
                <a:latin typeface="Courier"/>
                <a:ea typeface="Courier"/>
                <a:cs typeface="Courier"/>
                <a:sym typeface="Courier"/>
              </a:defRPr>
            </a:pPr>
            <a:r>
              <a:t>     NEW YORK NY      35.945141</a:t>
            </a:r>
          </a:p>
          <a:p>
            <a:pPr defTabSz="457200">
              <a:defRPr sz="1400">
                <a:solidFill>
                  <a:srgbClr val="212121"/>
                </a:solidFill>
                <a:latin typeface="Courier"/>
                <a:ea typeface="Courier"/>
                <a:cs typeface="Courier"/>
                <a:sym typeface="Courier"/>
              </a:defRPr>
            </a:pPr>
            <a:r>
              <a:t>      CHICAGO IL      84.121260</a:t>
            </a:r>
          </a:p>
          <a:p>
            <a:pPr defTabSz="457200">
              <a:defRPr sz="1400">
                <a:solidFill>
                  <a:srgbClr val="212121"/>
                </a:solidFill>
                <a:latin typeface="Courier"/>
                <a:ea typeface="Courier"/>
                <a:cs typeface="Courier"/>
                <a:sym typeface="Courier"/>
              </a:defRPr>
            </a:pPr>
            <a:r>
              <a:t>  LOS ANGELES CA      90.362794</a:t>
            </a:r>
          </a:p>
          <a:p>
            <a:pPr defTabSz="457200">
              <a:defRPr sz="1400">
                <a:solidFill>
                  <a:srgbClr val="212121"/>
                </a:solidFill>
                <a:latin typeface="Courier"/>
                <a:ea typeface="Courier"/>
                <a:cs typeface="Courier"/>
                <a:sym typeface="Courier"/>
              </a:defRPr>
            </a:pPr>
            <a:r>
              <a:t>        MIAMI FL      13.198622</a:t>
            </a:r>
          </a:p>
          <a:p>
            <a:pPr defTabSz="457200">
              <a:defRPr sz="1400">
                <a:solidFill>
                  <a:srgbClr val="212121"/>
                </a:solidFill>
                <a:latin typeface="Courier"/>
                <a:ea typeface="Courier"/>
                <a:cs typeface="Courier"/>
                <a:sym typeface="Courier"/>
              </a:defRPr>
            </a:pPr>
            <a:r>
              <a:t>  SILICON VALLEY      23.137561</a:t>
            </a:r>
          </a:p>
        </p:txBody>
      </p:sp>
      <p:sp>
        <p:nvSpPr>
          <p:cNvPr id="115" name="Line"/>
          <p:cNvSpPr/>
          <p:nvPr/>
        </p:nvSpPr>
        <p:spPr>
          <a:xfrm>
            <a:off x="1214321" y="929665"/>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 Data Analysis: III"/>
          <p:cNvSpPr txBox="1"/>
          <p:nvPr>
            <p:ph type="title"/>
          </p:nvPr>
        </p:nvSpPr>
        <p:spPr>
          <a:xfrm>
            <a:off x="838199" y="175550"/>
            <a:ext cx="10515601" cy="1325564"/>
          </a:xfrm>
          <a:prstGeom prst="rect">
            <a:avLst/>
          </a:prstGeom>
        </p:spPr>
        <p:txBody>
          <a:bodyPr/>
          <a:lstStyle>
            <a:lvl1pPr algn="ctr" defTabSz="397763">
              <a:lnSpc>
                <a:spcPct val="100000"/>
              </a:lnSpc>
              <a:spcBef>
                <a:spcPts val="1000"/>
              </a:spcBef>
              <a:defRPr b="1" sz="3654">
                <a:solidFill>
                  <a:srgbClr val="FF9300"/>
                </a:solidFill>
                <a:latin typeface="Times Roman"/>
                <a:ea typeface="Times Roman"/>
                <a:cs typeface="Times Roman"/>
                <a:sym typeface="Times Roman"/>
              </a:defRPr>
            </a:lvl1pPr>
          </a:lstStyle>
          <a:p>
            <a:pPr/>
            <a:r>
              <a:t>• Data Analysis: III</a:t>
            </a:r>
          </a:p>
        </p:txBody>
      </p:sp>
      <p:sp>
        <p:nvSpPr>
          <p:cNvPr id="118" name="The above plots suggest that in general, the better-preferred way to make payments by customers is Card compared to Cash.…"/>
          <p:cNvSpPr txBox="1"/>
          <p:nvPr/>
        </p:nvSpPr>
        <p:spPr>
          <a:xfrm>
            <a:off x="1124280" y="5474773"/>
            <a:ext cx="9943440" cy="917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above plots suggest that in general, the </a:t>
            </a:r>
            <a:r>
              <a:rPr b="1"/>
              <a:t>better-preferred way to make payments by customers is Card compared to Cash.</a:t>
            </a:r>
            <a:endParaRPr b="1"/>
          </a:p>
          <a:p>
            <a:pPr/>
            <a:r>
              <a:t>Also, more men utilise the service in comparison to women.</a:t>
            </a:r>
          </a:p>
        </p:txBody>
      </p:sp>
      <p:pic>
        <p:nvPicPr>
          <p:cNvPr id="119" name="Screenshot 2024-10-21 at 00.57.22.png" descr="Screenshot 2024-10-21 at 00.57.22.png"/>
          <p:cNvPicPr>
            <a:picLocks noChangeAspect="1"/>
          </p:cNvPicPr>
          <p:nvPr/>
        </p:nvPicPr>
        <p:blipFill>
          <a:blip r:embed="rId2">
            <a:extLst/>
          </a:blip>
          <a:stretch>
            <a:fillRect/>
          </a:stretch>
        </p:blipFill>
        <p:spPr>
          <a:xfrm>
            <a:off x="1528391" y="1132091"/>
            <a:ext cx="9135218" cy="4161752"/>
          </a:xfrm>
          <a:prstGeom prst="rect">
            <a:avLst/>
          </a:prstGeom>
          <a:ln w="12700">
            <a:miter lim="400000"/>
          </a:ln>
        </p:spPr>
      </p:pic>
      <p:sp>
        <p:nvSpPr>
          <p:cNvPr id="120" name="Line"/>
          <p:cNvSpPr/>
          <p:nvPr/>
        </p:nvSpPr>
        <p:spPr>
          <a:xfrm>
            <a:off x="1214321" y="944809"/>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 Data Analysis: IV"/>
          <p:cNvSpPr txBox="1"/>
          <p:nvPr>
            <p:ph type="title"/>
          </p:nvPr>
        </p:nvSpPr>
        <p:spPr>
          <a:prstGeom prst="rect">
            <a:avLst/>
          </a:prstGeom>
        </p:spPr>
        <p:txBody>
          <a:bodyPr/>
          <a:lstStyle>
            <a:lvl1pPr algn="ctr" defTabSz="397763">
              <a:lnSpc>
                <a:spcPct val="100000"/>
              </a:lnSpc>
              <a:spcBef>
                <a:spcPts val="1000"/>
              </a:spcBef>
              <a:defRPr b="1" sz="3654">
                <a:solidFill>
                  <a:srgbClr val="FF9300"/>
                </a:solidFill>
                <a:latin typeface="Times Roman"/>
                <a:ea typeface="Times Roman"/>
                <a:cs typeface="Times Roman"/>
                <a:sym typeface="Times Roman"/>
              </a:defRPr>
            </a:lvl1pPr>
          </a:lstStyle>
          <a:p>
            <a:pPr/>
            <a:r>
              <a:t>• Data Analysis: IV</a:t>
            </a:r>
          </a:p>
        </p:txBody>
      </p:sp>
      <p:sp>
        <p:nvSpPr>
          <p:cNvPr id="123" name="As expected, a very strong correlation can be seen between Kilometers travelled, Price Charged, and Cost of Trips incurred. As one-factor increases, the other factor increases."/>
          <p:cNvSpPr txBox="1"/>
          <p:nvPr/>
        </p:nvSpPr>
        <p:spPr>
          <a:xfrm>
            <a:off x="7339875" y="1759565"/>
            <a:ext cx="2934002" cy="3338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pPr>
            <a:r>
              <a:t>As expected, a very strong correlation can be seen between Kilometers travelled, Price Charged, and Cost of Trips incurred. As </a:t>
            </a:r>
            <a:r>
              <a:rPr b="1"/>
              <a:t>one-factor increases, the other factor increases.</a:t>
            </a:r>
          </a:p>
        </p:txBody>
      </p:sp>
      <p:pic>
        <p:nvPicPr>
          <p:cNvPr id="124" name="Screenshot 2024-10-21 at 01.00.25.png" descr="Screenshot 2024-10-21 at 01.00.25.png"/>
          <p:cNvPicPr>
            <a:picLocks noChangeAspect="1"/>
          </p:cNvPicPr>
          <p:nvPr/>
        </p:nvPicPr>
        <p:blipFill>
          <a:blip r:embed="rId2">
            <a:extLst/>
          </a:blip>
          <a:stretch>
            <a:fillRect/>
          </a:stretch>
        </p:blipFill>
        <p:spPr>
          <a:xfrm>
            <a:off x="511078" y="1423783"/>
            <a:ext cx="6596517" cy="5096166"/>
          </a:xfrm>
          <a:prstGeom prst="rect">
            <a:avLst/>
          </a:prstGeom>
          <a:ln w="12700">
            <a:miter lim="400000"/>
          </a:ln>
        </p:spPr>
      </p:pic>
      <p:sp>
        <p:nvSpPr>
          <p:cNvPr id="125" name="Line"/>
          <p:cNvSpPr/>
          <p:nvPr/>
        </p:nvSpPr>
        <p:spPr>
          <a:xfrm>
            <a:off x="1214321" y="1027906"/>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Data Analysis: identifying the most profitable cab company…"/>
          <p:cNvSpPr txBox="1"/>
          <p:nvPr>
            <p:ph type="title"/>
          </p:nvPr>
        </p:nvSpPr>
        <p:spPr>
          <a:xfrm>
            <a:off x="838200" y="294034"/>
            <a:ext cx="10515600" cy="1325564"/>
          </a:xfrm>
          <a:prstGeom prst="rect">
            <a:avLst/>
          </a:prstGeom>
        </p:spPr>
        <p:txBody>
          <a:bodyPr/>
          <a:lstStyle/>
          <a:p>
            <a:pPr algn="ctr" defTabSz="182880">
              <a:lnSpc>
                <a:spcPct val="100000"/>
              </a:lnSpc>
              <a:spcBef>
                <a:spcPts val="400"/>
              </a:spcBef>
              <a:defRPr b="1" sz="2440">
                <a:solidFill>
                  <a:srgbClr val="FF9300"/>
                </a:solidFill>
                <a:latin typeface="Times Roman"/>
                <a:ea typeface="Times Roman"/>
                <a:cs typeface="Times Roman"/>
                <a:sym typeface="Times Roman"/>
              </a:defRPr>
            </a:pPr>
            <a:r>
              <a:t>Data Analysis: identifying the most profitable cab company</a:t>
            </a:r>
          </a:p>
          <a:p>
            <a:pPr algn="ctr" defTabSz="182880">
              <a:lnSpc>
                <a:spcPct val="100000"/>
              </a:lnSpc>
              <a:spcBef>
                <a:spcPts val="400"/>
              </a:spcBef>
              <a:defRPr b="1" sz="2440">
                <a:latin typeface="Times Roman"/>
                <a:ea typeface="Times Roman"/>
                <a:cs typeface="Times Roman"/>
                <a:sym typeface="Times Roman"/>
              </a:defRPr>
            </a:pPr>
            <a:r>
              <a:t>Understanding the </a:t>
            </a:r>
            <a:r>
              <a:rPr>
                <a:solidFill>
                  <a:srgbClr val="FF2600"/>
                </a:solidFill>
              </a:rPr>
              <a:t>Monthly Profits</a:t>
            </a:r>
            <a:r>
              <a:t> Made </a:t>
            </a:r>
          </a:p>
        </p:txBody>
      </p:sp>
      <p:sp>
        <p:nvSpPr>
          <p:cNvPr id="128" name="month…"/>
          <p:cNvSpPr txBox="1"/>
          <p:nvPr/>
        </p:nvSpPr>
        <p:spPr>
          <a:xfrm>
            <a:off x="1445731" y="4684156"/>
            <a:ext cx="3157549" cy="207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defRPr i="1" sz="1000">
                <a:solidFill>
                  <a:srgbClr val="212121"/>
                </a:solidFill>
                <a:latin typeface="Courier"/>
                <a:ea typeface="Courier"/>
                <a:cs typeface="Courier"/>
                <a:sym typeface="Courier"/>
              </a:defRPr>
            </a:pPr>
            <a:r>
              <a:t>month</a:t>
            </a:r>
          </a:p>
          <a:p>
            <a:pPr defTabSz="457200">
              <a:defRPr sz="1000">
                <a:solidFill>
                  <a:srgbClr val="212121"/>
                </a:solidFill>
                <a:latin typeface="Courier"/>
                <a:ea typeface="Courier"/>
                <a:cs typeface="Courier"/>
                <a:sym typeface="Courier"/>
              </a:defRPr>
            </a:pPr>
            <a:r>
              <a:t>1     3.746490e+06</a:t>
            </a:r>
          </a:p>
          <a:p>
            <a:pPr defTabSz="457200">
              <a:defRPr sz="1000">
                <a:solidFill>
                  <a:srgbClr val="212121"/>
                </a:solidFill>
                <a:latin typeface="Courier"/>
                <a:ea typeface="Courier"/>
                <a:cs typeface="Courier"/>
                <a:sym typeface="Courier"/>
              </a:defRPr>
            </a:pPr>
            <a:r>
              <a:t>2     3.228020e+06</a:t>
            </a:r>
          </a:p>
          <a:p>
            <a:pPr defTabSz="457200">
              <a:defRPr sz="1000">
                <a:solidFill>
                  <a:srgbClr val="212121"/>
                </a:solidFill>
                <a:latin typeface="Courier"/>
                <a:ea typeface="Courier"/>
                <a:cs typeface="Courier"/>
                <a:sym typeface="Courier"/>
              </a:defRPr>
            </a:pPr>
            <a:r>
              <a:t>3     3.450311e+06</a:t>
            </a:r>
          </a:p>
          <a:p>
            <a:pPr defTabSz="457200">
              <a:defRPr sz="1000">
                <a:solidFill>
                  <a:srgbClr val="212121"/>
                </a:solidFill>
                <a:latin typeface="Courier"/>
                <a:ea typeface="Courier"/>
                <a:cs typeface="Courier"/>
                <a:sym typeface="Courier"/>
              </a:defRPr>
            </a:pPr>
            <a:r>
              <a:t>4     3.321361e+06</a:t>
            </a:r>
          </a:p>
          <a:p>
            <a:pPr defTabSz="457200">
              <a:defRPr b="1" sz="1000">
                <a:solidFill>
                  <a:schemeClr val="accent6">
                    <a:lumOff val="-9568"/>
                  </a:schemeClr>
                </a:solidFill>
                <a:latin typeface="Courier"/>
                <a:ea typeface="Courier"/>
                <a:cs typeface="Courier"/>
                <a:sym typeface="Courier"/>
              </a:defRPr>
            </a:pPr>
            <a:r>
              <a:t>5     4.152157e+06</a:t>
            </a:r>
          </a:p>
          <a:p>
            <a:pPr defTabSz="457200">
              <a:defRPr sz="1000">
                <a:solidFill>
                  <a:srgbClr val="212121"/>
                </a:solidFill>
                <a:latin typeface="Courier"/>
                <a:ea typeface="Courier"/>
                <a:cs typeface="Courier"/>
                <a:sym typeface="Courier"/>
              </a:defRPr>
            </a:pPr>
            <a:r>
              <a:t>6     3.813054e+06</a:t>
            </a:r>
          </a:p>
          <a:p>
            <a:pPr defTabSz="457200">
              <a:defRPr sz="1000">
                <a:solidFill>
                  <a:srgbClr val="212121"/>
                </a:solidFill>
                <a:latin typeface="Courier"/>
                <a:ea typeface="Courier"/>
                <a:cs typeface="Courier"/>
                <a:sym typeface="Courier"/>
              </a:defRPr>
            </a:pPr>
            <a:r>
              <a:t>7     3.163447e+06</a:t>
            </a:r>
          </a:p>
          <a:p>
            <a:pPr defTabSz="457200">
              <a:defRPr sz="1000">
                <a:solidFill>
                  <a:srgbClr val="212121"/>
                </a:solidFill>
                <a:latin typeface="Courier"/>
                <a:ea typeface="Courier"/>
                <a:cs typeface="Courier"/>
                <a:sym typeface="Courier"/>
              </a:defRPr>
            </a:pPr>
            <a:r>
              <a:t>8     3.244522e+06</a:t>
            </a:r>
          </a:p>
          <a:p>
            <a:pPr defTabSz="457200">
              <a:defRPr b="1" sz="1000">
                <a:solidFill>
                  <a:schemeClr val="accent6">
                    <a:lumOff val="-9568"/>
                  </a:schemeClr>
                </a:solidFill>
                <a:latin typeface="Courier"/>
                <a:ea typeface="Courier"/>
                <a:cs typeface="Courier"/>
                <a:sym typeface="Courier"/>
              </a:defRPr>
            </a:pPr>
            <a:r>
              <a:t>9     4.636818e+06</a:t>
            </a:r>
          </a:p>
          <a:p>
            <a:pPr defTabSz="457200">
              <a:defRPr b="1" sz="1000">
                <a:solidFill>
                  <a:schemeClr val="accent6">
                    <a:lumOff val="-9568"/>
                  </a:schemeClr>
                </a:solidFill>
                <a:latin typeface="Courier"/>
                <a:ea typeface="Courier"/>
                <a:cs typeface="Courier"/>
                <a:sym typeface="Courier"/>
              </a:defRPr>
            </a:pPr>
            <a:r>
              <a:t>10    4.946949e+06</a:t>
            </a:r>
          </a:p>
          <a:p>
            <a:pPr defTabSz="457200">
              <a:defRPr b="1" sz="1000">
                <a:solidFill>
                  <a:schemeClr val="accent6">
                    <a:lumOff val="-9568"/>
                  </a:schemeClr>
                </a:solidFill>
                <a:latin typeface="Courier"/>
                <a:ea typeface="Courier"/>
                <a:cs typeface="Courier"/>
                <a:sym typeface="Courier"/>
              </a:defRPr>
            </a:pPr>
            <a:r>
              <a:t>11    5.419647e+06</a:t>
            </a:r>
          </a:p>
          <a:p>
            <a:pPr defTabSz="457200">
              <a:defRPr b="1" sz="1000">
                <a:solidFill>
                  <a:schemeClr val="accent6">
                    <a:lumOff val="-9568"/>
                  </a:schemeClr>
                </a:solidFill>
                <a:latin typeface="Courier"/>
                <a:ea typeface="Courier"/>
                <a:cs typeface="Courier"/>
                <a:sym typeface="Courier"/>
              </a:defRPr>
            </a:pPr>
            <a:r>
              <a:t>12    6.204925e+06</a:t>
            </a:r>
          </a:p>
        </p:txBody>
      </p:sp>
      <p:sp>
        <p:nvSpPr>
          <p:cNvPr id="129" name="Can CLIMATE influence cab users?…"/>
          <p:cNvSpPr txBox="1"/>
          <p:nvPr/>
        </p:nvSpPr>
        <p:spPr>
          <a:xfrm>
            <a:off x="5922232" y="1911739"/>
            <a:ext cx="5352476" cy="4380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07473" indent="-307473" algn="just">
              <a:buSzPct val="100000"/>
              <a:buAutoNum type="arabicPeriod" startAt="1"/>
              <a:defRPr sz="2300"/>
            </a:pPr>
            <a:r>
              <a:t>Can </a:t>
            </a:r>
            <a:r>
              <a:rPr b="1">
                <a:solidFill>
                  <a:schemeClr val="accent6">
                    <a:lumOff val="-9568"/>
                  </a:schemeClr>
                </a:solidFill>
              </a:rPr>
              <a:t>CLIMATE</a:t>
            </a:r>
            <a:r>
              <a:t> influence cab users?</a:t>
            </a:r>
          </a:p>
          <a:p>
            <a:pPr algn="just">
              <a:defRPr sz="2300"/>
            </a:pPr>
          </a:p>
          <a:p>
            <a:pPr marL="307473" indent="-307473" algn="just">
              <a:buSzPct val="100000"/>
              <a:buAutoNum type="arabicPeriod" startAt="2"/>
              <a:defRPr sz="2300"/>
            </a:pPr>
            <a:r>
              <a:t>Are </a:t>
            </a:r>
            <a:r>
              <a:rPr b="1">
                <a:solidFill>
                  <a:schemeClr val="accent6">
                    <a:lumOff val="-9568"/>
                  </a:schemeClr>
                </a:solidFill>
              </a:rPr>
              <a:t>HOLIDAY SEASONS</a:t>
            </a:r>
            <a:r>
              <a:rPr b="1"/>
              <a:t> </a:t>
            </a:r>
            <a:r>
              <a:t>and </a:t>
            </a:r>
            <a:r>
              <a:rPr b="1">
                <a:solidFill>
                  <a:schemeClr val="accent6">
                    <a:lumOff val="-9568"/>
                  </a:schemeClr>
                </a:solidFill>
              </a:rPr>
              <a:t>TOURISM</a:t>
            </a:r>
            <a:r>
              <a:t> factors causing increased cab usage?</a:t>
            </a:r>
          </a:p>
          <a:p>
            <a:pPr algn="just">
              <a:defRPr sz="2300"/>
            </a:pPr>
          </a:p>
          <a:p>
            <a:pPr algn="just">
              <a:defRPr sz="2400"/>
            </a:pPr>
            <a:r>
              <a:t>The months of May (Summers) and those following September to December (Winters) suggest more profits. </a:t>
            </a:r>
          </a:p>
          <a:p>
            <a:pPr algn="just">
              <a:defRPr sz="2400"/>
            </a:pPr>
            <a:r>
              <a:t>A relationship with extreme hot or cold conditions can be studied and also, these months are prone to more travelling, and therefore frequent use of cab services?</a:t>
            </a:r>
          </a:p>
        </p:txBody>
      </p:sp>
      <p:pic>
        <p:nvPicPr>
          <p:cNvPr id="130" name="pasted-movie.png" descr="pasted-movie.png"/>
          <p:cNvPicPr>
            <a:picLocks noChangeAspect="1"/>
          </p:cNvPicPr>
          <p:nvPr/>
        </p:nvPicPr>
        <p:blipFill>
          <a:blip r:embed="rId2">
            <a:extLst/>
          </a:blip>
          <a:stretch>
            <a:fillRect/>
          </a:stretch>
        </p:blipFill>
        <p:spPr>
          <a:xfrm>
            <a:off x="1093318" y="1518586"/>
            <a:ext cx="4336311" cy="3252234"/>
          </a:xfrm>
          <a:prstGeom prst="rect">
            <a:avLst/>
          </a:prstGeom>
          <a:ln w="12700">
            <a:miter lim="400000"/>
          </a:ln>
        </p:spPr>
      </p:pic>
      <p:sp>
        <p:nvSpPr>
          <p:cNvPr id="131" name="Line"/>
          <p:cNvSpPr/>
          <p:nvPr/>
        </p:nvSpPr>
        <p:spPr>
          <a:xfrm>
            <a:off x="1214321" y="1350061"/>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Data Analysis: identifying the most profitable cab company"/>
          <p:cNvSpPr txBox="1"/>
          <p:nvPr>
            <p:ph type="title"/>
          </p:nvPr>
        </p:nvSpPr>
        <p:spPr>
          <a:xfrm>
            <a:off x="838200" y="151853"/>
            <a:ext cx="10515600" cy="1325564"/>
          </a:xfrm>
          <a:prstGeom prst="rect">
            <a:avLst/>
          </a:prstGeom>
        </p:spPr>
        <p:txBody>
          <a:bodyPr/>
          <a:lstStyle>
            <a:lvl1pPr algn="ctr" defTabSz="283463">
              <a:lnSpc>
                <a:spcPct val="100000"/>
              </a:lnSpc>
              <a:spcBef>
                <a:spcPts val="700"/>
              </a:spcBef>
              <a:defRPr b="1" sz="3224">
                <a:solidFill>
                  <a:srgbClr val="FF9300"/>
                </a:solidFill>
                <a:latin typeface="Times Roman"/>
                <a:ea typeface="Times Roman"/>
                <a:cs typeface="Times Roman"/>
                <a:sym typeface="Times Roman"/>
              </a:defRPr>
            </a:lvl1pPr>
          </a:lstStyle>
          <a:p>
            <a:pPr/>
            <a:r>
              <a:t>Data Analysis: identifying the most profitable cab company </a:t>
            </a:r>
          </a:p>
        </p:txBody>
      </p:sp>
      <p:sp>
        <p:nvSpPr>
          <p:cNvPr id="134" name="The YELLOW CAB COMPANY is seen to make more profits across all months of all years."/>
          <p:cNvSpPr txBox="1"/>
          <p:nvPr/>
        </p:nvSpPr>
        <p:spPr>
          <a:xfrm>
            <a:off x="7726467" y="2025848"/>
            <a:ext cx="3733132" cy="1129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pPr>
            <a:r>
              <a:t>The </a:t>
            </a:r>
            <a:r>
              <a:rPr b="1"/>
              <a:t>YELLOW CAB COMPANY</a:t>
            </a:r>
            <a:r>
              <a:t> is seen to make more profits across all months of all years.</a:t>
            </a:r>
          </a:p>
        </p:txBody>
      </p:sp>
      <p:sp>
        <p:nvSpPr>
          <p:cNvPr id="135" name="year  Company…"/>
          <p:cNvSpPr txBox="1"/>
          <p:nvPr/>
        </p:nvSpPr>
        <p:spPr>
          <a:xfrm>
            <a:off x="7833804" y="3857378"/>
            <a:ext cx="3518457"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400">
                <a:solidFill>
                  <a:srgbClr val="0433FF"/>
                </a:solidFill>
                <a:latin typeface="Courier"/>
                <a:ea typeface="Courier"/>
                <a:cs typeface="Courier"/>
                <a:sym typeface="Courier"/>
              </a:defRPr>
            </a:pPr>
            <a:r>
              <a:rPr b="1" sz="2000"/>
              <a:t>year  Company  </a:t>
            </a:r>
            <a:r>
              <a:t> </a:t>
            </a:r>
          </a:p>
          <a:p>
            <a:pPr defTabSz="457200">
              <a:defRPr sz="1400">
                <a:solidFill>
                  <a:srgbClr val="212121"/>
                </a:solidFill>
                <a:latin typeface="Courier"/>
                <a:ea typeface="Courier"/>
                <a:cs typeface="Courier"/>
                <a:sym typeface="Courier"/>
              </a:defRPr>
            </a:pPr>
            <a:r>
              <a:t>2016  Pink Cab      1.713511e+06</a:t>
            </a:r>
          </a:p>
          <a:p>
            <a:pPr defTabSz="457200">
              <a:defRPr sz="1400">
                <a:solidFill>
                  <a:srgbClr val="212121"/>
                </a:solidFill>
                <a:latin typeface="Courier"/>
                <a:ea typeface="Courier"/>
                <a:cs typeface="Courier"/>
                <a:sym typeface="Courier"/>
              </a:defRPr>
            </a:pPr>
            <a:r>
              <a:rPr b="1"/>
              <a:t>      Yellow Cab    1.392700e+07</a:t>
            </a:r>
            <a:endParaRPr b="1"/>
          </a:p>
          <a:p>
            <a:pPr defTabSz="457200">
              <a:defRPr sz="1400">
                <a:solidFill>
                  <a:srgbClr val="212121"/>
                </a:solidFill>
                <a:latin typeface="Courier"/>
                <a:ea typeface="Courier"/>
                <a:cs typeface="Courier"/>
                <a:sym typeface="Courier"/>
              </a:defRPr>
            </a:pPr>
            <a:r>
              <a:t>2017  Pink Cab      2.033655e+06</a:t>
            </a:r>
          </a:p>
          <a:p>
            <a:pPr defTabSz="457200">
              <a:defRPr sz="1400">
                <a:solidFill>
                  <a:srgbClr val="212121"/>
                </a:solidFill>
                <a:latin typeface="Courier"/>
                <a:ea typeface="Courier"/>
                <a:cs typeface="Courier"/>
                <a:sym typeface="Courier"/>
              </a:defRPr>
            </a:pPr>
            <a:r>
              <a:t>     </a:t>
            </a:r>
            <a:r>
              <a:rPr b="1"/>
              <a:t> Yellow Cab    1.657598e+07</a:t>
            </a:r>
            <a:endParaRPr b="1"/>
          </a:p>
          <a:p>
            <a:pPr defTabSz="457200">
              <a:defRPr sz="1400">
                <a:solidFill>
                  <a:srgbClr val="212121"/>
                </a:solidFill>
                <a:latin typeface="Courier"/>
                <a:ea typeface="Courier"/>
                <a:cs typeface="Courier"/>
                <a:sym typeface="Courier"/>
              </a:defRPr>
            </a:pPr>
            <a:r>
              <a:t>2018  Pink Cab      1.560162e+06</a:t>
            </a:r>
          </a:p>
          <a:p>
            <a:pPr defTabSz="457200">
              <a:defRPr sz="1400">
                <a:solidFill>
                  <a:srgbClr val="212121"/>
                </a:solidFill>
                <a:latin typeface="Courier"/>
                <a:ea typeface="Courier"/>
                <a:cs typeface="Courier"/>
                <a:sym typeface="Courier"/>
              </a:defRPr>
            </a:pPr>
            <a:r>
              <a:t>      </a:t>
            </a:r>
            <a:r>
              <a:rPr b="1"/>
              <a:t>Yellow Cab    1.351740e+07</a:t>
            </a:r>
          </a:p>
        </p:txBody>
      </p:sp>
      <p:sp>
        <p:nvSpPr>
          <p:cNvPr id="136" name="Understanding the Monthly Profits Made Company Wise"/>
          <p:cNvSpPr txBox="1"/>
          <p:nvPr/>
        </p:nvSpPr>
        <p:spPr>
          <a:xfrm>
            <a:off x="5033083" y="809838"/>
            <a:ext cx="6299980"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57200">
              <a:spcBef>
                <a:spcPts val="1200"/>
              </a:spcBef>
              <a:defRPr b="1" sz="2000">
                <a:latin typeface="Times Roman"/>
                <a:ea typeface="Times Roman"/>
                <a:cs typeface="Times Roman"/>
                <a:sym typeface="Times Roman"/>
              </a:defRPr>
            </a:pPr>
            <a:r>
              <a:t>Understanding the </a:t>
            </a:r>
            <a:r>
              <a:rPr>
                <a:solidFill>
                  <a:srgbClr val="FF2600"/>
                </a:solidFill>
              </a:rPr>
              <a:t>Monthly Profits</a:t>
            </a:r>
            <a:r>
              <a:t> Made </a:t>
            </a:r>
            <a:r>
              <a:rPr>
                <a:solidFill>
                  <a:srgbClr val="FF2600"/>
                </a:solidFill>
              </a:rPr>
              <a:t>Company</a:t>
            </a:r>
            <a:r>
              <a:t> </a:t>
            </a:r>
            <a:r>
              <a:rPr>
                <a:solidFill>
                  <a:srgbClr val="FF2600"/>
                </a:solidFill>
              </a:rPr>
              <a:t>Wise</a:t>
            </a:r>
          </a:p>
        </p:txBody>
      </p:sp>
      <p:pic>
        <p:nvPicPr>
          <p:cNvPr id="137" name="Screenshot 2024-10-21 at 10.11.16.png" descr="Screenshot 2024-10-21 at 10.11.16.png"/>
          <p:cNvPicPr>
            <a:picLocks noChangeAspect="1"/>
          </p:cNvPicPr>
          <p:nvPr/>
        </p:nvPicPr>
        <p:blipFill>
          <a:blip r:embed="rId2">
            <a:extLst/>
          </a:blip>
          <a:stretch>
            <a:fillRect/>
          </a:stretch>
        </p:blipFill>
        <p:spPr>
          <a:xfrm>
            <a:off x="-66171" y="1683675"/>
            <a:ext cx="7632650" cy="4446509"/>
          </a:xfrm>
          <a:prstGeom prst="rect">
            <a:avLst/>
          </a:prstGeom>
          <a:ln w="12700">
            <a:miter lim="400000"/>
          </a:ln>
        </p:spPr>
      </p:pic>
      <p:sp>
        <p:nvSpPr>
          <p:cNvPr id="138" name="Line"/>
          <p:cNvSpPr/>
          <p:nvPr/>
        </p:nvSpPr>
        <p:spPr>
          <a:xfrm>
            <a:off x="1214321" y="1317037"/>
            <a:ext cx="9763358" cy="1"/>
          </a:xfrm>
          <a:prstGeom prst="line">
            <a:avLst/>
          </a:prstGeom>
          <a:ln w="12700">
            <a:solidFill>
              <a:schemeClr val="accent5"/>
            </a:solidFill>
            <a:miter/>
          </a:ln>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