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25"/>
  </p:notesMasterIdLst>
  <p:sldIdLst>
    <p:sldId id="360" r:id="rId2"/>
    <p:sldId id="361" r:id="rId3"/>
    <p:sldId id="362" r:id="rId4"/>
    <p:sldId id="363" r:id="rId5"/>
    <p:sldId id="364" r:id="rId6"/>
    <p:sldId id="374" r:id="rId7"/>
    <p:sldId id="375" r:id="rId8"/>
    <p:sldId id="376" r:id="rId9"/>
    <p:sldId id="377" r:id="rId10"/>
    <p:sldId id="378" r:id="rId11"/>
    <p:sldId id="365" r:id="rId12"/>
    <p:sldId id="366" r:id="rId13"/>
    <p:sldId id="369" r:id="rId14"/>
    <p:sldId id="379" r:id="rId15"/>
    <p:sldId id="380" r:id="rId16"/>
    <p:sldId id="381" r:id="rId17"/>
    <p:sldId id="382" r:id="rId18"/>
    <p:sldId id="384" r:id="rId19"/>
    <p:sldId id="370" r:id="rId20"/>
    <p:sldId id="371" r:id="rId21"/>
    <p:sldId id="372" r:id="rId22"/>
    <p:sldId id="385" r:id="rId23"/>
    <p:sldId id="373" r:id="rId24"/>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42" autoAdjust="0"/>
  </p:normalViewPr>
  <p:slideViewPr>
    <p:cSldViewPr>
      <p:cViewPr>
        <p:scale>
          <a:sx n="66" d="100"/>
          <a:sy n="66" d="100"/>
        </p:scale>
        <p:origin x="-638" y="-2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4755218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65" name="Holder 2"/>
          <p:cNvSpPr>
            <a:spLocks noGrp="1"/>
          </p:cNvSpPr>
          <p:nvPr>
            <p:ph type="ctrTitle"/>
          </p:nvPr>
        </p:nvSpPr>
        <p:spPr>
          <a:xfrm>
            <a:off x="802005" y="1866138"/>
            <a:ext cx="9089390" cy="1264158"/>
          </a:xfrm>
          <a:prstGeom prst="rect">
            <a:avLst/>
          </a:prstGeom>
        </p:spPr>
        <p:txBody>
          <a:bodyPr wrap="square" lIns="0" tIns="0" rIns="0" bIns="0">
            <a:spAutoFit/>
          </a:bodyPr>
          <a:lstStyle/>
          <a:p>
            <a:endParaRPr/>
          </a:p>
        </p:txBody>
      </p:sp>
      <p:sp>
        <p:nvSpPr>
          <p:cNvPr id="1048666" name="Holder 3"/>
          <p:cNvSpPr>
            <a:spLocks noGrp="1"/>
          </p:cNvSpPr>
          <p:nvPr>
            <p:ph type="subTitle" idx="4"/>
          </p:nvPr>
        </p:nvSpPr>
        <p:spPr>
          <a:xfrm>
            <a:off x="1604010" y="3371088"/>
            <a:ext cx="7485380" cy="1504950"/>
          </a:xfrm>
          <a:prstGeom prst="rect">
            <a:avLst/>
          </a:prstGeom>
        </p:spPr>
        <p:txBody>
          <a:bodyPr wrap="square" lIns="0" tIns="0" rIns="0" bIns="0">
            <a:spAutoFit/>
          </a:bodyPr>
          <a:lstStyle/>
          <a:p>
            <a:endParaRPr/>
          </a:p>
        </p:txBody>
      </p:sp>
      <p:sp>
        <p:nvSpPr>
          <p:cNvPr id="104866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669"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583" name="Holder 3"/>
          <p:cNvSpPr>
            <a:spLocks noGrp="1"/>
          </p:cNvSpPr>
          <p:nvPr>
            <p:ph type="body" idx="1"/>
          </p:nvPr>
        </p:nvSpPr>
        <p:spPr/>
        <p:txBody>
          <a:bodyPr lIns="0" tIns="0" rIns="0" bIns="0"/>
          <a:lstStyle/>
          <a:p>
            <a:endParaRPr/>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689" name="Holder 3"/>
          <p:cNvSpPr>
            <a:spLocks noGrp="1"/>
          </p:cNvSpPr>
          <p:nvPr>
            <p:ph sz="half" idx="2"/>
          </p:nvPr>
        </p:nvSpPr>
        <p:spPr>
          <a:xfrm>
            <a:off x="534670" y="1384554"/>
            <a:ext cx="4651629" cy="3973068"/>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5507101" y="1384554"/>
            <a:ext cx="4651629" cy="3973068"/>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693"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048605"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606"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7"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608"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1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618"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0" y="2387"/>
            <a:ext cx="10693400" cy="6015031"/>
          </a:xfrm>
          <a:prstGeom prst="rect">
            <a:avLst/>
          </a:prstGeom>
          <a:blipFill>
            <a:blip r:embed="rId7" cstate="print"/>
            <a:stretch>
              <a:fillRect/>
            </a:stretch>
          </a:blipFill>
        </p:spPr>
        <p:txBody>
          <a:bodyPr wrap="square" lIns="0" tIns="0" rIns="0" bIns="0" rtlCol="0"/>
          <a:lstStyle/>
          <a:p>
            <a:endParaRPr/>
          </a:p>
        </p:txBody>
      </p:sp>
      <p:sp>
        <p:nvSpPr>
          <p:cNvPr id="1048577" name="Holder 2"/>
          <p:cNvSpPr>
            <a:spLocks noGrp="1"/>
          </p:cNvSpPr>
          <p:nvPr>
            <p:ph type="title"/>
          </p:nvPr>
        </p:nvSpPr>
        <p:spPr>
          <a:xfrm>
            <a:off x="3467327" y="1735717"/>
            <a:ext cx="3758744" cy="1449070"/>
          </a:xfrm>
          <a:prstGeom prst="rect">
            <a:avLst/>
          </a:prstGeom>
        </p:spPr>
        <p:txBody>
          <a:bodyPr wrap="square" lIns="0" tIns="0" rIns="0" bIns="0">
            <a:spAutoFit/>
          </a:bodyPr>
          <a:lstStyle>
            <a:lvl1pPr>
              <a:defRPr sz="4700" b="0" i="0">
                <a:solidFill>
                  <a:schemeClr val="tx1"/>
                </a:solidFill>
                <a:latin typeface="Roboto"/>
                <a:cs typeface="Roboto"/>
              </a:defRPr>
            </a:lvl1pPr>
          </a:lstStyle>
          <a:p>
            <a:endParaRPr/>
          </a:p>
        </p:txBody>
      </p:sp>
      <p:sp>
        <p:nvSpPr>
          <p:cNvPr id="1048578" name="Holder 3"/>
          <p:cNvSpPr>
            <a:spLocks noGrp="1"/>
          </p:cNvSpPr>
          <p:nvPr>
            <p:ph type="body" idx="1"/>
          </p:nvPr>
        </p:nvSpPr>
        <p:spPr>
          <a:xfrm>
            <a:off x="534670" y="1384554"/>
            <a:ext cx="9624060" cy="3973068"/>
          </a:xfrm>
          <a:prstGeom prst="rect">
            <a:avLst/>
          </a:prstGeom>
        </p:spPr>
        <p:txBody>
          <a:bodyPr wrap="square" lIns="0" tIns="0" rIns="0" bIns="0">
            <a:spAutoFit/>
          </a:bodyPr>
          <a:lstStyle/>
          <a:p>
            <a:endParaRPr/>
          </a:p>
        </p:txBody>
      </p:sp>
      <p:sp>
        <p:nvSpPr>
          <p:cNvPr id="1048579" name="Holder 4"/>
          <p:cNvSpPr>
            <a:spLocks noGrp="1"/>
          </p:cNvSpPr>
          <p:nvPr>
            <p:ph type="ftr" sz="quarter" idx="5"/>
          </p:nvPr>
        </p:nvSpPr>
        <p:spPr>
          <a:xfrm>
            <a:off x="3635756" y="5598414"/>
            <a:ext cx="3421888" cy="30099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534670" y="5598414"/>
            <a:ext cx="2459482" cy="3009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1048581" name="Holder 6"/>
          <p:cNvSpPr>
            <a:spLocks noGrp="1"/>
          </p:cNvSpPr>
          <p:nvPr>
            <p:ph type="sldNum" sz="quarter" idx="7"/>
          </p:nvPr>
        </p:nvSpPr>
        <p:spPr>
          <a:xfrm>
            <a:off x="7699248" y="5598414"/>
            <a:ext cx="2459482" cy="30099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7"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endParaRPr/>
          </a:p>
        </p:txBody>
      </p:sp>
      <p:grpSp>
        <p:nvGrpSpPr>
          <p:cNvPr id="19" name="object 3"/>
          <p:cNvGrpSpPr/>
          <p:nvPr/>
        </p:nvGrpSpPr>
        <p:grpSpPr>
          <a:xfrm>
            <a:off x="2378859" y="1953514"/>
            <a:ext cx="5994400" cy="1650364"/>
            <a:chOff x="2349762" y="1796081"/>
            <a:chExt cx="5994400" cy="1650364"/>
          </a:xfrm>
        </p:grpSpPr>
        <p:sp>
          <p:nvSpPr>
            <p:cNvPr id="1048588" name="object 4"/>
            <p:cNvSpPr/>
            <p:nvPr/>
          </p:nvSpPr>
          <p:spPr>
            <a:xfrm>
              <a:off x="2349762" y="1796081"/>
              <a:ext cx="5994400" cy="1650364"/>
            </a:xfrm>
            <a:custGeom>
              <a:avLst/>
              <a:gdLst/>
              <a:ahLst/>
              <a:cxnLst/>
              <a:rect l="l" t="t" r="r" b="b"/>
              <a:pathLst>
                <a:path w="5994400" h="1650364">
                  <a:moveTo>
                    <a:pt x="5993871" y="1650236"/>
                  </a:moveTo>
                  <a:lnTo>
                    <a:pt x="0" y="1650236"/>
                  </a:lnTo>
                  <a:lnTo>
                    <a:pt x="0" y="0"/>
                  </a:lnTo>
                  <a:lnTo>
                    <a:pt x="5993871" y="0"/>
                  </a:lnTo>
                  <a:lnTo>
                    <a:pt x="5993871" y="1650236"/>
                  </a:lnTo>
                  <a:close/>
                </a:path>
              </a:pathLst>
            </a:custGeom>
            <a:solidFill>
              <a:srgbClr val="00A6BC">
                <a:alpha val="74899"/>
              </a:srgbClr>
            </a:solidFill>
          </p:spPr>
          <p:txBody>
            <a:bodyPr wrap="square" lIns="0" tIns="0" rIns="0" bIns="0" rtlCol="0"/>
            <a:lstStyle/>
            <a:p>
              <a:endParaRPr/>
            </a:p>
          </p:txBody>
        </p:sp>
        <p:sp>
          <p:nvSpPr>
            <p:cNvPr id="1048589" name="object 5"/>
            <p:cNvSpPr/>
            <p:nvPr/>
          </p:nvSpPr>
          <p:spPr>
            <a:xfrm>
              <a:off x="4502607" y="2198306"/>
              <a:ext cx="1664970" cy="580390"/>
            </a:xfrm>
            <a:custGeom>
              <a:avLst/>
              <a:gdLst/>
              <a:ahLst/>
              <a:cxnLst/>
              <a:rect l="l" t="t" r="r" b="b"/>
              <a:pathLst>
                <a:path w="1664970" h="580389">
                  <a:moveTo>
                    <a:pt x="491058" y="572922"/>
                  </a:moveTo>
                  <a:lnTo>
                    <a:pt x="438734" y="436156"/>
                  </a:lnTo>
                  <a:lnTo>
                    <a:pt x="408800" y="357898"/>
                  </a:lnTo>
                  <a:lnTo>
                    <a:pt x="331762" y="156514"/>
                  </a:lnTo>
                  <a:lnTo>
                    <a:pt x="318592" y="122097"/>
                  </a:lnTo>
                  <a:lnTo>
                    <a:pt x="318592" y="357898"/>
                  </a:lnTo>
                  <a:lnTo>
                    <a:pt x="172123" y="357898"/>
                  </a:lnTo>
                  <a:lnTo>
                    <a:pt x="245351" y="156514"/>
                  </a:lnTo>
                  <a:lnTo>
                    <a:pt x="318592" y="357898"/>
                  </a:lnTo>
                  <a:lnTo>
                    <a:pt x="318592" y="122097"/>
                  </a:lnTo>
                  <a:lnTo>
                    <a:pt x="282867" y="28714"/>
                  </a:lnTo>
                  <a:lnTo>
                    <a:pt x="207479" y="28714"/>
                  </a:lnTo>
                  <a:lnTo>
                    <a:pt x="0" y="572922"/>
                  </a:lnTo>
                  <a:lnTo>
                    <a:pt x="93865" y="572922"/>
                  </a:lnTo>
                  <a:lnTo>
                    <a:pt x="143408" y="436156"/>
                  </a:lnTo>
                  <a:lnTo>
                    <a:pt x="346938" y="436156"/>
                  </a:lnTo>
                  <a:lnTo>
                    <a:pt x="396836" y="572922"/>
                  </a:lnTo>
                  <a:lnTo>
                    <a:pt x="491058" y="572922"/>
                  </a:lnTo>
                  <a:close/>
                </a:path>
                <a:path w="1664970" h="580389">
                  <a:moveTo>
                    <a:pt x="1089761" y="306920"/>
                  </a:moveTo>
                  <a:lnTo>
                    <a:pt x="1080477" y="239255"/>
                  </a:lnTo>
                  <a:lnTo>
                    <a:pt x="1052614" y="192405"/>
                  </a:lnTo>
                  <a:lnTo>
                    <a:pt x="1008138" y="164947"/>
                  </a:lnTo>
                  <a:lnTo>
                    <a:pt x="948690" y="155790"/>
                  </a:lnTo>
                  <a:lnTo>
                    <a:pt x="926960" y="156946"/>
                  </a:lnTo>
                  <a:lnTo>
                    <a:pt x="887844" y="166192"/>
                  </a:lnTo>
                  <a:lnTo>
                    <a:pt x="842962" y="191820"/>
                  </a:lnTo>
                  <a:lnTo>
                    <a:pt x="826998" y="207492"/>
                  </a:lnTo>
                  <a:lnTo>
                    <a:pt x="820978" y="198145"/>
                  </a:lnTo>
                  <a:lnTo>
                    <a:pt x="785710" y="172123"/>
                  </a:lnTo>
                  <a:lnTo>
                    <a:pt x="733348" y="156819"/>
                  </a:lnTo>
                  <a:lnTo>
                    <a:pt x="713917" y="155790"/>
                  </a:lnTo>
                  <a:lnTo>
                    <a:pt x="678129" y="157810"/>
                  </a:lnTo>
                  <a:lnTo>
                    <a:pt x="648627" y="163868"/>
                  </a:lnTo>
                  <a:lnTo>
                    <a:pt x="625449" y="173964"/>
                  </a:lnTo>
                  <a:lnTo>
                    <a:pt x="608558" y="188099"/>
                  </a:lnTo>
                  <a:lnTo>
                    <a:pt x="607669" y="162979"/>
                  </a:lnTo>
                  <a:lnTo>
                    <a:pt x="523303" y="162979"/>
                  </a:lnTo>
                  <a:lnTo>
                    <a:pt x="523303" y="572922"/>
                  </a:lnTo>
                  <a:lnTo>
                    <a:pt x="611606" y="572922"/>
                  </a:lnTo>
                  <a:lnTo>
                    <a:pt x="611606" y="279819"/>
                  </a:lnTo>
                  <a:lnTo>
                    <a:pt x="624128" y="259486"/>
                  </a:lnTo>
                  <a:lnTo>
                    <a:pt x="641413" y="244957"/>
                  </a:lnTo>
                  <a:lnTo>
                    <a:pt x="663435" y="236232"/>
                  </a:lnTo>
                  <a:lnTo>
                    <a:pt x="690232" y="233337"/>
                  </a:lnTo>
                  <a:lnTo>
                    <a:pt x="706183" y="234353"/>
                  </a:lnTo>
                  <a:lnTo>
                    <a:pt x="743165" y="249669"/>
                  </a:lnTo>
                  <a:lnTo>
                    <a:pt x="761174" y="287794"/>
                  </a:lnTo>
                  <a:lnTo>
                    <a:pt x="762381" y="306565"/>
                  </a:lnTo>
                  <a:lnTo>
                    <a:pt x="762381" y="572922"/>
                  </a:lnTo>
                  <a:lnTo>
                    <a:pt x="850328" y="572922"/>
                  </a:lnTo>
                  <a:lnTo>
                    <a:pt x="850328" y="304952"/>
                  </a:lnTo>
                  <a:lnTo>
                    <a:pt x="852995" y="290614"/>
                  </a:lnTo>
                  <a:lnTo>
                    <a:pt x="873658" y="254330"/>
                  </a:lnTo>
                  <a:lnTo>
                    <a:pt x="912495" y="234645"/>
                  </a:lnTo>
                  <a:lnTo>
                    <a:pt x="929309" y="233337"/>
                  </a:lnTo>
                  <a:lnTo>
                    <a:pt x="945476" y="234251"/>
                  </a:lnTo>
                  <a:lnTo>
                    <a:pt x="982421" y="248056"/>
                  </a:lnTo>
                  <a:lnTo>
                    <a:pt x="1000264" y="286207"/>
                  </a:lnTo>
                  <a:lnTo>
                    <a:pt x="1001445" y="306209"/>
                  </a:lnTo>
                  <a:lnTo>
                    <a:pt x="1001445" y="572922"/>
                  </a:lnTo>
                  <a:lnTo>
                    <a:pt x="1089761" y="572922"/>
                  </a:lnTo>
                  <a:lnTo>
                    <a:pt x="1089761" y="306920"/>
                  </a:lnTo>
                  <a:close/>
                </a:path>
                <a:path w="1664970" h="580389">
                  <a:moveTo>
                    <a:pt x="1496034" y="162979"/>
                  </a:moveTo>
                  <a:lnTo>
                    <a:pt x="1407718" y="162979"/>
                  </a:lnTo>
                  <a:lnTo>
                    <a:pt x="1407718" y="454279"/>
                  </a:lnTo>
                  <a:lnTo>
                    <a:pt x="1393723" y="475246"/>
                  </a:lnTo>
                  <a:lnTo>
                    <a:pt x="1373974" y="490220"/>
                  </a:lnTo>
                  <a:lnTo>
                    <a:pt x="1348498" y="499211"/>
                  </a:lnTo>
                  <a:lnTo>
                    <a:pt x="1317256" y="502196"/>
                  </a:lnTo>
                  <a:lnTo>
                    <a:pt x="1305814" y="501269"/>
                  </a:lnTo>
                  <a:lnTo>
                    <a:pt x="1266990" y="477761"/>
                  </a:lnTo>
                  <a:lnTo>
                    <a:pt x="1256601" y="425018"/>
                  </a:lnTo>
                  <a:lnTo>
                    <a:pt x="1256601" y="162979"/>
                  </a:lnTo>
                  <a:lnTo>
                    <a:pt x="1168641" y="162979"/>
                  </a:lnTo>
                  <a:lnTo>
                    <a:pt x="1168641" y="424307"/>
                  </a:lnTo>
                  <a:lnTo>
                    <a:pt x="1171041" y="462572"/>
                  </a:lnTo>
                  <a:lnTo>
                    <a:pt x="1190244" y="522071"/>
                  </a:lnTo>
                  <a:lnTo>
                    <a:pt x="1227696" y="559396"/>
                  </a:lnTo>
                  <a:lnTo>
                    <a:pt x="1277594" y="577799"/>
                  </a:lnTo>
                  <a:lnTo>
                    <a:pt x="1306842" y="580097"/>
                  </a:lnTo>
                  <a:lnTo>
                    <a:pt x="1343482" y="578345"/>
                  </a:lnTo>
                  <a:lnTo>
                    <a:pt x="1372984" y="573100"/>
                  </a:lnTo>
                  <a:lnTo>
                    <a:pt x="1395361" y="564349"/>
                  </a:lnTo>
                  <a:lnTo>
                    <a:pt x="1410601" y="552094"/>
                  </a:lnTo>
                  <a:lnTo>
                    <a:pt x="1411312" y="572922"/>
                  </a:lnTo>
                  <a:lnTo>
                    <a:pt x="1496034" y="572922"/>
                  </a:lnTo>
                  <a:lnTo>
                    <a:pt x="1496034" y="162979"/>
                  </a:lnTo>
                  <a:close/>
                </a:path>
                <a:path w="1664970" h="580389">
                  <a:moveTo>
                    <a:pt x="1664766" y="0"/>
                  </a:moveTo>
                  <a:lnTo>
                    <a:pt x="1576463" y="0"/>
                  </a:lnTo>
                  <a:lnTo>
                    <a:pt x="1576463" y="572922"/>
                  </a:lnTo>
                  <a:lnTo>
                    <a:pt x="1664766" y="572922"/>
                  </a:lnTo>
                  <a:lnTo>
                    <a:pt x="1664766" y="0"/>
                  </a:lnTo>
                  <a:close/>
                </a:path>
              </a:pathLst>
            </a:custGeom>
            <a:solidFill>
              <a:srgbClr val="FFFFFF"/>
            </a:solidFill>
          </p:spPr>
          <p:txBody>
            <a:bodyPr wrap="square" lIns="0" tIns="0" rIns="0" bIns="0" rtlCol="0"/>
            <a:lstStyle/>
            <a:p>
              <a:endParaRPr/>
            </a:p>
          </p:txBody>
        </p:sp>
      </p:grpSp>
      <p:sp>
        <p:nvSpPr>
          <p:cNvPr id="1048590" name="object 6"/>
          <p:cNvSpPr txBox="1">
            <a:spLocks noGrp="1"/>
          </p:cNvSpPr>
          <p:nvPr>
            <p:ph type="title"/>
          </p:nvPr>
        </p:nvSpPr>
        <p:spPr>
          <a:xfrm>
            <a:off x="4484347" y="2023347"/>
            <a:ext cx="1730375" cy="868045"/>
          </a:xfrm>
          <a:prstGeom prst="rect">
            <a:avLst/>
          </a:prstGeom>
        </p:spPr>
        <p:txBody>
          <a:bodyPr vert="horz" wrap="square" lIns="0" tIns="17145" rIns="0" bIns="0" rtlCol="0">
            <a:spAutoFit/>
          </a:bodyPr>
          <a:lstStyle/>
          <a:p>
            <a:pPr marL="12700">
              <a:lnSpc>
                <a:spcPct val="100000"/>
              </a:lnSpc>
              <a:spcBef>
                <a:spcPts val="135"/>
              </a:spcBef>
            </a:pPr>
            <a:r>
              <a:rPr sz="5750" spc="20" dirty="0"/>
              <a:t>A</a:t>
            </a:r>
            <a:r>
              <a:rPr sz="5750" spc="40" dirty="0"/>
              <a:t>m</a:t>
            </a:r>
            <a:r>
              <a:rPr sz="5750" spc="-15" dirty="0"/>
              <a:t>u</a:t>
            </a:r>
            <a:r>
              <a:rPr sz="5750" spc="5" dirty="0"/>
              <a:t>l</a:t>
            </a:r>
            <a:endParaRPr sz="5750" dirty="0"/>
          </a:p>
        </p:txBody>
      </p:sp>
      <p:grpSp>
        <p:nvGrpSpPr>
          <p:cNvPr id="20" name="object 7"/>
          <p:cNvGrpSpPr/>
          <p:nvPr/>
        </p:nvGrpSpPr>
        <p:grpSpPr>
          <a:xfrm>
            <a:off x="4148219" y="2981669"/>
            <a:ext cx="2398395" cy="249554"/>
            <a:chOff x="4148219" y="2981669"/>
            <a:chExt cx="2398395" cy="249554"/>
          </a:xfrm>
        </p:grpSpPr>
        <p:sp>
          <p:nvSpPr>
            <p:cNvPr id="1048591" name="object 8"/>
            <p:cNvSpPr/>
            <p:nvPr/>
          </p:nvSpPr>
          <p:spPr>
            <a:xfrm>
              <a:off x="4148213" y="2996742"/>
              <a:ext cx="180975" cy="231140"/>
            </a:xfrm>
            <a:custGeom>
              <a:avLst/>
              <a:gdLst/>
              <a:ahLst/>
              <a:cxnLst/>
              <a:rect l="l" t="t" r="r" b="b"/>
              <a:pathLst>
                <a:path w="180975" h="231139">
                  <a:moveTo>
                    <a:pt x="180467" y="0"/>
                  </a:moveTo>
                  <a:lnTo>
                    <a:pt x="0" y="0"/>
                  </a:lnTo>
                  <a:lnTo>
                    <a:pt x="0" y="33020"/>
                  </a:lnTo>
                  <a:lnTo>
                    <a:pt x="71107" y="33020"/>
                  </a:lnTo>
                  <a:lnTo>
                    <a:pt x="71107" y="231140"/>
                  </a:lnTo>
                  <a:lnTo>
                    <a:pt x="109181" y="231140"/>
                  </a:lnTo>
                  <a:lnTo>
                    <a:pt x="109181" y="33020"/>
                  </a:lnTo>
                  <a:lnTo>
                    <a:pt x="180467" y="33020"/>
                  </a:lnTo>
                  <a:lnTo>
                    <a:pt x="180467" y="0"/>
                  </a:lnTo>
                  <a:close/>
                </a:path>
              </a:pathLst>
            </a:custGeom>
            <a:solidFill>
              <a:srgbClr val="FFFFFF"/>
            </a:solidFill>
          </p:spPr>
          <p:txBody>
            <a:bodyPr wrap="square" lIns="0" tIns="0" rIns="0" bIns="0" rtlCol="0"/>
            <a:lstStyle/>
            <a:p>
              <a:endParaRPr/>
            </a:p>
          </p:txBody>
        </p:sp>
        <p:sp>
          <p:nvSpPr>
            <p:cNvPr id="1048592" name="object 9"/>
            <p:cNvSpPr/>
            <p:nvPr/>
          </p:nvSpPr>
          <p:spPr>
            <a:xfrm>
              <a:off x="4351438" y="2984867"/>
              <a:ext cx="138735" cy="243055"/>
            </a:xfrm>
            <a:prstGeom prst="rect">
              <a:avLst/>
            </a:prstGeom>
            <a:blipFill>
              <a:blip r:embed="rId3" cstate="print"/>
              <a:stretch>
                <a:fillRect/>
              </a:stretch>
            </a:blipFill>
          </p:spPr>
          <p:txBody>
            <a:bodyPr wrap="square" lIns="0" tIns="0" rIns="0" bIns="0" rtlCol="0"/>
            <a:lstStyle/>
            <a:p>
              <a:endParaRPr/>
            </a:p>
          </p:txBody>
        </p:sp>
        <p:sp>
          <p:nvSpPr>
            <p:cNvPr id="1048593" name="object 10"/>
            <p:cNvSpPr/>
            <p:nvPr/>
          </p:nvSpPr>
          <p:spPr>
            <a:xfrm>
              <a:off x="4511204" y="3050961"/>
              <a:ext cx="148950" cy="180006"/>
            </a:xfrm>
            <a:prstGeom prst="rect">
              <a:avLst/>
            </a:prstGeom>
            <a:blipFill>
              <a:blip r:embed="rId4" cstate="print"/>
              <a:stretch>
                <a:fillRect/>
              </a:stretch>
            </a:blipFill>
          </p:spPr>
          <p:txBody>
            <a:bodyPr wrap="square" lIns="0" tIns="0" rIns="0" bIns="0" rtlCol="0"/>
            <a:lstStyle/>
            <a:p>
              <a:endParaRPr/>
            </a:p>
          </p:txBody>
        </p:sp>
        <p:sp>
          <p:nvSpPr>
            <p:cNvPr id="1048594" name="object 11"/>
            <p:cNvSpPr/>
            <p:nvPr/>
          </p:nvSpPr>
          <p:spPr>
            <a:xfrm>
              <a:off x="4671745" y="2981680"/>
              <a:ext cx="1267460" cy="249554"/>
            </a:xfrm>
            <a:custGeom>
              <a:avLst/>
              <a:gdLst/>
              <a:ahLst/>
              <a:cxnLst/>
              <a:rect l="l" t="t" r="r" b="b"/>
              <a:pathLst>
                <a:path w="1267460" h="249555">
                  <a:moveTo>
                    <a:pt x="180454" y="15062"/>
                  </a:moveTo>
                  <a:lnTo>
                    <a:pt x="0" y="15062"/>
                  </a:lnTo>
                  <a:lnTo>
                    <a:pt x="0" y="48082"/>
                  </a:lnTo>
                  <a:lnTo>
                    <a:pt x="71107" y="48082"/>
                  </a:lnTo>
                  <a:lnTo>
                    <a:pt x="71107" y="246202"/>
                  </a:lnTo>
                  <a:lnTo>
                    <a:pt x="109181" y="246202"/>
                  </a:lnTo>
                  <a:lnTo>
                    <a:pt x="109181" y="48082"/>
                  </a:lnTo>
                  <a:lnTo>
                    <a:pt x="180454" y="48082"/>
                  </a:lnTo>
                  <a:lnTo>
                    <a:pt x="180454" y="15062"/>
                  </a:lnTo>
                  <a:close/>
                </a:path>
                <a:path w="1267460" h="249555">
                  <a:moveTo>
                    <a:pt x="326288" y="238328"/>
                  </a:moveTo>
                  <a:lnTo>
                    <a:pt x="320497" y="166141"/>
                  </a:lnTo>
                  <a:lnTo>
                    <a:pt x="320497" y="128981"/>
                  </a:lnTo>
                  <a:lnTo>
                    <a:pt x="319328" y="114960"/>
                  </a:lnTo>
                  <a:lnTo>
                    <a:pt x="291833" y="77685"/>
                  </a:lnTo>
                  <a:lnTo>
                    <a:pt x="254711" y="69291"/>
                  </a:lnTo>
                  <a:lnTo>
                    <a:pt x="239712" y="70345"/>
                  </a:lnTo>
                  <a:lnTo>
                    <a:pt x="203923" y="86118"/>
                  </a:lnTo>
                  <a:lnTo>
                    <a:pt x="184658" y="127152"/>
                  </a:lnTo>
                  <a:lnTo>
                    <a:pt x="221970" y="127152"/>
                  </a:lnTo>
                  <a:lnTo>
                    <a:pt x="221970" y="118681"/>
                  </a:lnTo>
                  <a:lnTo>
                    <a:pt x="224739" y="112229"/>
                  </a:lnTo>
                  <a:lnTo>
                    <a:pt x="235851" y="103352"/>
                  </a:lnTo>
                  <a:lnTo>
                    <a:pt x="243446" y="101117"/>
                  </a:lnTo>
                  <a:lnTo>
                    <a:pt x="263232" y="101117"/>
                  </a:lnTo>
                  <a:lnTo>
                    <a:pt x="270802" y="103606"/>
                  </a:lnTo>
                  <a:lnTo>
                    <a:pt x="275729" y="108572"/>
                  </a:lnTo>
                  <a:lnTo>
                    <a:pt x="280695" y="113499"/>
                  </a:lnTo>
                  <a:lnTo>
                    <a:pt x="283184" y="120205"/>
                  </a:lnTo>
                  <a:lnTo>
                    <a:pt x="283184" y="137210"/>
                  </a:lnTo>
                  <a:lnTo>
                    <a:pt x="283184" y="166141"/>
                  </a:lnTo>
                  <a:lnTo>
                    <a:pt x="283184" y="194475"/>
                  </a:lnTo>
                  <a:lnTo>
                    <a:pt x="280797" y="199288"/>
                  </a:lnTo>
                  <a:lnTo>
                    <a:pt x="276237" y="204012"/>
                  </a:lnTo>
                  <a:lnTo>
                    <a:pt x="262775" y="213207"/>
                  </a:lnTo>
                  <a:lnTo>
                    <a:pt x="254812" y="215480"/>
                  </a:lnTo>
                  <a:lnTo>
                    <a:pt x="236385" y="215480"/>
                  </a:lnTo>
                  <a:lnTo>
                    <a:pt x="229577" y="213233"/>
                  </a:lnTo>
                  <a:lnTo>
                    <a:pt x="225158" y="208711"/>
                  </a:lnTo>
                  <a:lnTo>
                    <a:pt x="220802" y="204190"/>
                  </a:lnTo>
                  <a:lnTo>
                    <a:pt x="218617" y="198628"/>
                  </a:lnTo>
                  <a:lnTo>
                    <a:pt x="218617" y="192036"/>
                  </a:lnTo>
                  <a:lnTo>
                    <a:pt x="221310" y="181025"/>
                  </a:lnTo>
                  <a:lnTo>
                    <a:pt x="229374" y="173037"/>
                  </a:lnTo>
                  <a:lnTo>
                    <a:pt x="242824" y="168071"/>
                  </a:lnTo>
                  <a:lnTo>
                    <a:pt x="261645" y="166141"/>
                  </a:lnTo>
                  <a:lnTo>
                    <a:pt x="283184" y="166141"/>
                  </a:lnTo>
                  <a:lnTo>
                    <a:pt x="283184" y="137210"/>
                  </a:lnTo>
                  <a:lnTo>
                    <a:pt x="259892" y="137210"/>
                  </a:lnTo>
                  <a:lnTo>
                    <a:pt x="243039" y="138137"/>
                  </a:lnTo>
                  <a:lnTo>
                    <a:pt x="202780" y="152057"/>
                  </a:lnTo>
                  <a:lnTo>
                    <a:pt x="181152" y="195846"/>
                  </a:lnTo>
                  <a:lnTo>
                    <a:pt x="182194" y="206667"/>
                  </a:lnTo>
                  <a:lnTo>
                    <a:pt x="206705" y="240601"/>
                  </a:lnTo>
                  <a:lnTo>
                    <a:pt x="241452" y="249288"/>
                  </a:lnTo>
                  <a:lnTo>
                    <a:pt x="249389" y="248894"/>
                  </a:lnTo>
                  <a:lnTo>
                    <a:pt x="284861" y="234670"/>
                  </a:lnTo>
                  <a:lnTo>
                    <a:pt x="285013" y="236194"/>
                  </a:lnTo>
                  <a:lnTo>
                    <a:pt x="286537" y="240055"/>
                  </a:lnTo>
                  <a:lnTo>
                    <a:pt x="289433" y="246253"/>
                  </a:lnTo>
                  <a:lnTo>
                    <a:pt x="326288" y="246253"/>
                  </a:lnTo>
                  <a:lnTo>
                    <a:pt x="326288" y="238328"/>
                  </a:lnTo>
                  <a:close/>
                </a:path>
                <a:path w="1267460" h="249555">
                  <a:moveTo>
                    <a:pt x="486371" y="195846"/>
                  </a:moveTo>
                  <a:lnTo>
                    <a:pt x="470217" y="161201"/>
                  </a:lnTo>
                  <a:lnTo>
                    <a:pt x="412800" y="139560"/>
                  </a:lnTo>
                  <a:lnTo>
                    <a:pt x="404837" y="137172"/>
                  </a:lnTo>
                  <a:lnTo>
                    <a:pt x="398907" y="134835"/>
                  </a:lnTo>
                  <a:lnTo>
                    <a:pt x="394995" y="132562"/>
                  </a:lnTo>
                  <a:lnTo>
                    <a:pt x="391134" y="129514"/>
                  </a:lnTo>
                  <a:lnTo>
                    <a:pt x="389204" y="125679"/>
                  </a:lnTo>
                  <a:lnTo>
                    <a:pt x="389204" y="116446"/>
                  </a:lnTo>
                  <a:lnTo>
                    <a:pt x="391287" y="112052"/>
                  </a:lnTo>
                  <a:lnTo>
                    <a:pt x="399669" y="103682"/>
                  </a:lnTo>
                  <a:lnTo>
                    <a:pt x="406971" y="101574"/>
                  </a:lnTo>
                  <a:lnTo>
                    <a:pt x="427177" y="101574"/>
                  </a:lnTo>
                  <a:lnTo>
                    <a:pt x="434606" y="104165"/>
                  </a:lnTo>
                  <a:lnTo>
                    <a:pt x="444817" y="114465"/>
                  </a:lnTo>
                  <a:lnTo>
                    <a:pt x="447382" y="121323"/>
                  </a:lnTo>
                  <a:lnTo>
                    <a:pt x="447382" y="129895"/>
                  </a:lnTo>
                  <a:lnTo>
                    <a:pt x="484682" y="129895"/>
                  </a:lnTo>
                  <a:lnTo>
                    <a:pt x="466648" y="85661"/>
                  </a:lnTo>
                  <a:lnTo>
                    <a:pt x="417372" y="69291"/>
                  </a:lnTo>
                  <a:lnTo>
                    <a:pt x="403390" y="70256"/>
                  </a:lnTo>
                  <a:lnTo>
                    <a:pt x="361937" y="92964"/>
                  </a:lnTo>
                  <a:lnTo>
                    <a:pt x="351739" y="121983"/>
                  </a:lnTo>
                  <a:lnTo>
                    <a:pt x="352844" y="132765"/>
                  </a:lnTo>
                  <a:lnTo>
                    <a:pt x="378942" y="162090"/>
                  </a:lnTo>
                  <a:lnTo>
                    <a:pt x="425716" y="176517"/>
                  </a:lnTo>
                  <a:lnTo>
                    <a:pt x="433768" y="179070"/>
                  </a:lnTo>
                  <a:lnTo>
                    <a:pt x="439699" y="181800"/>
                  </a:lnTo>
                  <a:lnTo>
                    <a:pt x="443496" y="184721"/>
                  </a:lnTo>
                  <a:lnTo>
                    <a:pt x="447205" y="188734"/>
                  </a:lnTo>
                  <a:lnTo>
                    <a:pt x="449059" y="193154"/>
                  </a:lnTo>
                  <a:lnTo>
                    <a:pt x="449059" y="203250"/>
                  </a:lnTo>
                  <a:lnTo>
                    <a:pt x="446519" y="207746"/>
                  </a:lnTo>
                  <a:lnTo>
                    <a:pt x="436372" y="215150"/>
                  </a:lnTo>
                  <a:lnTo>
                    <a:pt x="428586" y="217004"/>
                  </a:lnTo>
                  <a:lnTo>
                    <a:pt x="410171" y="217004"/>
                  </a:lnTo>
                  <a:lnTo>
                    <a:pt x="383349" y="186245"/>
                  </a:lnTo>
                  <a:lnTo>
                    <a:pt x="346113" y="186245"/>
                  </a:lnTo>
                  <a:lnTo>
                    <a:pt x="364845" y="231241"/>
                  </a:lnTo>
                  <a:lnTo>
                    <a:pt x="401853" y="248170"/>
                  </a:lnTo>
                  <a:lnTo>
                    <a:pt x="418147" y="249288"/>
                  </a:lnTo>
                  <a:lnTo>
                    <a:pt x="432612" y="248373"/>
                  </a:lnTo>
                  <a:lnTo>
                    <a:pt x="475703" y="226631"/>
                  </a:lnTo>
                  <a:lnTo>
                    <a:pt x="485178" y="207264"/>
                  </a:lnTo>
                  <a:lnTo>
                    <a:pt x="486371" y="195846"/>
                  </a:lnTo>
                  <a:close/>
                </a:path>
                <a:path w="1267460" h="249555">
                  <a:moveTo>
                    <a:pt x="587946" y="245033"/>
                  </a:moveTo>
                  <a:lnTo>
                    <a:pt x="587794" y="212979"/>
                  </a:lnTo>
                  <a:lnTo>
                    <a:pt x="579107" y="214947"/>
                  </a:lnTo>
                  <a:lnTo>
                    <a:pt x="573176" y="215938"/>
                  </a:lnTo>
                  <a:lnTo>
                    <a:pt x="566115" y="215938"/>
                  </a:lnTo>
                  <a:lnTo>
                    <a:pt x="562889" y="215125"/>
                  </a:lnTo>
                  <a:lnTo>
                    <a:pt x="557720" y="211836"/>
                  </a:lnTo>
                  <a:lnTo>
                    <a:pt x="556425" y="207619"/>
                  </a:lnTo>
                  <a:lnTo>
                    <a:pt x="556425" y="103098"/>
                  </a:lnTo>
                  <a:lnTo>
                    <a:pt x="587171" y="103098"/>
                  </a:lnTo>
                  <a:lnTo>
                    <a:pt x="587171" y="72326"/>
                  </a:lnTo>
                  <a:lnTo>
                    <a:pt x="556425" y="72326"/>
                  </a:lnTo>
                  <a:lnTo>
                    <a:pt x="556425" y="32283"/>
                  </a:lnTo>
                  <a:lnTo>
                    <a:pt x="519112" y="32283"/>
                  </a:lnTo>
                  <a:lnTo>
                    <a:pt x="519112" y="72326"/>
                  </a:lnTo>
                  <a:lnTo>
                    <a:pt x="488950" y="72326"/>
                  </a:lnTo>
                  <a:lnTo>
                    <a:pt x="488950" y="103098"/>
                  </a:lnTo>
                  <a:lnTo>
                    <a:pt x="519112" y="103098"/>
                  </a:lnTo>
                  <a:lnTo>
                    <a:pt x="519112" y="200710"/>
                  </a:lnTo>
                  <a:lnTo>
                    <a:pt x="519887" y="213156"/>
                  </a:lnTo>
                  <a:lnTo>
                    <a:pt x="545439" y="246595"/>
                  </a:lnTo>
                  <a:lnTo>
                    <a:pt x="561606" y="249288"/>
                  </a:lnTo>
                  <a:lnTo>
                    <a:pt x="568071" y="249021"/>
                  </a:lnTo>
                  <a:lnTo>
                    <a:pt x="574624" y="248234"/>
                  </a:lnTo>
                  <a:lnTo>
                    <a:pt x="581240" y="246900"/>
                  </a:lnTo>
                  <a:lnTo>
                    <a:pt x="587946" y="245033"/>
                  </a:lnTo>
                  <a:close/>
                </a:path>
                <a:path w="1267460" h="249555">
                  <a:moveTo>
                    <a:pt x="750938" y="154571"/>
                  </a:moveTo>
                  <a:lnTo>
                    <a:pt x="750163" y="142240"/>
                  </a:lnTo>
                  <a:lnTo>
                    <a:pt x="749858" y="137274"/>
                  </a:lnTo>
                  <a:lnTo>
                    <a:pt x="746594" y="121412"/>
                  </a:lnTo>
                  <a:lnTo>
                    <a:pt x="741172" y="106972"/>
                  </a:lnTo>
                  <a:lnTo>
                    <a:pt x="738022" y="101574"/>
                  </a:lnTo>
                  <a:lnTo>
                    <a:pt x="733577" y="93954"/>
                  </a:lnTo>
                  <a:lnTo>
                    <a:pt x="723658" y="83159"/>
                  </a:lnTo>
                  <a:lnTo>
                    <a:pt x="713600" y="76949"/>
                  </a:lnTo>
                  <a:lnTo>
                    <a:pt x="713600" y="141998"/>
                  </a:lnTo>
                  <a:lnTo>
                    <a:pt x="640994" y="139649"/>
                  </a:lnTo>
                  <a:lnTo>
                    <a:pt x="664908" y="104317"/>
                  </a:lnTo>
                  <a:lnTo>
                    <a:pt x="678599" y="101574"/>
                  </a:lnTo>
                  <a:lnTo>
                    <a:pt x="687387" y="102362"/>
                  </a:lnTo>
                  <a:lnTo>
                    <a:pt x="712724" y="134772"/>
                  </a:lnTo>
                  <a:lnTo>
                    <a:pt x="713600" y="141998"/>
                  </a:lnTo>
                  <a:lnTo>
                    <a:pt x="713600" y="76949"/>
                  </a:lnTo>
                  <a:lnTo>
                    <a:pt x="711187" y="75450"/>
                  </a:lnTo>
                  <a:lnTo>
                    <a:pt x="696163" y="70827"/>
                  </a:lnTo>
                  <a:lnTo>
                    <a:pt x="678599" y="69291"/>
                  </a:lnTo>
                  <a:lnTo>
                    <a:pt x="668807" y="69951"/>
                  </a:lnTo>
                  <a:lnTo>
                    <a:pt x="632866" y="85826"/>
                  </a:lnTo>
                  <a:lnTo>
                    <a:pt x="608076" y="121081"/>
                  </a:lnTo>
                  <a:lnTo>
                    <a:pt x="602005" y="158686"/>
                  </a:lnTo>
                  <a:lnTo>
                    <a:pt x="602005" y="165074"/>
                  </a:lnTo>
                  <a:lnTo>
                    <a:pt x="614337" y="212826"/>
                  </a:lnTo>
                  <a:lnTo>
                    <a:pt x="649478" y="243357"/>
                  </a:lnTo>
                  <a:lnTo>
                    <a:pt x="682256" y="249288"/>
                  </a:lnTo>
                  <a:lnTo>
                    <a:pt x="694499" y="248640"/>
                  </a:lnTo>
                  <a:lnTo>
                    <a:pt x="731253" y="233235"/>
                  </a:lnTo>
                  <a:lnTo>
                    <a:pt x="746480" y="217157"/>
                  </a:lnTo>
                  <a:lnTo>
                    <a:pt x="750328" y="211912"/>
                  </a:lnTo>
                  <a:lnTo>
                    <a:pt x="726351" y="192874"/>
                  </a:lnTo>
                  <a:lnTo>
                    <a:pt x="721360" y="198983"/>
                  </a:lnTo>
                  <a:lnTo>
                    <a:pt x="716445" y="204139"/>
                  </a:lnTo>
                  <a:lnTo>
                    <a:pt x="711606" y="208343"/>
                  </a:lnTo>
                  <a:lnTo>
                    <a:pt x="706856" y="211607"/>
                  </a:lnTo>
                  <a:lnTo>
                    <a:pt x="700608" y="215303"/>
                  </a:lnTo>
                  <a:lnTo>
                    <a:pt x="692924" y="217157"/>
                  </a:lnTo>
                  <a:lnTo>
                    <a:pt x="683768" y="217157"/>
                  </a:lnTo>
                  <a:lnTo>
                    <a:pt x="646569" y="195338"/>
                  </a:lnTo>
                  <a:lnTo>
                    <a:pt x="639610" y="171780"/>
                  </a:lnTo>
                  <a:lnTo>
                    <a:pt x="750938" y="171780"/>
                  </a:lnTo>
                  <a:lnTo>
                    <a:pt x="750938" y="154571"/>
                  </a:lnTo>
                  <a:close/>
                </a:path>
                <a:path w="1267460" h="249555">
                  <a:moveTo>
                    <a:pt x="1006043" y="156095"/>
                  </a:moveTo>
                  <a:lnTo>
                    <a:pt x="993622" y="107492"/>
                  </a:lnTo>
                  <a:lnTo>
                    <a:pt x="968590" y="81000"/>
                  </a:lnTo>
                  <a:lnTo>
                    <a:pt x="968590" y="161569"/>
                  </a:lnTo>
                  <a:lnTo>
                    <a:pt x="967854" y="172707"/>
                  </a:lnTo>
                  <a:lnTo>
                    <a:pt x="951826" y="207924"/>
                  </a:lnTo>
                  <a:lnTo>
                    <a:pt x="926553" y="217004"/>
                  </a:lnTo>
                  <a:lnTo>
                    <a:pt x="916660" y="215988"/>
                  </a:lnTo>
                  <a:lnTo>
                    <a:pt x="886853" y="182575"/>
                  </a:lnTo>
                  <a:lnTo>
                    <a:pt x="884237" y="161569"/>
                  </a:lnTo>
                  <a:lnTo>
                    <a:pt x="884301" y="156095"/>
                  </a:lnTo>
                  <a:lnTo>
                    <a:pt x="894803" y="118173"/>
                  </a:lnTo>
                  <a:lnTo>
                    <a:pt x="926249" y="101574"/>
                  </a:lnTo>
                  <a:lnTo>
                    <a:pt x="936078" y="102616"/>
                  </a:lnTo>
                  <a:lnTo>
                    <a:pt x="965898" y="136334"/>
                  </a:lnTo>
                  <a:lnTo>
                    <a:pt x="968590" y="161569"/>
                  </a:lnTo>
                  <a:lnTo>
                    <a:pt x="968590" y="81000"/>
                  </a:lnTo>
                  <a:lnTo>
                    <a:pt x="959104" y="75526"/>
                  </a:lnTo>
                  <a:lnTo>
                    <a:pt x="943635" y="70853"/>
                  </a:lnTo>
                  <a:lnTo>
                    <a:pt x="926249" y="69291"/>
                  </a:lnTo>
                  <a:lnTo>
                    <a:pt x="908850" y="70878"/>
                  </a:lnTo>
                  <a:lnTo>
                    <a:pt x="868222" y="94716"/>
                  </a:lnTo>
                  <a:lnTo>
                    <a:pt x="848233" y="139636"/>
                  </a:lnTo>
                  <a:lnTo>
                    <a:pt x="846937" y="161569"/>
                  </a:lnTo>
                  <a:lnTo>
                    <a:pt x="848245" y="179095"/>
                  </a:lnTo>
                  <a:lnTo>
                    <a:pt x="868299" y="223939"/>
                  </a:lnTo>
                  <a:lnTo>
                    <a:pt x="909091" y="247713"/>
                  </a:lnTo>
                  <a:lnTo>
                    <a:pt x="926553" y="249288"/>
                  </a:lnTo>
                  <a:lnTo>
                    <a:pt x="943940" y="247713"/>
                  </a:lnTo>
                  <a:lnTo>
                    <a:pt x="984643" y="223939"/>
                  </a:lnTo>
                  <a:lnTo>
                    <a:pt x="1004709" y="179095"/>
                  </a:lnTo>
                  <a:lnTo>
                    <a:pt x="1006017" y="161569"/>
                  </a:lnTo>
                  <a:lnTo>
                    <a:pt x="1006043" y="156095"/>
                  </a:lnTo>
                  <a:close/>
                </a:path>
                <a:path w="1267460" h="249555">
                  <a:moveTo>
                    <a:pt x="1129360" y="3416"/>
                  </a:moveTo>
                  <a:lnTo>
                    <a:pt x="1119720" y="1143"/>
                  </a:lnTo>
                  <a:lnTo>
                    <a:pt x="1111618" y="0"/>
                  </a:lnTo>
                  <a:lnTo>
                    <a:pt x="1105077" y="0"/>
                  </a:lnTo>
                  <a:lnTo>
                    <a:pt x="1062507" y="15151"/>
                  </a:lnTo>
                  <a:lnTo>
                    <a:pt x="1046441" y="58470"/>
                  </a:lnTo>
                  <a:lnTo>
                    <a:pt x="1046441" y="72326"/>
                  </a:lnTo>
                  <a:lnTo>
                    <a:pt x="1020406" y="72326"/>
                  </a:lnTo>
                  <a:lnTo>
                    <a:pt x="1020406" y="103098"/>
                  </a:lnTo>
                  <a:lnTo>
                    <a:pt x="1046441" y="103098"/>
                  </a:lnTo>
                  <a:lnTo>
                    <a:pt x="1046441" y="246253"/>
                  </a:lnTo>
                  <a:lnTo>
                    <a:pt x="1083767" y="246253"/>
                  </a:lnTo>
                  <a:lnTo>
                    <a:pt x="1083767" y="103098"/>
                  </a:lnTo>
                  <a:lnTo>
                    <a:pt x="1118781" y="103098"/>
                  </a:lnTo>
                  <a:lnTo>
                    <a:pt x="1118781" y="72326"/>
                  </a:lnTo>
                  <a:lnTo>
                    <a:pt x="1083767" y="72326"/>
                  </a:lnTo>
                  <a:lnTo>
                    <a:pt x="1083767" y="58623"/>
                  </a:lnTo>
                  <a:lnTo>
                    <a:pt x="1085405" y="47498"/>
                  </a:lnTo>
                  <a:lnTo>
                    <a:pt x="1089964" y="39547"/>
                  </a:lnTo>
                  <a:lnTo>
                    <a:pt x="1097432" y="34785"/>
                  </a:lnTo>
                  <a:lnTo>
                    <a:pt x="1107821" y="33197"/>
                  </a:lnTo>
                  <a:lnTo>
                    <a:pt x="1113409" y="33197"/>
                  </a:lnTo>
                  <a:lnTo>
                    <a:pt x="1119873" y="33985"/>
                  </a:lnTo>
                  <a:lnTo>
                    <a:pt x="1127239" y="35560"/>
                  </a:lnTo>
                  <a:lnTo>
                    <a:pt x="1129360" y="3416"/>
                  </a:lnTo>
                  <a:close/>
                </a:path>
                <a:path w="1267460" h="249555">
                  <a:moveTo>
                    <a:pt x="1266875" y="15379"/>
                  </a:moveTo>
                  <a:lnTo>
                    <a:pt x="1228344" y="15379"/>
                  </a:lnTo>
                  <a:lnTo>
                    <a:pt x="1228344" y="246253"/>
                  </a:lnTo>
                  <a:lnTo>
                    <a:pt x="1266875" y="246253"/>
                  </a:lnTo>
                  <a:lnTo>
                    <a:pt x="1266875" y="15379"/>
                  </a:lnTo>
                  <a:close/>
                </a:path>
              </a:pathLst>
            </a:custGeom>
            <a:solidFill>
              <a:srgbClr val="FFFFFF"/>
            </a:solidFill>
          </p:spPr>
          <p:txBody>
            <a:bodyPr wrap="square" lIns="0" tIns="0" rIns="0" bIns="0" rtlCol="0"/>
            <a:lstStyle/>
            <a:p>
              <a:endParaRPr/>
            </a:p>
          </p:txBody>
        </p:sp>
        <p:sp>
          <p:nvSpPr>
            <p:cNvPr id="1048595" name="object 12"/>
            <p:cNvSpPr/>
            <p:nvPr/>
          </p:nvSpPr>
          <p:spPr>
            <a:xfrm>
              <a:off x="5982816" y="3050961"/>
              <a:ext cx="138735" cy="176961"/>
            </a:xfrm>
            <a:prstGeom prst="rect">
              <a:avLst/>
            </a:prstGeom>
            <a:blipFill>
              <a:blip r:embed="rId5" cstate="print"/>
              <a:stretch>
                <a:fillRect/>
              </a:stretch>
            </a:blipFill>
          </p:spPr>
          <p:txBody>
            <a:bodyPr wrap="square" lIns="0" tIns="0" rIns="0" bIns="0" rtlCol="0"/>
            <a:lstStyle/>
            <a:p>
              <a:endParaRPr/>
            </a:p>
          </p:txBody>
        </p:sp>
        <p:sp>
          <p:nvSpPr>
            <p:cNvPr id="1048596" name="object 13"/>
            <p:cNvSpPr/>
            <p:nvPr/>
          </p:nvSpPr>
          <p:spPr>
            <a:xfrm>
              <a:off x="6142894" y="2984867"/>
              <a:ext cx="148326" cy="246100"/>
            </a:xfrm>
            <a:prstGeom prst="rect">
              <a:avLst/>
            </a:prstGeom>
            <a:blipFill>
              <a:blip r:embed="rId6" cstate="print"/>
              <a:stretch>
                <a:fillRect/>
              </a:stretch>
            </a:blipFill>
          </p:spPr>
          <p:txBody>
            <a:bodyPr wrap="square" lIns="0" tIns="0" rIns="0" bIns="0" rtlCol="0"/>
            <a:lstStyle/>
            <a:p>
              <a:endParaRPr/>
            </a:p>
          </p:txBody>
        </p:sp>
        <p:sp>
          <p:nvSpPr>
            <p:cNvPr id="1048597" name="object 14"/>
            <p:cNvSpPr/>
            <p:nvPr/>
          </p:nvSpPr>
          <p:spPr>
            <a:xfrm>
              <a:off x="6328268" y="2994004"/>
              <a:ext cx="42545" cy="234315"/>
            </a:xfrm>
            <a:custGeom>
              <a:avLst/>
              <a:gdLst/>
              <a:ahLst/>
              <a:cxnLst/>
              <a:rect l="l" t="t" r="r" b="b"/>
              <a:pathLst>
                <a:path w="42545" h="234314">
                  <a:moveTo>
                    <a:pt x="27869" y="41270"/>
                  </a:moveTo>
                  <a:lnTo>
                    <a:pt x="14324" y="41270"/>
                  </a:lnTo>
                  <a:lnTo>
                    <a:pt x="9067" y="39265"/>
                  </a:lnTo>
                  <a:lnTo>
                    <a:pt x="5413" y="35255"/>
                  </a:lnTo>
                  <a:lnTo>
                    <a:pt x="1804" y="31194"/>
                  </a:lnTo>
                  <a:lnTo>
                    <a:pt x="19" y="26447"/>
                  </a:lnTo>
                  <a:lnTo>
                    <a:pt x="0" y="15127"/>
                  </a:lnTo>
                  <a:lnTo>
                    <a:pt x="1804" y="10228"/>
                  </a:lnTo>
                  <a:lnTo>
                    <a:pt x="9067" y="2055"/>
                  </a:lnTo>
                  <a:lnTo>
                    <a:pt x="14324" y="0"/>
                  </a:lnTo>
                  <a:lnTo>
                    <a:pt x="27869" y="0"/>
                  </a:lnTo>
                  <a:lnTo>
                    <a:pt x="33104" y="2055"/>
                  </a:lnTo>
                  <a:lnTo>
                    <a:pt x="36858" y="6167"/>
                  </a:lnTo>
                  <a:lnTo>
                    <a:pt x="40612" y="10228"/>
                  </a:lnTo>
                  <a:lnTo>
                    <a:pt x="42495" y="15127"/>
                  </a:lnTo>
                  <a:lnTo>
                    <a:pt x="42495" y="26447"/>
                  </a:lnTo>
                  <a:lnTo>
                    <a:pt x="40612" y="31244"/>
                  </a:lnTo>
                  <a:lnTo>
                    <a:pt x="33104" y="39265"/>
                  </a:lnTo>
                  <a:lnTo>
                    <a:pt x="27869" y="41270"/>
                  </a:lnTo>
                  <a:close/>
                </a:path>
                <a:path w="42545" h="234314">
                  <a:moveTo>
                    <a:pt x="39598" y="233918"/>
                  </a:moveTo>
                  <a:lnTo>
                    <a:pt x="2138" y="233918"/>
                  </a:lnTo>
                  <a:lnTo>
                    <a:pt x="2138" y="60002"/>
                  </a:lnTo>
                  <a:lnTo>
                    <a:pt x="39598" y="60002"/>
                  </a:lnTo>
                  <a:lnTo>
                    <a:pt x="39598" y="233918"/>
                  </a:lnTo>
                  <a:close/>
                </a:path>
              </a:pathLst>
            </a:custGeom>
            <a:solidFill>
              <a:srgbClr val="FFFFFF"/>
            </a:solidFill>
          </p:spPr>
          <p:txBody>
            <a:bodyPr wrap="square" lIns="0" tIns="0" rIns="0" bIns="0" rtlCol="0"/>
            <a:lstStyle/>
            <a:p>
              <a:endParaRPr/>
            </a:p>
          </p:txBody>
        </p:sp>
        <p:sp>
          <p:nvSpPr>
            <p:cNvPr id="1048598" name="object 15"/>
            <p:cNvSpPr/>
            <p:nvPr/>
          </p:nvSpPr>
          <p:spPr>
            <a:xfrm>
              <a:off x="6401217" y="3050961"/>
              <a:ext cx="145140" cy="180006"/>
            </a:xfrm>
            <a:prstGeom prst="rect">
              <a:avLst/>
            </a:prstGeom>
            <a:blipFill>
              <a:blip r:embed="rId7" cstate="print"/>
              <a:stretch>
                <a:fillRect/>
              </a:stretch>
            </a:blipFill>
          </p:spPr>
          <p:txBody>
            <a:bodyPr wrap="square" lIns="0" tIns="0" rIns="0" bIns="0" rtlCol="0"/>
            <a:lstStyle/>
            <a:p>
              <a:endParaRPr/>
            </a:p>
          </p:txBody>
        </p:sp>
      </p:grpSp>
      <p:sp>
        <p:nvSpPr>
          <p:cNvPr id="1048599" name="object 16"/>
          <p:cNvSpPr txBox="1"/>
          <p:nvPr/>
        </p:nvSpPr>
        <p:spPr>
          <a:xfrm>
            <a:off x="4127900" y="2903332"/>
            <a:ext cx="2439670" cy="368935"/>
          </a:xfrm>
          <a:prstGeom prst="rect">
            <a:avLst/>
          </a:prstGeom>
        </p:spPr>
        <p:txBody>
          <a:bodyPr vert="horz" wrap="square" lIns="0" tIns="13335" rIns="0" bIns="0" rtlCol="0">
            <a:spAutoFit/>
          </a:bodyPr>
          <a:lstStyle/>
          <a:p>
            <a:pPr marL="12700">
              <a:lnSpc>
                <a:spcPct val="100000"/>
              </a:lnSpc>
              <a:spcBef>
                <a:spcPts val="105"/>
              </a:spcBef>
            </a:pPr>
            <a:r>
              <a:rPr sz="2450" spc="-25" dirty="0">
                <a:latin typeface="Roboto"/>
                <a:cs typeface="Roboto"/>
              </a:rPr>
              <a:t>TheTaste </a:t>
            </a:r>
            <a:r>
              <a:rPr sz="2450" dirty="0">
                <a:latin typeface="Roboto"/>
                <a:cs typeface="Roboto"/>
              </a:rPr>
              <a:t>of</a:t>
            </a:r>
            <a:r>
              <a:rPr sz="2450" spc="5" dirty="0">
                <a:latin typeface="Roboto"/>
                <a:cs typeface="Roboto"/>
              </a:rPr>
              <a:t> India</a:t>
            </a:r>
            <a:endParaRPr sz="2450">
              <a:latin typeface="Roboto"/>
              <a:cs typeface="Roboto"/>
            </a:endParaRPr>
          </a:p>
        </p:txBody>
      </p:sp>
      <p:grpSp>
        <p:nvGrpSpPr>
          <p:cNvPr id="21" name="object 17"/>
          <p:cNvGrpSpPr/>
          <p:nvPr/>
        </p:nvGrpSpPr>
        <p:grpSpPr>
          <a:xfrm>
            <a:off x="4441659" y="3874840"/>
            <a:ext cx="1811020" cy="1684655"/>
            <a:chOff x="4441659" y="3874840"/>
            <a:chExt cx="1811020" cy="1684655"/>
          </a:xfrm>
        </p:grpSpPr>
        <p:sp>
          <p:nvSpPr>
            <p:cNvPr id="1048600" name="object 18"/>
            <p:cNvSpPr/>
            <p:nvPr/>
          </p:nvSpPr>
          <p:spPr>
            <a:xfrm>
              <a:off x="6018011" y="3874840"/>
              <a:ext cx="234315" cy="457834"/>
            </a:xfrm>
            <a:custGeom>
              <a:avLst/>
              <a:gdLst/>
              <a:ahLst/>
              <a:cxnLst/>
              <a:rect l="l" t="t" r="r" b="b"/>
              <a:pathLst>
                <a:path w="234314" h="457835">
                  <a:moveTo>
                    <a:pt x="0" y="457254"/>
                  </a:moveTo>
                  <a:lnTo>
                    <a:pt x="234285" y="457254"/>
                  </a:lnTo>
                  <a:lnTo>
                    <a:pt x="234285" y="0"/>
                  </a:lnTo>
                  <a:lnTo>
                    <a:pt x="0" y="0"/>
                  </a:lnTo>
                  <a:lnTo>
                    <a:pt x="0" y="457254"/>
                  </a:lnTo>
                  <a:close/>
                </a:path>
              </a:pathLst>
            </a:custGeom>
            <a:solidFill>
              <a:srgbClr val="252525">
                <a:alpha val="74899"/>
              </a:srgbClr>
            </a:solidFill>
          </p:spPr>
          <p:txBody>
            <a:bodyPr wrap="square" lIns="0" tIns="0" rIns="0" bIns="0" rtlCol="0"/>
            <a:lstStyle/>
            <a:p>
              <a:endParaRPr/>
            </a:p>
          </p:txBody>
        </p:sp>
        <p:sp>
          <p:nvSpPr>
            <p:cNvPr id="1048601" name="object 19"/>
            <p:cNvSpPr/>
            <p:nvPr/>
          </p:nvSpPr>
          <p:spPr>
            <a:xfrm>
              <a:off x="4441659" y="3874846"/>
              <a:ext cx="1576705" cy="1684655"/>
            </a:xfrm>
            <a:custGeom>
              <a:avLst/>
              <a:gdLst/>
              <a:ahLst/>
              <a:cxnLst/>
              <a:rect l="l" t="t" r="r" b="b"/>
              <a:pathLst>
                <a:path w="1576704" h="1684654">
                  <a:moveTo>
                    <a:pt x="1576351" y="1684209"/>
                  </a:moveTo>
                  <a:lnTo>
                    <a:pt x="0" y="1684209"/>
                  </a:lnTo>
                  <a:lnTo>
                    <a:pt x="0" y="0"/>
                  </a:lnTo>
                  <a:lnTo>
                    <a:pt x="1576351" y="0"/>
                  </a:lnTo>
                  <a:lnTo>
                    <a:pt x="1576351" y="1684209"/>
                  </a:lnTo>
                  <a:close/>
                </a:path>
              </a:pathLst>
            </a:custGeom>
            <a:solidFill>
              <a:srgbClr val="808080"/>
            </a:solidFill>
          </p:spPr>
          <p:txBody>
            <a:bodyPr wrap="square" lIns="0" tIns="0" rIns="0" bIns="0" rtlCol="0"/>
            <a:lstStyle/>
            <a:p>
              <a:endParaRPr/>
            </a:p>
          </p:txBody>
        </p:sp>
      </p:grpSp>
      <p:sp>
        <p:nvSpPr>
          <p:cNvPr id="1048602" name="object 20"/>
          <p:cNvSpPr/>
          <p:nvPr/>
        </p:nvSpPr>
        <p:spPr>
          <a:xfrm>
            <a:off x="7267613" y="379272"/>
            <a:ext cx="2152040" cy="2833618"/>
          </a:xfrm>
          <a:prstGeom prst="rect">
            <a:avLst/>
          </a:prstGeom>
          <a:blipFill>
            <a:blip r:embed="rId8" cstate="print"/>
            <a:stretch>
              <a:fillRect/>
            </a:stretch>
          </a:blipFill>
        </p:spPr>
        <p:txBody>
          <a:bodyPr wrap="square" lIns="0" tIns="0" rIns="0" bIns="0" rtlCol="0"/>
          <a:lstStyle/>
          <a:p>
            <a:endParaRPr/>
          </a:p>
        </p:txBody>
      </p:sp>
      <p:sp>
        <p:nvSpPr>
          <p:cNvPr id="1048603" name="object 21"/>
          <p:cNvSpPr txBox="1"/>
          <p:nvPr/>
        </p:nvSpPr>
        <p:spPr>
          <a:xfrm>
            <a:off x="4565502" y="3891101"/>
            <a:ext cx="1330960" cy="1629292"/>
          </a:xfrm>
          <a:prstGeom prst="rect">
            <a:avLst/>
          </a:prstGeom>
        </p:spPr>
        <p:txBody>
          <a:bodyPr vert="horz" wrap="square" lIns="0" tIns="13335" rIns="0" bIns="0" rtlCol="0">
            <a:spAutoFit/>
          </a:bodyPr>
          <a:lstStyle/>
          <a:p>
            <a:pPr marL="12700">
              <a:lnSpc>
                <a:spcPct val="100000"/>
              </a:lnSpc>
              <a:spcBef>
                <a:spcPts val="105"/>
              </a:spcBef>
            </a:pPr>
            <a:r>
              <a:rPr sz="1750" spc="15" dirty="0">
                <a:solidFill>
                  <a:srgbClr val="FFFFFF"/>
                </a:solidFill>
                <a:latin typeface="Roboto"/>
                <a:cs typeface="Roboto"/>
              </a:rPr>
              <a:t>Presented</a:t>
            </a:r>
            <a:r>
              <a:rPr sz="1750" spc="-95" dirty="0">
                <a:solidFill>
                  <a:srgbClr val="FFFFFF"/>
                </a:solidFill>
                <a:latin typeface="Roboto"/>
                <a:cs typeface="Roboto"/>
              </a:rPr>
              <a:t> </a:t>
            </a:r>
            <a:r>
              <a:rPr sz="1750" spc="-15" dirty="0">
                <a:solidFill>
                  <a:srgbClr val="FFFFFF"/>
                </a:solidFill>
                <a:latin typeface="Roboto"/>
                <a:cs typeface="Roboto"/>
              </a:rPr>
              <a:t>by</a:t>
            </a:r>
            <a:endParaRPr sz="1750" dirty="0">
              <a:latin typeface="Roboto"/>
              <a:cs typeface="Roboto"/>
            </a:endParaRPr>
          </a:p>
          <a:p>
            <a:pPr marL="146050" marR="153035" indent="10795">
              <a:lnSpc>
                <a:spcPct val="100000"/>
              </a:lnSpc>
              <a:spcBef>
                <a:spcPts val="5"/>
              </a:spcBef>
            </a:pPr>
            <a:r>
              <a:rPr sz="1750" spc="-95" dirty="0">
                <a:solidFill>
                  <a:srgbClr val="FFFFFF"/>
                </a:solidFill>
                <a:latin typeface="Roboto"/>
                <a:cs typeface="Roboto"/>
              </a:rPr>
              <a:t>Y. </a:t>
            </a:r>
            <a:r>
              <a:rPr sz="1750" spc="-10" dirty="0">
                <a:solidFill>
                  <a:srgbClr val="FFFFFF"/>
                </a:solidFill>
                <a:latin typeface="Roboto"/>
                <a:cs typeface="Roboto"/>
              </a:rPr>
              <a:t>Manasa  </a:t>
            </a:r>
            <a:r>
              <a:rPr sz="1750" dirty="0">
                <a:solidFill>
                  <a:srgbClr val="FFFFFF"/>
                </a:solidFill>
                <a:latin typeface="Roboto"/>
                <a:cs typeface="Roboto"/>
              </a:rPr>
              <a:t>W akhila  </a:t>
            </a:r>
            <a:r>
              <a:rPr sz="1750" spc="-45" dirty="0">
                <a:solidFill>
                  <a:srgbClr val="FFFFFF"/>
                </a:solidFill>
                <a:latin typeface="Roboto"/>
                <a:cs typeface="Roboto"/>
              </a:rPr>
              <a:t>M</a:t>
            </a:r>
            <a:r>
              <a:rPr sz="1750" spc="-25" dirty="0">
                <a:solidFill>
                  <a:srgbClr val="FFFFFF"/>
                </a:solidFill>
                <a:latin typeface="Roboto"/>
                <a:cs typeface="Roboto"/>
              </a:rPr>
              <a:t>.d</a:t>
            </a:r>
            <a:r>
              <a:rPr sz="1750" spc="30" dirty="0">
                <a:solidFill>
                  <a:srgbClr val="FFFFFF"/>
                </a:solidFill>
                <a:latin typeface="Roboto"/>
                <a:cs typeface="Roboto"/>
              </a:rPr>
              <a:t>ee</a:t>
            </a:r>
            <a:r>
              <a:rPr sz="1750" spc="-25" dirty="0">
                <a:solidFill>
                  <a:srgbClr val="FFFFFF"/>
                </a:solidFill>
                <a:latin typeface="Roboto"/>
                <a:cs typeface="Roboto"/>
              </a:rPr>
              <a:t>p</a:t>
            </a:r>
            <a:r>
              <a:rPr sz="1750" spc="10" dirty="0">
                <a:solidFill>
                  <a:srgbClr val="FFFFFF"/>
                </a:solidFill>
                <a:latin typeface="Roboto"/>
                <a:cs typeface="Roboto"/>
              </a:rPr>
              <a:t>i</a:t>
            </a:r>
            <a:r>
              <a:rPr sz="1750" spc="-15" dirty="0">
                <a:solidFill>
                  <a:srgbClr val="FFFFFF"/>
                </a:solidFill>
                <a:latin typeface="Roboto"/>
                <a:cs typeface="Roboto"/>
              </a:rPr>
              <a:t>k</a:t>
            </a:r>
            <a:r>
              <a:rPr sz="1750" dirty="0">
                <a:solidFill>
                  <a:srgbClr val="FFFFFF"/>
                </a:solidFill>
                <a:latin typeface="Roboto"/>
                <a:cs typeface="Roboto"/>
              </a:rPr>
              <a:t>a</a:t>
            </a:r>
            <a:endParaRPr sz="1750" dirty="0">
              <a:latin typeface="Roboto"/>
              <a:cs typeface="Roboto"/>
            </a:endParaRPr>
          </a:p>
          <a:p>
            <a:pPr marL="79375">
              <a:lnSpc>
                <a:spcPct val="100000"/>
              </a:lnSpc>
              <a:spcBef>
                <a:spcPts val="15"/>
              </a:spcBef>
            </a:pPr>
            <a:r>
              <a:rPr sz="1750" spc="15" dirty="0">
                <a:solidFill>
                  <a:srgbClr val="FFFFFF"/>
                </a:solidFill>
                <a:latin typeface="Roboto"/>
                <a:cs typeface="Roboto"/>
              </a:rPr>
              <a:t>K.</a:t>
            </a:r>
            <a:r>
              <a:rPr sz="1750" spc="-90" dirty="0">
                <a:solidFill>
                  <a:srgbClr val="FFFFFF"/>
                </a:solidFill>
                <a:latin typeface="Roboto"/>
                <a:cs typeface="Roboto"/>
              </a:rPr>
              <a:t> </a:t>
            </a:r>
            <a:r>
              <a:rPr sz="1750" spc="5" dirty="0" err="1" smtClean="0">
                <a:solidFill>
                  <a:srgbClr val="FFFFFF"/>
                </a:solidFill>
                <a:latin typeface="Roboto"/>
                <a:cs typeface="Roboto"/>
              </a:rPr>
              <a:t>Sath</a:t>
            </a:r>
            <a:r>
              <a:rPr lang="en-GB" sz="1750" spc="5" dirty="0" smtClean="0">
                <a:solidFill>
                  <a:srgbClr val="FFFFFF"/>
                </a:solidFill>
                <a:latin typeface="Roboto"/>
                <a:cs typeface="Roboto"/>
              </a:rPr>
              <a:t>v</a:t>
            </a:r>
            <a:r>
              <a:rPr sz="1750" spc="5" dirty="0" err="1" smtClean="0">
                <a:solidFill>
                  <a:srgbClr val="FFFFFF"/>
                </a:solidFill>
                <a:latin typeface="Roboto"/>
                <a:cs typeface="Roboto"/>
              </a:rPr>
              <a:t>ika</a:t>
            </a:r>
            <a:endParaRPr sz="1750" dirty="0">
              <a:latin typeface="Roboto"/>
              <a:cs typeface="Roboto"/>
            </a:endParaRPr>
          </a:p>
          <a:p>
            <a:pPr marL="79375">
              <a:lnSpc>
                <a:spcPct val="100000"/>
              </a:lnSpc>
              <a:spcBef>
                <a:spcPts val="5"/>
              </a:spcBef>
            </a:pPr>
            <a:r>
              <a:rPr sz="1750" spc="-95" dirty="0">
                <a:solidFill>
                  <a:srgbClr val="FFFFFF"/>
                </a:solidFill>
                <a:latin typeface="Roboto"/>
                <a:cs typeface="Roboto"/>
              </a:rPr>
              <a:t>T. </a:t>
            </a:r>
            <a:r>
              <a:rPr sz="1750" spc="5" dirty="0">
                <a:solidFill>
                  <a:srgbClr val="FFFFFF"/>
                </a:solidFill>
                <a:latin typeface="Roboto"/>
                <a:cs typeface="Roboto"/>
              </a:rPr>
              <a:t>Karunasri</a:t>
            </a:r>
            <a:endParaRPr sz="1750" dirty="0">
              <a:latin typeface="Roboto"/>
              <a:cs typeface="Roboto"/>
            </a:endParaRPr>
          </a:p>
        </p:txBody>
      </p:sp>
      <p:sp>
        <p:nvSpPr>
          <p:cNvPr id="1048604" name="object 22"/>
          <p:cNvSpPr/>
          <p:nvPr/>
        </p:nvSpPr>
        <p:spPr>
          <a:xfrm>
            <a:off x="4705350" y="5588000"/>
            <a:ext cx="1282700" cy="254000"/>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342900"/>
            <a:ext cx="9497695" cy="723275"/>
          </a:xfrm>
        </p:spPr>
        <p:txBody>
          <a:bodyPr/>
          <a:lstStyle/>
          <a:p>
            <a:r>
              <a:rPr lang="en-GB" dirty="0" smtClean="0"/>
              <a:t>Buyer’s/</a:t>
            </a:r>
            <a:r>
              <a:rPr lang="en-GB" dirty="0" err="1" smtClean="0"/>
              <a:t>audiance’s</a:t>
            </a:r>
            <a:r>
              <a:rPr lang="en-GB" dirty="0" smtClean="0"/>
              <a:t> persona</a:t>
            </a:r>
            <a:endParaRPr lang="en-IN" dirty="0"/>
          </a:p>
        </p:txBody>
      </p:sp>
      <p:sp>
        <p:nvSpPr>
          <p:cNvPr id="3" name="Subtitle 2"/>
          <p:cNvSpPr>
            <a:spLocks noGrp="1"/>
          </p:cNvSpPr>
          <p:nvPr>
            <p:ph type="subTitle" idx="4"/>
          </p:nvPr>
        </p:nvSpPr>
        <p:spPr>
          <a:xfrm>
            <a:off x="698500" y="1181100"/>
            <a:ext cx="9372600" cy="276999"/>
          </a:xfrm>
        </p:spPr>
        <p:txBody>
          <a:bodyPr/>
          <a:lstStyle/>
          <a:p>
            <a:r>
              <a:rPr lang="en-IN" dirty="0"/>
              <a:t>1. *Households*</a:t>
            </a:r>
          </a:p>
        </p:txBody>
      </p:sp>
      <p:sp>
        <p:nvSpPr>
          <p:cNvPr id="4" name="Rectangle 3"/>
          <p:cNvSpPr/>
          <p:nvPr/>
        </p:nvSpPr>
        <p:spPr>
          <a:xfrm>
            <a:off x="582348" y="1562100"/>
            <a:ext cx="1937005" cy="369332"/>
          </a:xfrm>
          <a:prstGeom prst="rect">
            <a:avLst/>
          </a:prstGeom>
        </p:spPr>
        <p:txBody>
          <a:bodyPr wrap="none">
            <a:spAutoFit/>
          </a:bodyPr>
          <a:lstStyle/>
          <a:p>
            <a:r>
              <a:rPr lang="en-IN" dirty="0"/>
              <a:t>2. *Food Industry*</a:t>
            </a:r>
          </a:p>
        </p:txBody>
      </p:sp>
      <p:sp>
        <p:nvSpPr>
          <p:cNvPr id="5" name="Rectangle 4"/>
          <p:cNvSpPr/>
          <p:nvPr/>
        </p:nvSpPr>
        <p:spPr>
          <a:xfrm>
            <a:off x="530673" y="2171700"/>
            <a:ext cx="2543260" cy="369332"/>
          </a:xfrm>
          <a:prstGeom prst="rect">
            <a:avLst/>
          </a:prstGeom>
        </p:spPr>
        <p:txBody>
          <a:bodyPr wrap="none">
            <a:spAutoFit/>
          </a:bodyPr>
          <a:lstStyle/>
          <a:p>
            <a:r>
              <a:rPr lang="en-IN" dirty="0"/>
              <a:t>3. *Children and Youth*: </a:t>
            </a:r>
          </a:p>
        </p:txBody>
      </p:sp>
      <p:sp>
        <p:nvSpPr>
          <p:cNvPr id="6" name="Rectangle 5"/>
          <p:cNvSpPr/>
          <p:nvPr/>
        </p:nvSpPr>
        <p:spPr>
          <a:xfrm>
            <a:off x="582348" y="2735452"/>
            <a:ext cx="3258456" cy="369332"/>
          </a:xfrm>
          <a:prstGeom prst="rect">
            <a:avLst/>
          </a:prstGeom>
        </p:spPr>
        <p:txBody>
          <a:bodyPr wrap="none">
            <a:spAutoFit/>
          </a:bodyPr>
          <a:lstStyle/>
          <a:p>
            <a:r>
              <a:rPr lang="en-IN" dirty="0"/>
              <a:t>4. *Health-Conscious Consumers</a:t>
            </a:r>
          </a:p>
        </p:txBody>
      </p:sp>
      <p:sp>
        <p:nvSpPr>
          <p:cNvPr id="8" name="Rectangle 7"/>
          <p:cNvSpPr/>
          <p:nvPr/>
        </p:nvSpPr>
        <p:spPr>
          <a:xfrm>
            <a:off x="585402" y="3194566"/>
            <a:ext cx="2989344" cy="369332"/>
          </a:xfrm>
          <a:prstGeom prst="rect">
            <a:avLst/>
          </a:prstGeom>
        </p:spPr>
        <p:txBody>
          <a:bodyPr wrap="none">
            <a:spAutoFit/>
          </a:bodyPr>
          <a:lstStyle/>
          <a:p>
            <a:r>
              <a:rPr lang="en-GB" dirty="0"/>
              <a:t>5. *Urban and Rural Markets*</a:t>
            </a:r>
            <a:endParaRPr lang="en-IN" dirty="0"/>
          </a:p>
        </p:txBody>
      </p:sp>
    </p:spTree>
    <p:extLst>
      <p:ext uri="{BB962C8B-B14F-4D97-AF65-F5344CB8AC3E}">
        <p14:creationId xmlns:p14="http://schemas.microsoft.com/office/powerpoint/2010/main" val="342840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object 2"/>
          <p:cNvSpPr/>
          <p:nvPr/>
        </p:nvSpPr>
        <p:spPr>
          <a:xfrm>
            <a:off x="440895" y="622060"/>
            <a:ext cx="554355" cy="513080"/>
          </a:xfrm>
          <a:custGeom>
            <a:avLst/>
            <a:gdLst/>
            <a:ahLst/>
            <a:cxnLst/>
            <a:rect l="l" t="t" r="r" b="b"/>
            <a:pathLst>
              <a:path w="554355" h="513080">
                <a:moveTo>
                  <a:pt x="0" y="512896"/>
                </a:moveTo>
                <a:lnTo>
                  <a:pt x="553820" y="512896"/>
                </a:lnTo>
                <a:lnTo>
                  <a:pt x="553820"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39" name="object 3"/>
          <p:cNvSpPr/>
          <p:nvPr/>
        </p:nvSpPr>
        <p:spPr>
          <a:xfrm>
            <a:off x="3421114" y="622060"/>
            <a:ext cx="130810" cy="513080"/>
          </a:xfrm>
          <a:custGeom>
            <a:avLst/>
            <a:gdLst/>
            <a:ahLst/>
            <a:cxnLst/>
            <a:rect l="l" t="t" r="r" b="b"/>
            <a:pathLst>
              <a:path w="130810" h="513080">
                <a:moveTo>
                  <a:pt x="0" y="512896"/>
                </a:moveTo>
                <a:lnTo>
                  <a:pt x="130534" y="512896"/>
                </a:lnTo>
                <a:lnTo>
                  <a:pt x="130534"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40" name="object 4"/>
          <p:cNvSpPr txBox="1"/>
          <p:nvPr/>
        </p:nvSpPr>
        <p:spPr>
          <a:xfrm>
            <a:off x="994716" y="622060"/>
            <a:ext cx="2426970" cy="759460"/>
          </a:xfrm>
          <a:prstGeom prst="rect">
            <a:avLst/>
          </a:prstGeom>
          <a:solidFill>
            <a:srgbClr val="800000"/>
          </a:solidFill>
        </p:spPr>
        <p:txBody>
          <a:bodyPr vert="horz" wrap="square" lIns="0" tIns="25400" rIns="0" bIns="0" rtlCol="0">
            <a:spAutoFit/>
          </a:bodyPr>
          <a:lstStyle/>
          <a:p>
            <a:pPr marL="449580" marR="440055" indent="367030">
              <a:lnSpc>
                <a:spcPts val="2890"/>
              </a:lnSpc>
              <a:spcBef>
                <a:spcPts val="200"/>
              </a:spcBef>
            </a:pPr>
            <a:r>
              <a:rPr sz="2450" spc="-40" dirty="0">
                <a:solidFill>
                  <a:srgbClr val="FFFFFF"/>
                </a:solidFill>
                <a:latin typeface="Roboto"/>
                <a:cs typeface="Roboto"/>
              </a:rPr>
              <a:t>Brand  </a:t>
            </a:r>
            <a:r>
              <a:rPr sz="2450" spc="30" dirty="0">
                <a:solidFill>
                  <a:srgbClr val="FFFFFF"/>
                </a:solidFill>
                <a:latin typeface="Roboto"/>
                <a:cs typeface="Roboto"/>
              </a:rPr>
              <a:t>c</a:t>
            </a:r>
            <a:r>
              <a:rPr sz="2450" dirty="0">
                <a:solidFill>
                  <a:srgbClr val="FFFFFF"/>
                </a:solidFill>
                <a:latin typeface="Roboto"/>
                <a:cs typeface="Roboto"/>
              </a:rPr>
              <a:t>o</a:t>
            </a:r>
            <a:r>
              <a:rPr sz="2450" spc="40" dirty="0">
                <a:solidFill>
                  <a:srgbClr val="FFFFFF"/>
                </a:solidFill>
                <a:latin typeface="Roboto"/>
                <a:cs typeface="Roboto"/>
              </a:rPr>
              <a:t>m</a:t>
            </a:r>
            <a:r>
              <a:rPr sz="2450" spc="20" dirty="0">
                <a:solidFill>
                  <a:srgbClr val="FFFFFF"/>
                </a:solidFill>
                <a:latin typeface="Roboto"/>
                <a:cs typeface="Roboto"/>
              </a:rPr>
              <a:t>p</a:t>
            </a:r>
            <a:r>
              <a:rPr sz="2450" spc="10" dirty="0">
                <a:solidFill>
                  <a:srgbClr val="FFFFFF"/>
                </a:solidFill>
                <a:latin typeface="Roboto"/>
                <a:cs typeface="Roboto"/>
              </a:rPr>
              <a:t>e</a:t>
            </a:r>
            <a:r>
              <a:rPr sz="2450" spc="-15" dirty="0">
                <a:solidFill>
                  <a:srgbClr val="FFFFFF"/>
                </a:solidFill>
                <a:latin typeface="Roboto"/>
                <a:cs typeface="Roboto"/>
              </a:rPr>
              <a:t>t</a:t>
            </a:r>
            <a:r>
              <a:rPr sz="2450" spc="15" dirty="0">
                <a:solidFill>
                  <a:srgbClr val="FFFFFF"/>
                </a:solidFill>
                <a:latin typeface="Roboto"/>
                <a:cs typeface="Roboto"/>
              </a:rPr>
              <a:t>i</a:t>
            </a:r>
            <a:r>
              <a:rPr sz="2450" spc="-40" dirty="0">
                <a:solidFill>
                  <a:srgbClr val="FFFFFF"/>
                </a:solidFill>
                <a:latin typeface="Roboto"/>
                <a:cs typeface="Roboto"/>
              </a:rPr>
              <a:t>t</a:t>
            </a:r>
            <a:r>
              <a:rPr sz="2450" dirty="0">
                <a:solidFill>
                  <a:srgbClr val="FFFFFF"/>
                </a:solidFill>
                <a:latin typeface="Roboto"/>
                <a:cs typeface="Roboto"/>
              </a:rPr>
              <a:t>or</a:t>
            </a:r>
            <a:endParaRPr sz="2450">
              <a:latin typeface="Roboto"/>
              <a:cs typeface="Roboto"/>
            </a:endParaRPr>
          </a:p>
        </p:txBody>
      </p:sp>
      <p:sp>
        <p:nvSpPr>
          <p:cNvPr id="1048641" name="object 5"/>
          <p:cNvSpPr txBox="1"/>
          <p:nvPr/>
        </p:nvSpPr>
        <p:spPr>
          <a:xfrm>
            <a:off x="5819660" y="585615"/>
            <a:ext cx="3854450" cy="4810760"/>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The </a:t>
            </a:r>
            <a:r>
              <a:rPr sz="2450" spc="-15" dirty="0">
                <a:latin typeface="Roboto"/>
                <a:cs typeface="Roboto"/>
              </a:rPr>
              <a:t>top </a:t>
            </a:r>
            <a:r>
              <a:rPr sz="2450" dirty="0">
                <a:latin typeface="Roboto"/>
                <a:cs typeface="Roboto"/>
              </a:rPr>
              <a:t>competitors of  </a:t>
            </a:r>
            <a:r>
              <a:rPr sz="2450" spc="-5" dirty="0">
                <a:latin typeface="Roboto"/>
                <a:cs typeface="Roboto"/>
              </a:rPr>
              <a:t>Amul </a:t>
            </a:r>
            <a:r>
              <a:rPr sz="2450" spc="-15" dirty="0">
                <a:latin typeface="Roboto"/>
                <a:cs typeface="Roboto"/>
              </a:rPr>
              <a:t>(GCMMF) </a:t>
            </a:r>
            <a:r>
              <a:rPr sz="2450" dirty="0">
                <a:latin typeface="Roboto"/>
                <a:cs typeface="Roboto"/>
              </a:rPr>
              <a:t>include  </a:t>
            </a:r>
            <a:r>
              <a:rPr sz="2450" spc="-20" dirty="0">
                <a:latin typeface="Roboto"/>
                <a:cs typeface="Roboto"/>
              </a:rPr>
              <a:t>Akshayakalpa, </a:t>
            </a:r>
            <a:r>
              <a:rPr sz="2450" spc="-10" dirty="0">
                <a:latin typeface="Roboto"/>
                <a:cs typeface="Roboto"/>
              </a:rPr>
              <a:t>Godrej  Agrovet, </a:t>
            </a:r>
            <a:r>
              <a:rPr sz="2450" spc="-5" dirty="0">
                <a:latin typeface="Roboto"/>
                <a:cs typeface="Roboto"/>
              </a:rPr>
              <a:t>Milky </a:t>
            </a:r>
            <a:r>
              <a:rPr sz="2450" spc="-15" dirty="0">
                <a:latin typeface="Roboto"/>
                <a:cs typeface="Roboto"/>
              </a:rPr>
              <a:t>Mist, </a:t>
            </a:r>
            <a:r>
              <a:rPr sz="2450" dirty="0">
                <a:latin typeface="Roboto"/>
                <a:cs typeface="Roboto"/>
              </a:rPr>
              <a:t>Dodla  </a:t>
            </a:r>
            <a:r>
              <a:rPr sz="2450" spc="-15" dirty="0">
                <a:latin typeface="Roboto"/>
                <a:cs typeface="Roboto"/>
              </a:rPr>
              <a:t>Dairy </a:t>
            </a:r>
            <a:r>
              <a:rPr sz="2450" spc="-25" dirty="0">
                <a:latin typeface="Roboto"/>
                <a:cs typeface="Roboto"/>
              </a:rPr>
              <a:t>and </a:t>
            </a:r>
            <a:r>
              <a:rPr sz="2450" dirty="0">
                <a:latin typeface="Roboto"/>
                <a:cs typeface="Roboto"/>
              </a:rPr>
              <a:t>Milk  </a:t>
            </a:r>
            <a:r>
              <a:rPr sz="2450" spc="-25" dirty="0">
                <a:latin typeface="Roboto"/>
                <a:cs typeface="Roboto"/>
              </a:rPr>
              <a:t>Mantra.britania, </a:t>
            </a:r>
            <a:r>
              <a:rPr sz="2450" spc="-5" dirty="0">
                <a:latin typeface="Roboto"/>
                <a:cs typeface="Roboto"/>
              </a:rPr>
              <a:t>Nestle  </a:t>
            </a:r>
            <a:r>
              <a:rPr sz="2450" dirty="0">
                <a:latin typeface="Roboto"/>
                <a:cs typeface="Roboto"/>
              </a:rPr>
              <a:t>mother </a:t>
            </a:r>
            <a:r>
              <a:rPr sz="2450" spc="-30" dirty="0">
                <a:latin typeface="Roboto"/>
                <a:cs typeface="Roboto"/>
              </a:rPr>
              <a:t>dairy, </a:t>
            </a:r>
            <a:r>
              <a:rPr sz="2450" spc="5" dirty="0">
                <a:latin typeface="Roboto"/>
                <a:cs typeface="Roboto"/>
              </a:rPr>
              <a:t>milkymist  </a:t>
            </a:r>
            <a:r>
              <a:rPr sz="2450" spc="-5" dirty="0">
                <a:latin typeface="Roboto"/>
                <a:cs typeface="Roboto"/>
              </a:rPr>
              <a:t>etc.Amul </a:t>
            </a:r>
            <a:r>
              <a:rPr sz="2450" spc="-15" dirty="0">
                <a:latin typeface="Roboto"/>
                <a:cs typeface="Roboto"/>
              </a:rPr>
              <a:t>(GCMMF) </a:t>
            </a:r>
            <a:r>
              <a:rPr sz="2450" spc="-20" dirty="0">
                <a:latin typeface="Roboto"/>
                <a:cs typeface="Roboto"/>
              </a:rPr>
              <a:t>has </a:t>
            </a:r>
            <a:r>
              <a:rPr sz="2450" spc="15" dirty="0">
                <a:latin typeface="Roboto"/>
                <a:cs typeface="Roboto"/>
              </a:rPr>
              <a:t>273  </a:t>
            </a:r>
            <a:r>
              <a:rPr sz="2450" spc="5" dirty="0">
                <a:latin typeface="Roboto"/>
                <a:cs typeface="Roboto"/>
              </a:rPr>
              <a:t>active </a:t>
            </a:r>
            <a:r>
              <a:rPr sz="2450" dirty="0">
                <a:latin typeface="Roboto"/>
                <a:cs typeface="Roboto"/>
              </a:rPr>
              <a:t>competitors. </a:t>
            </a:r>
            <a:r>
              <a:rPr sz="2450" spc="-35" dirty="0">
                <a:latin typeface="Roboto"/>
                <a:cs typeface="Roboto"/>
              </a:rPr>
              <a:t>ranked  </a:t>
            </a:r>
            <a:r>
              <a:rPr sz="2450" spc="5" dirty="0">
                <a:latin typeface="Roboto"/>
                <a:cs typeface="Roboto"/>
              </a:rPr>
              <a:t>by </a:t>
            </a:r>
            <a:r>
              <a:rPr sz="2450" spc="-25" dirty="0">
                <a:latin typeface="Roboto"/>
                <a:cs typeface="Roboto"/>
              </a:rPr>
              <a:t>Tracxn </a:t>
            </a:r>
            <a:r>
              <a:rPr sz="2450" spc="-10" dirty="0">
                <a:latin typeface="Roboto"/>
                <a:cs typeface="Roboto"/>
              </a:rPr>
              <a:t>score:  </a:t>
            </a:r>
            <a:r>
              <a:rPr sz="2450" spc="-20" dirty="0">
                <a:latin typeface="Roboto"/>
                <a:cs typeface="Roboto"/>
              </a:rPr>
              <a:t>Akshayakalpa </a:t>
            </a:r>
            <a:r>
              <a:rPr sz="2450" dirty="0">
                <a:latin typeface="Roboto"/>
                <a:cs typeface="Roboto"/>
              </a:rPr>
              <a:t>- Tiptur  </a:t>
            </a:r>
            <a:r>
              <a:rPr sz="2450" spc="-5" dirty="0">
                <a:latin typeface="Roboto"/>
                <a:cs typeface="Roboto"/>
              </a:rPr>
              <a:t>based, </a:t>
            </a:r>
            <a:r>
              <a:rPr sz="2450" spc="15" dirty="0">
                <a:latin typeface="Roboto"/>
                <a:cs typeface="Roboto"/>
              </a:rPr>
              <a:t>2010 </a:t>
            </a:r>
            <a:r>
              <a:rPr sz="2450" spc="-5" dirty="0">
                <a:latin typeface="Roboto"/>
                <a:cs typeface="Roboto"/>
              </a:rPr>
              <a:t>founded,  </a:t>
            </a:r>
            <a:r>
              <a:rPr sz="2450" spc="5" dirty="0">
                <a:latin typeface="Roboto"/>
                <a:cs typeface="Roboto"/>
              </a:rPr>
              <a:t>Series </a:t>
            </a:r>
            <a:r>
              <a:rPr sz="2450" dirty="0">
                <a:latin typeface="Roboto"/>
                <a:cs typeface="Roboto"/>
              </a:rPr>
              <a:t>B</a:t>
            </a:r>
            <a:r>
              <a:rPr sz="2450" spc="-85" dirty="0">
                <a:latin typeface="Roboto"/>
                <a:cs typeface="Roboto"/>
              </a:rPr>
              <a:t> </a:t>
            </a:r>
            <a:r>
              <a:rPr sz="2450" spc="-15" dirty="0">
                <a:latin typeface="Roboto"/>
                <a:cs typeface="Roboto"/>
              </a:rPr>
              <a:t>company.</a:t>
            </a:r>
            <a:endParaRPr sz="2450" dirty="0">
              <a:latin typeface="Roboto"/>
              <a:cs typeface="Roboto"/>
            </a:endParaRPr>
          </a:p>
        </p:txBody>
      </p:sp>
      <p:sp>
        <p:nvSpPr>
          <p:cNvPr id="1048642" name="object 6"/>
          <p:cNvSpPr/>
          <p:nvPr/>
        </p:nvSpPr>
        <p:spPr>
          <a:xfrm>
            <a:off x="994714" y="1705114"/>
            <a:ext cx="3809301" cy="3269259"/>
          </a:xfrm>
          <a:prstGeom prst="rect">
            <a:avLst/>
          </a:prstGeom>
          <a:blipFill>
            <a:blip r:embed="rId2" cstate="print"/>
            <a:stretch>
              <a:fillRect/>
            </a:stretch>
          </a:blipFill>
        </p:spPr>
        <p:txBody>
          <a:bodyPr wrap="square" lIns="0" tIns="0" rIns="0" bIns="0" rtlCol="0"/>
          <a:lstStyle/>
          <a:p>
            <a:endParaRPr/>
          </a:p>
        </p:txBody>
      </p:sp>
      <p:sp>
        <p:nvSpPr>
          <p:cNvPr id="1048643" name="object 7"/>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1"/>
          <p:cNvSpPr/>
          <p:nvPr/>
        </p:nvSpPr>
        <p:spPr>
          <a:xfrm>
            <a:off x="1079500" y="573090"/>
            <a:ext cx="3810000" cy="1158240"/>
          </a:xfrm>
          <a:prstGeom prst="rect">
            <a:avLst/>
          </a:prstGeom>
        </p:spPr>
        <p:txBody>
          <a:bodyPr wrap="square">
            <a:spAutoFit/>
          </a:bodyPr>
          <a:lstStyle/>
          <a:p>
            <a:r>
              <a:rPr lang="en-US" dirty="0"/>
              <a:t>Marketing strategy of Britannia and social media campaigns are more focused on connecting taste, nutrition, and moments of life.</a:t>
            </a:r>
            <a:endParaRPr lang="en-IN" dirty="0"/>
          </a:p>
        </p:txBody>
      </p:sp>
      <p:pic>
        <p:nvPicPr>
          <p:cNvPr id="2097155" name="Picture 2"/>
          <p:cNvPicPr>
            <a:picLocks noChangeAspect="1"/>
          </p:cNvPicPr>
          <p:nvPr/>
        </p:nvPicPr>
        <p:blipFill>
          <a:blip r:embed="rId2" cstate="print"/>
          <a:stretch>
            <a:fillRect/>
          </a:stretch>
        </p:blipFill>
        <p:spPr>
          <a:xfrm>
            <a:off x="5499100" y="495300"/>
            <a:ext cx="3733800" cy="1371600"/>
          </a:xfrm>
          <a:prstGeom prst="rect">
            <a:avLst/>
          </a:prstGeom>
        </p:spPr>
      </p:pic>
      <p:sp>
        <p:nvSpPr>
          <p:cNvPr id="1048645" name="Rectangle 3"/>
          <p:cNvSpPr/>
          <p:nvPr/>
        </p:nvSpPr>
        <p:spPr>
          <a:xfrm>
            <a:off x="5194300" y="1943100"/>
            <a:ext cx="4800600" cy="1424940"/>
          </a:xfrm>
          <a:prstGeom prst="rect">
            <a:avLst/>
          </a:prstGeom>
        </p:spPr>
        <p:txBody>
          <a:bodyPr wrap="square">
            <a:spAutoFit/>
          </a:bodyPr>
          <a:lstStyle/>
          <a:p>
            <a:r>
              <a:rPr lang="en-US" dirty="0"/>
              <a:t> </a:t>
            </a:r>
            <a:r>
              <a:rPr lang="en-US" b="1" dirty="0"/>
              <a:t>marketing strategy of Mother Dairy</a:t>
            </a:r>
            <a:r>
              <a:rPr lang="en-US" dirty="0"/>
              <a:t> – a brand that not only nourishes India with wholesome dairy products but also uplifts rural communities through direct sourcing from village-level farmers.</a:t>
            </a:r>
            <a:endParaRPr lang="en-IN" dirty="0"/>
          </a:p>
        </p:txBody>
      </p:sp>
      <p:pic>
        <p:nvPicPr>
          <p:cNvPr id="2097156" name="Picture 4"/>
          <p:cNvPicPr>
            <a:picLocks noChangeAspect="1"/>
          </p:cNvPicPr>
          <p:nvPr/>
        </p:nvPicPr>
        <p:blipFill>
          <a:blip r:embed="rId3"/>
          <a:stretch>
            <a:fillRect/>
          </a:stretch>
        </p:blipFill>
        <p:spPr>
          <a:xfrm>
            <a:off x="927100" y="1943100"/>
            <a:ext cx="3810000" cy="1676400"/>
          </a:xfrm>
          <a:prstGeom prst="rect">
            <a:avLst/>
          </a:prstGeom>
        </p:spPr>
      </p:pic>
      <p:sp>
        <p:nvSpPr>
          <p:cNvPr id="1048646" name="Rectangle 5"/>
          <p:cNvSpPr/>
          <p:nvPr/>
        </p:nvSpPr>
        <p:spPr>
          <a:xfrm>
            <a:off x="500479" y="3848100"/>
            <a:ext cx="4364731" cy="1958340"/>
          </a:xfrm>
          <a:prstGeom prst="rect">
            <a:avLst/>
          </a:prstGeom>
        </p:spPr>
        <p:txBody>
          <a:bodyPr wrap="square">
            <a:spAutoFit/>
          </a:bodyPr>
          <a:lstStyle/>
          <a:p>
            <a:r>
              <a:rPr lang="en-US" dirty="0"/>
              <a:t>Marketing Strategy of Hershey's analyzes the brand with the marketing mix framework which covers the 4Ps (Product, Price, Place, Promotion). These business strategies, based on Hershey's marketing mix, help the brand succeed in the </a:t>
            </a:r>
            <a:r>
              <a:rPr lang="en-US" dirty="0" smtClean="0"/>
              <a:t>market.</a:t>
            </a:r>
            <a:endParaRPr lang="en-IN" dirty="0"/>
          </a:p>
        </p:txBody>
      </p:sp>
      <p:pic>
        <p:nvPicPr>
          <p:cNvPr id="2097157" name="Picture 6"/>
          <p:cNvPicPr>
            <a:picLocks noChangeAspect="1"/>
          </p:cNvPicPr>
          <p:nvPr/>
        </p:nvPicPr>
        <p:blipFill>
          <a:blip r:embed="rId4"/>
          <a:stretch>
            <a:fillRect/>
          </a:stretch>
        </p:blipFill>
        <p:spPr>
          <a:xfrm>
            <a:off x="5346700" y="3596196"/>
            <a:ext cx="4254500" cy="18691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txBox="1">
            <a:spLocks noGrp="1"/>
          </p:cNvSpPr>
          <p:nvPr>
            <p:ph type="title"/>
          </p:nvPr>
        </p:nvSpPr>
        <p:spPr>
          <a:xfrm>
            <a:off x="843742" y="234207"/>
            <a:ext cx="3508375" cy="770254"/>
          </a:xfrm>
          <a:prstGeom prst="rect">
            <a:avLst/>
          </a:prstGeom>
          <a:solidFill>
            <a:srgbClr val="BFBFBF"/>
          </a:solidFill>
        </p:spPr>
        <p:txBody>
          <a:bodyPr vert="horz" wrap="square" lIns="0" tIns="36194" rIns="0" bIns="0" rtlCol="0">
            <a:spAutoFit/>
          </a:bodyPr>
          <a:lstStyle/>
          <a:p>
            <a:pPr marL="80010" marR="414655">
              <a:lnSpc>
                <a:spcPts val="2890"/>
              </a:lnSpc>
              <a:spcBef>
                <a:spcPts val="284"/>
              </a:spcBef>
            </a:pPr>
            <a:r>
              <a:rPr sz="2450" spc="-5" dirty="0"/>
              <a:t>Search engine  </a:t>
            </a:r>
            <a:r>
              <a:rPr sz="2450" spc="5" dirty="0"/>
              <a:t>optimization for</a:t>
            </a:r>
            <a:r>
              <a:rPr sz="2450" spc="-140" dirty="0"/>
              <a:t> </a:t>
            </a:r>
            <a:r>
              <a:rPr sz="2450" spc="-5" dirty="0"/>
              <a:t>Amul</a:t>
            </a:r>
            <a:endParaRPr sz="2450" dirty="0"/>
          </a:p>
        </p:txBody>
      </p:sp>
      <p:sp>
        <p:nvSpPr>
          <p:cNvPr id="1048658" name="object 3"/>
          <p:cNvSpPr txBox="1"/>
          <p:nvPr/>
        </p:nvSpPr>
        <p:spPr>
          <a:xfrm>
            <a:off x="1056798" y="1551886"/>
            <a:ext cx="8896660" cy="3005951"/>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Amul </a:t>
            </a:r>
            <a:r>
              <a:rPr sz="2450" spc="-15" dirty="0">
                <a:latin typeface="Roboto"/>
                <a:cs typeface="Roboto"/>
              </a:rPr>
              <a:t>always </a:t>
            </a:r>
            <a:r>
              <a:rPr sz="2450" spc="-5" dirty="0">
                <a:latin typeface="Roboto"/>
                <a:cs typeface="Roboto"/>
              </a:rPr>
              <a:t>tried </a:t>
            </a:r>
            <a:r>
              <a:rPr sz="2450" spc="-20" dirty="0">
                <a:latin typeface="Roboto"/>
                <a:cs typeface="Roboto"/>
              </a:rPr>
              <a:t>to </a:t>
            </a:r>
            <a:r>
              <a:rPr sz="2450" dirty="0">
                <a:latin typeface="Roboto"/>
                <a:cs typeface="Roboto"/>
              </a:rPr>
              <a:t>provide </a:t>
            </a:r>
            <a:r>
              <a:rPr sz="2450" spc="-5" dirty="0">
                <a:latin typeface="Roboto"/>
                <a:cs typeface="Roboto"/>
              </a:rPr>
              <a:t>their  products </a:t>
            </a:r>
            <a:r>
              <a:rPr sz="2450" spc="-10" dirty="0">
                <a:latin typeface="Roboto"/>
                <a:cs typeface="Roboto"/>
              </a:rPr>
              <a:t>at </a:t>
            </a:r>
            <a:r>
              <a:rPr sz="2450" spc="-20" dirty="0">
                <a:latin typeface="Roboto"/>
                <a:cs typeface="Roboto"/>
              </a:rPr>
              <a:t>the </a:t>
            </a:r>
            <a:r>
              <a:rPr sz="2450" dirty="0">
                <a:latin typeface="Roboto"/>
                <a:cs typeface="Roboto"/>
              </a:rPr>
              <a:t>best </a:t>
            </a:r>
            <a:r>
              <a:rPr sz="2450" spc="5" dirty="0">
                <a:latin typeface="Roboto"/>
                <a:cs typeface="Roboto"/>
              </a:rPr>
              <a:t>price. Its </a:t>
            </a:r>
            <a:r>
              <a:rPr sz="2450" spc="-10" dirty="0">
                <a:latin typeface="Roboto"/>
                <a:cs typeface="Roboto"/>
              </a:rPr>
              <a:t>presence  </a:t>
            </a:r>
            <a:r>
              <a:rPr sz="2450" spc="5" dirty="0">
                <a:latin typeface="Roboto"/>
                <a:cs typeface="Roboto"/>
              </a:rPr>
              <a:t>in </a:t>
            </a:r>
            <a:r>
              <a:rPr sz="2450" dirty="0">
                <a:latin typeface="Roboto"/>
                <a:cs typeface="Roboto"/>
              </a:rPr>
              <a:t>every </a:t>
            </a:r>
            <a:r>
              <a:rPr sz="2450" spc="-10" dirty="0">
                <a:latin typeface="Roboto"/>
                <a:cs typeface="Roboto"/>
              </a:rPr>
              <a:t>nook </a:t>
            </a:r>
            <a:r>
              <a:rPr sz="2450" spc="-25" dirty="0">
                <a:latin typeface="Roboto"/>
                <a:cs typeface="Roboto"/>
              </a:rPr>
              <a:t>and </a:t>
            </a:r>
            <a:r>
              <a:rPr sz="2450" spc="-10" dirty="0">
                <a:latin typeface="Roboto"/>
                <a:cs typeface="Roboto"/>
              </a:rPr>
              <a:t>corner </a:t>
            </a:r>
            <a:r>
              <a:rPr sz="2450" spc="-20" dirty="0">
                <a:latin typeface="Roboto"/>
                <a:cs typeface="Roboto"/>
              </a:rPr>
              <a:t>has </a:t>
            </a:r>
            <a:r>
              <a:rPr sz="2450" spc="5" dirty="0">
                <a:latin typeface="Roboto"/>
                <a:cs typeface="Roboto"/>
              </a:rPr>
              <a:t>made it  </a:t>
            </a:r>
            <a:r>
              <a:rPr sz="2450" spc="-5" dirty="0">
                <a:latin typeface="Roboto"/>
                <a:cs typeface="Roboto"/>
              </a:rPr>
              <a:t>approachable </a:t>
            </a:r>
            <a:r>
              <a:rPr sz="2450" spc="5" dirty="0">
                <a:latin typeface="Roboto"/>
                <a:cs typeface="Roboto"/>
              </a:rPr>
              <a:t>in each </a:t>
            </a:r>
            <a:r>
              <a:rPr sz="2450" spc="-20" dirty="0">
                <a:latin typeface="Roboto"/>
                <a:cs typeface="Roboto"/>
              </a:rPr>
              <a:t>house. </a:t>
            </a:r>
            <a:r>
              <a:rPr sz="2450" spc="-5" dirty="0">
                <a:latin typeface="Roboto"/>
                <a:cs typeface="Roboto"/>
              </a:rPr>
              <a:t>They</a:t>
            </a:r>
            <a:r>
              <a:rPr sz="2450" spc="-105" dirty="0">
                <a:latin typeface="Roboto"/>
                <a:cs typeface="Roboto"/>
              </a:rPr>
              <a:t> </a:t>
            </a:r>
            <a:r>
              <a:rPr sz="2450" spc="-15" dirty="0">
                <a:latin typeface="Roboto"/>
                <a:cs typeface="Roboto"/>
              </a:rPr>
              <a:t>have  not </a:t>
            </a:r>
            <a:r>
              <a:rPr sz="2450" spc="-5" dirty="0">
                <a:latin typeface="Roboto"/>
                <a:cs typeface="Roboto"/>
              </a:rPr>
              <a:t>invested </a:t>
            </a:r>
            <a:r>
              <a:rPr sz="2450" spc="-15" dirty="0">
                <a:latin typeface="Roboto"/>
                <a:cs typeface="Roboto"/>
              </a:rPr>
              <a:t>too </a:t>
            </a:r>
            <a:r>
              <a:rPr sz="2450" spc="5" dirty="0">
                <a:latin typeface="Roboto"/>
                <a:cs typeface="Roboto"/>
              </a:rPr>
              <a:t>much </a:t>
            </a:r>
            <a:r>
              <a:rPr sz="2450" dirty="0">
                <a:latin typeface="Roboto"/>
                <a:cs typeface="Roboto"/>
              </a:rPr>
              <a:t>on </a:t>
            </a:r>
            <a:r>
              <a:rPr sz="2450" spc="-5" dirty="0">
                <a:latin typeface="Roboto"/>
                <a:cs typeface="Roboto"/>
              </a:rPr>
              <a:t>Television  advertisements. </a:t>
            </a:r>
            <a:r>
              <a:rPr sz="2450" spc="-15" dirty="0">
                <a:latin typeface="Roboto"/>
                <a:cs typeface="Roboto"/>
              </a:rPr>
              <a:t>Rather they now </a:t>
            </a:r>
            <a:r>
              <a:rPr sz="2450" spc="-5" dirty="0">
                <a:latin typeface="Roboto"/>
                <a:cs typeface="Roboto"/>
              </a:rPr>
              <a:t>prefer  </a:t>
            </a:r>
            <a:r>
              <a:rPr sz="2450" spc="-20" dirty="0">
                <a:latin typeface="Roboto"/>
                <a:cs typeface="Roboto"/>
              </a:rPr>
              <a:t>to </a:t>
            </a:r>
            <a:r>
              <a:rPr sz="2450" spc="-25" dirty="0">
                <a:latin typeface="Roboto"/>
                <a:cs typeface="Roboto"/>
              </a:rPr>
              <a:t>use </a:t>
            </a:r>
            <a:r>
              <a:rPr sz="2450" spc="-5" dirty="0">
                <a:latin typeface="Roboto"/>
                <a:cs typeface="Roboto"/>
              </a:rPr>
              <a:t>social </a:t>
            </a:r>
            <a:r>
              <a:rPr sz="2450" spc="15" dirty="0">
                <a:latin typeface="Roboto"/>
                <a:cs typeface="Roboto"/>
              </a:rPr>
              <a:t>media </a:t>
            </a:r>
            <a:r>
              <a:rPr sz="2450" spc="5" dirty="0">
                <a:latin typeface="Roboto"/>
                <a:cs typeface="Roboto"/>
              </a:rPr>
              <a:t>for </a:t>
            </a:r>
            <a:r>
              <a:rPr sz="2450" spc="-5" dirty="0">
                <a:latin typeface="Roboto"/>
                <a:cs typeface="Roboto"/>
              </a:rPr>
              <a:t>their </a:t>
            </a:r>
            <a:r>
              <a:rPr sz="2450" dirty="0">
                <a:latin typeface="Roboto"/>
                <a:cs typeface="Roboto"/>
              </a:rPr>
              <a:t>promotion  </a:t>
            </a:r>
            <a:r>
              <a:rPr sz="2450" spc="-25" dirty="0">
                <a:latin typeface="Roboto"/>
                <a:cs typeface="Roboto"/>
              </a:rPr>
              <a:t>and </a:t>
            </a:r>
            <a:r>
              <a:rPr sz="2450" spc="-15" dirty="0">
                <a:latin typeface="Roboto"/>
                <a:cs typeface="Roboto"/>
              </a:rPr>
              <a:t>increase </a:t>
            </a:r>
            <a:r>
              <a:rPr sz="2450" spc="-5" dirty="0">
                <a:latin typeface="Roboto"/>
                <a:cs typeface="Roboto"/>
              </a:rPr>
              <a:t>their </a:t>
            </a:r>
            <a:r>
              <a:rPr sz="2450" spc="-10" dirty="0">
                <a:latin typeface="Roboto"/>
                <a:cs typeface="Roboto"/>
              </a:rPr>
              <a:t>presence. </a:t>
            </a:r>
            <a:r>
              <a:rPr sz="2450" spc="-5" dirty="0">
                <a:latin typeface="Roboto"/>
                <a:cs typeface="Roboto"/>
              </a:rPr>
              <a:t>The </a:t>
            </a:r>
            <a:r>
              <a:rPr sz="2450" spc="-30" dirty="0">
                <a:latin typeface="Roboto"/>
                <a:cs typeface="Roboto"/>
              </a:rPr>
              <a:t>brand  </a:t>
            </a:r>
            <a:r>
              <a:rPr sz="2450" spc="5" dirty="0">
                <a:latin typeface="Roboto"/>
                <a:cs typeface="Roboto"/>
              </a:rPr>
              <a:t>actively </a:t>
            </a:r>
            <a:r>
              <a:rPr sz="2450" spc="-15" dirty="0">
                <a:latin typeface="Roboto"/>
                <a:cs typeface="Roboto"/>
              </a:rPr>
              <a:t>uses </a:t>
            </a:r>
            <a:r>
              <a:rPr sz="2450" spc="-5" dirty="0">
                <a:latin typeface="Roboto"/>
                <a:cs typeface="Roboto"/>
              </a:rPr>
              <a:t>two </a:t>
            </a:r>
            <a:r>
              <a:rPr sz="2450" spc="10" dirty="0">
                <a:latin typeface="Roboto"/>
                <a:cs typeface="Roboto"/>
              </a:rPr>
              <a:t>major </a:t>
            </a:r>
            <a:r>
              <a:rPr sz="2450" spc="-5" dirty="0">
                <a:latin typeface="Roboto"/>
                <a:cs typeface="Roboto"/>
              </a:rPr>
              <a:t>social </a:t>
            </a:r>
            <a:r>
              <a:rPr sz="2450" spc="15" dirty="0">
                <a:latin typeface="Roboto"/>
                <a:cs typeface="Roboto"/>
              </a:rPr>
              <a:t>media  </a:t>
            </a:r>
            <a:r>
              <a:rPr sz="2450" dirty="0">
                <a:latin typeface="Roboto"/>
                <a:cs typeface="Roboto"/>
              </a:rPr>
              <a:t>platforms </a:t>
            </a:r>
            <a:r>
              <a:rPr sz="2450" spc="-5" dirty="0">
                <a:latin typeface="Roboto"/>
                <a:cs typeface="Roboto"/>
              </a:rPr>
              <a:t>Facebook </a:t>
            </a:r>
            <a:r>
              <a:rPr sz="2450" spc="-25" dirty="0">
                <a:latin typeface="Roboto"/>
                <a:cs typeface="Roboto"/>
              </a:rPr>
              <a:t>and</a:t>
            </a:r>
            <a:r>
              <a:rPr sz="2450" spc="-35" dirty="0">
                <a:latin typeface="Roboto"/>
                <a:cs typeface="Roboto"/>
              </a:rPr>
              <a:t> </a:t>
            </a:r>
            <a:r>
              <a:rPr sz="2450" spc="-30" dirty="0">
                <a:latin typeface="Roboto"/>
                <a:cs typeface="Roboto"/>
              </a:rPr>
              <a:t>Twitter.</a:t>
            </a:r>
            <a:endParaRPr sz="2450" dirty="0">
              <a:latin typeface="Roboto"/>
              <a:cs typeface="Roboto"/>
            </a:endParaRPr>
          </a:p>
          <a:p>
            <a:pPr marL="12700" marR="38735">
              <a:lnSpc>
                <a:spcPts val="2890"/>
              </a:lnSpc>
              <a:spcBef>
                <a:spcPts val="45"/>
              </a:spcBef>
            </a:pPr>
            <a:r>
              <a:rPr sz="2450" dirty="0">
                <a:latin typeface="Roboto"/>
                <a:cs typeface="Roboto"/>
              </a:rPr>
              <a:t>Recently </a:t>
            </a:r>
            <a:r>
              <a:rPr sz="2450" spc="5" dirty="0">
                <a:latin typeface="Roboto"/>
                <a:cs typeface="Roboto"/>
              </a:rPr>
              <a:t>it </a:t>
            </a:r>
            <a:r>
              <a:rPr sz="2450" spc="-20" dirty="0">
                <a:latin typeface="Roboto"/>
                <a:cs typeface="Roboto"/>
              </a:rPr>
              <a:t>has </a:t>
            </a:r>
            <a:r>
              <a:rPr sz="2450" spc="-15" dirty="0">
                <a:latin typeface="Roboto"/>
                <a:cs typeface="Roboto"/>
              </a:rPr>
              <a:t>used great </a:t>
            </a:r>
            <a:r>
              <a:rPr sz="2450" spc="-10" dirty="0">
                <a:latin typeface="Roboto"/>
                <a:cs typeface="Roboto"/>
              </a:rPr>
              <a:t>graphics </a:t>
            </a:r>
            <a:r>
              <a:rPr sz="2450" spc="-25" dirty="0">
                <a:latin typeface="Roboto"/>
                <a:cs typeface="Roboto"/>
              </a:rPr>
              <a:t>and  </a:t>
            </a:r>
            <a:r>
              <a:rPr sz="2450" spc="15" dirty="0">
                <a:latin typeface="Roboto"/>
                <a:cs typeface="Roboto"/>
              </a:rPr>
              <a:t>videos </a:t>
            </a:r>
            <a:r>
              <a:rPr sz="2450" spc="5" dirty="0">
                <a:latin typeface="Roboto"/>
                <a:cs typeface="Roboto"/>
              </a:rPr>
              <a:t>for </a:t>
            </a:r>
            <a:r>
              <a:rPr sz="2450" spc="-20" dirty="0">
                <a:latin typeface="Roboto"/>
                <a:cs typeface="Roboto"/>
              </a:rPr>
              <a:t>the </a:t>
            </a:r>
            <a:r>
              <a:rPr sz="2450" spc="-5" dirty="0">
                <a:latin typeface="Roboto"/>
                <a:cs typeface="Roboto"/>
              </a:rPr>
              <a:t>Rio </a:t>
            </a:r>
            <a:r>
              <a:rPr sz="2450" spc="10" dirty="0">
                <a:latin typeface="Roboto"/>
                <a:cs typeface="Roboto"/>
              </a:rPr>
              <a:t>Olympics</a:t>
            </a:r>
            <a:r>
              <a:rPr sz="2450" spc="-100" dirty="0">
                <a:latin typeface="Roboto"/>
                <a:cs typeface="Roboto"/>
              </a:rPr>
              <a:t> </a:t>
            </a:r>
            <a:r>
              <a:rPr sz="2450" spc="15" dirty="0">
                <a:latin typeface="Roboto"/>
                <a:cs typeface="Roboto"/>
              </a:rPr>
              <a:t>2016</a:t>
            </a:r>
            <a:r>
              <a:rPr sz="2450" spc="15" dirty="0" smtClean="0">
                <a:latin typeface="Roboto"/>
                <a:cs typeface="Roboto"/>
              </a:rPr>
              <a:t>.</a:t>
            </a:r>
            <a:endParaRPr sz="2450" dirty="0">
              <a:latin typeface="Roboto"/>
              <a:cs typeface="Roboto"/>
            </a:endParaRPr>
          </a:p>
        </p:txBody>
      </p:sp>
      <p:sp>
        <p:nvSpPr>
          <p:cNvPr id="1048660" name="object 5"/>
          <p:cNvSpPr/>
          <p:nvPr/>
        </p:nvSpPr>
        <p:spPr>
          <a:xfrm>
            <a:off x="4705350" y="5588000"/>
            <a:ext cx="1282700" cy="25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342900"/>
            <a:ext cx="9448800" cy="723275"/>
          </a:xfrm>
        </p:spPr>
        <p:txBody>
          <a:bodyPr/>
          <a:lstStyle/>
          <a:p>
            <a:r>
              <a:rPr lang="en-GB" dirty="0" smtClean="0"/>
              <a:t>Competitors swot analysis</a:t>
            </a:r>
            <a:endParaRPr lang="en-IN" dirty="0"/>
          </a:p>
        </p:txBody>
      </p:sp>
      <p:sp>
        <p:nvSpPr>
          <p:cNvPr id="3" name="Subtitle 2"/>
          <p:cNvSpPr>
            <a:spLocks noGrp="1"/>
          </p:cNvSpPr>
          <p:nvPr>
            <p:ph type="subTitle" idx="4"/>
          </p:nvPr>
        </p:nvSpPr>
        <p:spPr>
          <a:xfrm>
            <a:off x="546100" y="1790700"/>
            <a:ext cx="9525000" cy="3886200"/>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40077664"/>
              </p:ext>
            </p:extLst>
          </p:nvPr>
        </p:nvGraphicFramePr>
        <p:xfrm>
          <a:off x="622300" y="1257300"/>
          <a:ext cx="9296398" cy="4267200"/>
        </p:xfrm>
        <a:graphic>
          <a:graphicData uri="http://schemas.openxmlformats.org/drawingml/2006/table">
            <a:tbl>
              <a:tblPr firstRow="1" bandRow="1">
                <a:tableStyleId>{5C22544A-7EE6-4342-B048-85BDC9FD1C3A}</a:tableStyleId>
              </a:tblPr>
              <a:tblGrid>
                <a:gridCol w="914400"/>
                <a:gridCol w="1981200"/>
                <a:gridCol w="1985009"/>
                <a:gridCol w="1575223"/>
                <a:gridCol w="1575223"/>
                <a:gridCol w="1265343"/>
              </a:tblGrid>
              <a:tr h="1117448">
                <a:tc>
                  <a:txBody>
                    <a:bodyPr/>
                    <a:lstStyle/>
                    <a:p>
                      <a:r>
                        <a:rPr lang="en-GB" dirty="0" smtClean="0"/>
                        <a:t>Sol.no</a:t>
                      </a:r>
                      <a:endParaRPr lang="en-IN" dirty="0"/>
                    </a:p>
                  </a:txBody>
                  <a:tcPr/>
                </a:tc>
                <a:tc>
                  <a:txBody>
                    <a:bodyPr/>
                    <a:lstStyle/>
                    <a:p>
                      <a:r>
                        <a:rPr lang="en-GB" dirty="0" smtClean="0"/>
                        <a:t>Competitors</a:t>
                      </a:r>
                      <a:r>
                        <a:rPr lang="en-GB" baseline="0" dirty="0" smtClean="0"/>
                        <a:t> </a:t>
                      </a:r>
                    </a:p>
                    <a:p>
                      <a:r>
                        <a:rPr lang="en-GB" baseline="0" dirty="0" smtClean="0"/>
                        <a:t>company</a:t>
                      </a:r>
                      <a:endParaRPr lang="en-IN" dirty="0"/>
                    </a:p>
                  </a:txBody>
                  <a:tcPr/>
                </a:tc>
                <a:tc>
                  <a:txBody>
                    <a:bodyPr/>
                    <a:lstStyle/>
                    <a:p>
                      <a:r>
                        <a:rPr lang="en-GB" dirty="0" smtClean="0"/>
                        <a:t>strengths</a:t>
                      </a:r>
                      <a:endParaRPr lang="en-IN" dirty="0"/>
                    </a:p>
                  </a:txBody>
                  <a:tcPr/>
                </a:tc>
                <a:tc>
                  <a:txBody>
                    <a:bodyPr/>
                    <a:lstStyle/>
                    <a:p>
                      <a:r>
                        <a:rPr lang="en-GB" dirty="0" smtClean="0"/>
                        <a:t>weakness</a:t>
                      </a:r>
                      <a:endParaRPr lang="en-IN" dirty="0"/>
                    </a:p>
                  </a:txBody>
                  <a:tcPr/>
                </a:tc>
                <a:tc>
                  <a:txBody>
                    <a:bodyPr/>
                    <a:lstStyle/>
                    <a:p>
                      <a:r>
                        <a:rPr lang="en-GB" dirty="0" smtClean="0"/>
                        <a:t>Opportunities</a:t>
                      </a:r>
                    </a:p>
                    <a:p>
                      <a:endParaRPr lang="en-IN" dirty="0"/>
                    </a:p>
                  </a:txBody>
                  <a:tcPr/>
                </a:tc>
                <a:tc>
                  <a:txBody>
                    <a:bodyPr/>
                    <a:lstStyle/>
                    <a:p>
                      <a:r>
                        <a:rPr lang="en-GB" dirty="0" smtClean="0"/>
                        <a:t>threats</a:t>
                      </a:r>
                      <a:endParaRPr lang="en-IN" dirty="0"/>
                    </a:p>
                  </a:txBody>
                  <a:tcPr/>
                </a:tc>
              </a:tr>
              <a:tr h="3149752">
                <a:tc>
                  <a:txBody>
                    <a:bodyPr/>
                    <a:lstStyle/>
                    <a:p>
                      <a:r>
                        <a:rPr lang="en-GB" dirty="0" smtClean="0"/>
                        <a:t>1.</a:t>
                      </a:r>
                      <a:endParaRPr lang="en-IN" dirty="0"/>
                    </a:p>
                  </a:txBody>
                  <a:tcPr/>
                </a:tc>
                <a:tc>
                  <a:txBody>
                    <a:bodyPr/>
                    <a:lstStyle/>
                    <a:p>
                      <a:r>
                        <a:rPr lang="en-GB" dirty="0" smtClean="0"/>
                        <a:t>Hershey’s</a:t>
                      </a:r>
                      <a:endParaRPr lang="en-IN" dirty="0"/>
                    </a:p>
                  </a:txBody>
                  <a:tcPr/>
                </a:tc>
                <a:tc>
                  <a:txBody>
                    <a:bodyPr/>
                    <a:lstStyle/>
                    <a:p>
                      <a:r>
                        <a:rPr lang="en-GB" dirty="0" smtClean="0"/>
                        <a:t>A strong  brand name ,</a:t>
                      </a:r>
                      <a:r>
                        <a:rPr lang="en-GB" baseline="0" dirty="0" smtClean="0"/>
                        <a:t> a strong image , good product diversification, one of the largest candy companies in the United states</a:t>
                      </a:r>
                      <a:endParaRPr lang="en-IN" dirty="0"/>
                    </a:p>
                  </a:txBody>
                  <a:tcPr/>
                </a:tc>
                <a:tc>
                  <a:txBody>
                    <a:bodyPr/>
                    <a:lstStyle/>
                    <a:p>
                      <a:r>
                        <a:rPr lang="en-GB" dirty="0" smtClean="0"/>
                        <a:t>Focus primarily on US</a:t>
                      </a:r>
                      <a:r>
                        <a:rPr lang="en-GB" baseline="0" dirty="0" smtClean="0"/>
                        <a:t> market , not enough distributors.</a:t>
                      </a:r>
                      <a:endParaRPr lang="en-IN" dirty="0"/>
                    </a:p>
                  </a:txBody>
                  <a:tcPr/>
                </a:tc>
                <a:tc>
                  <a:txBody>
                    <a:bodyPr/>
                    <a:lstStyle/>
                    <a:p>
                      <a:r>
                        <a:rPr lang="en-GB" dirty="0" smtClean="0"/>
                        <a:t>Expand product line ,</a:t>
                      </a:r>
                      <a:r>
                        <a:rPr lang="en-GB" baseline="0" dirty="0" smtClean="0"/>
                        <a:t> expand into other countries, create more health conscious products </a:t>
                      </a:r>
                      <a:endParaRPr lang="en-IN" dirty="0"/>
                    </a:p>
                  </a:txBody>
                  <a:tcPr/>
                </a:tc>
                <a:tc>
                  <a:txBody>
                    <a:bodyPr/>
                    <a:lstStyle/>
                    <a:p>
                      <a:r>
                        <a:rPr lang="en-GB" dirty="0" smtClean="0"/>
                        <a:t>Nestle and mars, low international market share</a:t>
                      </a:r>
                      <a:endParaRPr lang="en-IN" dirty="0"/>
                    </a:p>
                  </a:txBody>
                  <a:tcPr/>
                </a:tc>
              </a:tr>
            </a:tbl>
          </a:graphicData>
        </a:graphic>
      </p:graphicFrame>
    </p:spTree>
    <p:extLst>
      <p:ext uri="{BB962C8B-B14F-4D97-AF65-F5344CB8AC3E}">
        <p14:creationId xmlns:p14="http://schemas.microsoft.com/office/powerpoint/2010/main" val="29187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66700"/>
            <a:ext cx="9753600" cy="45719"/>
          </a:xfrm>
        </p:spPr>
        <p:txBody>
          <a:bodyPr/>
          <a:lstStyle/>
          <a:p>
            <a:endParaRPr lang="en-IN" dirty="0"/>
          </a:p>
        </p:txBody>
      </p:sp>
      <p:sp>
        <p:nvSpPr>
          <p:cNvPr id="3" name="Text Placeholder 2"/>
          <p:cNvSpPr>
            <a:spLocks noGrp="1"/>
          </p:cNvSpPr>
          <p:nvPr>
            <p:ph type="body" idx="1"/>
          </p:nvPr>
        </p:nvSpPr>
        <p:spPr>
          <a:xfrm>
            <a:off x="534670" y="419100"/>
            <a:ext cx="9624060" cy="4938522"/>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10934028"/>
              </p:ext>
            </p:extLst>
          </p:nvPr>
        </p:nvGraphicFramePr>
        <p:xfrm>
          <a:off x="622300" y="419100"/>
          <a:ext cx="9525000" cy="5039360"/>
        </p:xfrm>
        <a:graphic>
          <a:graphicData uri="http://schemas.openxmlformats.org/drawingml/2006/table">
            <a:tbl>
              <a:tblPr firstRow="1" bandRow="1">
                <a:tableStyleId>{5C22544A-7EE6-4342-B048-85BDC9FD1C3A}</a:tableStyleId>
              </a:tblPr>
              <a:tblGrid>
                <a:gridCol w="936885"/>
                <a:gridCol w="1873770"/>
                <a:gridCol w="1756660"/>
                <a:gridCol w="1522439"/>
                <a:gridCol w="1639549"/>
                <a:gridCol w="1795697"/>
              </a:tblGrid>
              <a:tr h="1386980">
                <a:tc>
                  <a:txBody>
                    <a:bodyPr/>
                    <a:lstStyle/>
                    <a:p>
                      <a:r>
                        <a:rPr lang="en-GB" dirty="0" smtClean="0"/>
                        <a:t>Sol.no.</a:t>
                      </a:r>
                      <a:endParaRPr lang="en-IN" dirty="0"/>
                    </a:p>
                  </a:txBody>
                  <a:tcPr/>
                </a:tc>
                <a:tc>
                  <a:txBody>
                    <a:bodyPr/>
                    <a:lstStyle/>
                    <a:p>
                      <a:r>
                        <a:rPr lang="en-GB" dirty="0" smtClean="0"/>
                        <a:t>Companies name </a:t>
                      </a:r>
                      <a:endParaRPr lang="en-IN" dirty="0"/>
                    </a:p>
                  </a:txBody>
                  <a:tcPr/>
                </a:tc>
                <a:tc>
                  <a:txBody>
                    <a:bodyPr/>
                    <a:lstStyle/>
                    <a:p>
                      <a:r>
                        <a:rPr lang="en-GB" dirty="0" smtClean="0"/>
                        <a:t>strenghts</a:t>
                      </a:r>
                      <a:endParaRPr lang="en-IN" dirty="0"/>
                    </a:p>
                  </a:txBody>
                  <a:tcPr/>
                </a:tc>
                <a:tc>
                  <a:txBody>
                    <a:bodyPr/>
                    <a:lstStyle/>
                    <a:p>
                      <a:r>
                        <a:rPr lang="en-GB" dirty="0" smtClean="0"/>
                        <a:t>weakness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3652380">
                <a:tc>
                  <a:txBody>
                    <a:bodyPr/>
                    <a:lstStyle/>
                    <a:p>
                      <a:r>
                        <a:rPr lang="en-GB" dirty="0" smtClean="0"/>
                        <a:t>2</a:t>
                      </a:r>
                      <a:endParaRPr lang="en-IN" dirty="0"/>
                    </a:p>
                  </a:txBody>
                  <a:tcPr/>
                </a:tc>
                <a:tc>
                  <a:txBody>
                    <a:bodyPr/>
                    <a:lstStyle/>
                    <a:p>
                      <a:r>
                        <a:rPr lang="en-GB" dirty="0" smtClean="0"/>
                        <a:t>Mother dairy</a:t>
                      </a:r>
                      <a:endParaRPr lang="en-IN" dirty="0"/>
                    </a:p>
                  </a:txBody>
                  <a:tcPr/>
                </a:tc>
                <a:tc>
                  <a:txBody>
                    <a:bodyPr/>
                    <a:lstStyle/>
                    <a:p>
                      <a:r>
                        <a:rPr lang="en-GB" dirty="0" smtClean="0"/>
                        <a:t>The major</a:t>
                      </a:r>
                      <a:r>
                        <a:rPr lang="en-GB" baseline="0" dirty="0" smtClean="0"/>
                        <a:t> strengh of the mother dairy is the different variety of milks and a recognised brand name .</a:t>
                      </a:r>
                    </a:p>
                    <a:p>
                      <a:r>
                        <a:rPr lang="en-GB" baseline="0" dirty="0" smtClean="0"/>
                        <a:t>62% market share in delhi NCR region </a:t>
                      </a:r>
                      <a:endParaRPr lang="en-IN" dirty="0"/>
                    </a:p>
                  </a:txBody>
                  <a:tcPr/>
                </a:tc>
                <a:tc>
                  <a:txBody>
                    <a:bodyPr/>
                    <a:lstStyle/>
                    <a:p>
                      <a:r>
                        <a:rPr lang="en-GB" dirty="0" smtClean="0"/>
                        <a:t>Scarce</a:t>
                      </a:r>
                      <a:r>
                        <a:rPr lang="en-GB" baseline="0" dirty="0" smtClean="0"/>
                        <a:t> mother dairy outlets ,less margin given to the outlet owners to match the existing competiors .</a:t>
                      </a:r>
                      <a:endParaRPr lang="en-IN" dirty="0"/>
                    </a:p>
                  </a:txBody>
                  <a:tcPr/>
                </a:tc>
                <a:tc>
                  <a:txBody>
                    <a:bodyPr/>
                    <a:lstStyle/>
                    <a:p>
                      <a:r>
                        <a:rPr lang="en-GB" dirty="0" smtClean="0"/>
                        <a:t>The is a scope</a:t>
                      </a:r>
                      <a:r>
                        <a:rPr lang="en-GB" baseline="0" dirty="0" smtClean="0"/>
                        <a:t> of business as there is a demand for dairy products , dairy should open more outlets to get maximum advantage of the  demand .</a:t>
                      </a:r>
                      <a:endParaRPr lang="en-IN" dirty="0"/>
                    </a:p>
                  </a:txBody>
                  <a:tcPr/>
                </a:tc>
                <a:tc>
                  <a:txBody>
                    <a:bodyPr/>
                    <a:lstStyle/>
                    <a:p>
                      <a:r>
                        <a:rPr lang="en-GB" dirty="0" smtClean="0"/>
                        <a:t>Increasing competition</a:t>
                      </a:r>
                      <a:r>
                        <a:rPr lang="en-GB" baseline="0" dirty="0" smtClean="0"/>
                        <a:t> from the other brands , strong supply chain management by the competitors.</a:t>
                      </a:r>
                      <a:endParaRPr lang="en-IN" dirty="0"/>
                    </a:p>
                  </a:txBody>
                  <a:tcPr/>
                </a:tc>
              </a:tr>
            </a:tbl>
          </a:graphicData>
        </a:graphic>
      </p:graphicFrame>
    </p:spTree>
    <p:extLst>
      <p:ext uri="{BB962C8B-B14F-4D97-AF65-F5344CB8AC3E}">
        <p14:creationId xmlns:p14="http://schemas.microsoft.com/office/powerpoint/2010/main" val="362904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266700"/>
            <a:ext cx="9089390" cy="1264158"/>
          </a:xfrm>
        </p:spPr>
        <p:txBody>
          <a:bodyPr/>
          <a:lstStyle/>
          <a:p>
            <a:endParaRPr lang="en-IN"/>
          </a:p>
        </p:txBody>
      </p:sp>
      <p:sp>
        <p:nvSpPr>
          <p:cNvPr id="3" name="Subtitle 2"/>
          <p:cNvSpPr>
            <a:spLocks noGrp="1"/>
          </p:cNvSpPr>
          <p:nvPr>
            <p:ph type="subTitle" idx="4"/>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530051577"/>
              </p:ext>
            </p:extLst>
          </p:nvPr>
        </p:nvGraphicFramePr>
        <p:xfrm>
          <a:off x="469900" y="342900"/>
          <a:ext cx="9719736" cy="5572760"/>
        </p:xfrm>
        <a:graphic>
          <a:graphicData uri="http://schemas.openxmlformats.org/drawingml/2006/table">
            <a:tbl>
              <a:tblPr firstRow="1" bandRow="1">
                <a:tableStyleId>{5C22544A-7EE6-4342-B048-85BDC9FD1C3A}</a:tableStyleId>
              </a:tblPr>
              <a:tblGrid>
                <a:gridCol w="1219200"/>
                <a:gridCol w="1828800"/>
                <a:gridCol w="1811868"/>
                <a:gridCol w="1619956"/>
                <a:gridCol w="1619956"/>
                <a:gridCol w="1619956"/>
              </a:tblGrid>
              <a:tr h="990600">
                <a:tc>
                  <a:txBody>
                    <a:bodyPr/>
                    <a:lstStyle/>
                    <a:p>
                      <a:r>
                        <a:rPr lang="en-GB" dirty="0" smtClean="0"/>
                        <a:t>Sol.no</a:t>
                      </a:r>
                      <a:endParaRPr lang="en-IN" dirty="0"/>
                    </a:p>
                  </a:txBody>
                  <a:tcPr/>
                </a:tc>
                <a:tc>
                  <a:txBody>
                    <a:bodyPr/>
                    <a:lstStyle/>
                    <a:p>
                      <a:r>
                        <a:rPr lang="en-GB" dirty="0" smtClean="0"/>
                        <a:t>Company name </a:t>
                      </a:r>
                      <a:endParaRPr lang="en-IN" dirty="0"/>
                    </a:p>
                  </a:txBody>
                  <a:tcPr/>
                </a:tc>
                <a:tc>
                  <a:txBody>
                    <a:bodyPr/>
                    <a:lstStyle/>
                    <a:p>
                      <a:r>
                        <a:rPr lang="en-GB" dirty="0" smtClean="0"/>
                        <a:t>strenghts</a:t>
                      </a:r>
                      <a:endParaRPr lang="en-IN" dirty="0"/>
                    </a:p>
                  </a:txBody>
                  <a:tcPr/>
                </a:tc>
                <a:tc>
                  <a:txBody>
                    <a:bodyPr/>
                    <a:lstStyle/>
                    <a:p>
                      <a:r>
                        <a:rPr lang="en-GB" dirty="0" smtClean="0"/>
                        <a:t>weakness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4582160">
                <a:tc>
                  <a:txBody>
                    <a:bodyPr/>
                    <a:lstStyle/>
                    <a:p>
                      <a:r>
                        <a:rPr lang="en-GB" dirty="0" smtClean="0"/>
                        <a:t>3</a:t>
                      </a:r>
                      <a:endParaRPr lang="en-IN" dirty="0"/>
                    </a:p>
                  </a:txBody>
                  <a:tcPr/>
                </a:tc>
                <a:tc>
                  <a:txBody>
                    <a:bodyPr/>
                    <a:lstStyle/>
                    <a:p>
                      <a:r>
                        <a:rPr lang="en-GB" dirty="0" smtClean="0"/>
                        <a:t>britannia</a:t>
                      </a:r>
                      <a:endParaRPr lang="en-IN" dirty="0"/>
                    </a:p>
                  </a:txBody>
                  <a:tcPr/>
                </a:tc>
                <a:tc>
                  <a:txBody>
                    <a:bodyPr/>
                    <a:lstStyle/>
                    <a:p>
                      <a:r>
                        <a:rPr lang="en-GB" dirty="0" smtClean="0"/>
                        <a:t>Brand port</a:t>
                      </a:r>
                      <a:r>
                        <a:rPr lang="en-GB" baseline="0" dirty="0" smtClean="0"/>
                        <a:t> folio, excessive brand recall ,benefitting indian markets, penetration into the market, market leader in bakery</a:t>
                      </a:r>
                      <a:endParaRPr lang="en-IN" dirty="0"/>
                    </a:p>
                  </a:txBody>
                  <a:tcPr/>
                </a:tc>
                <a:tc>
                  <a:txBody>
                    <a:bodyPr/>
                    <a:lstStyle/>
                    <a:p>
                      <a:r>
                        <a:rPr lang="en-GB" dirty="0" smtClean="0"/>
                        <a:t>Over dependence</a:t>
                      </a:r>
                      <a:r>
                        <a:rPr lang="en-GB" baseline="0" dirty="0" smtClean="0"/>
                        <a:t> on biscuit  business, no overseas presence, dairy business struggle.</a:t>
                      </a:r>
                      <a:endParaRPr lang="en-IN" dirty="0"/>
                    </a:p>
                  </a:txBody>
                  <a:tcPr/>
                </a:tc>
                <a:tc>
                  <a:txBody>
                    <a:bodyPr/>
                    <a:lstStyle/>
                    <a:p>
                      <a:r>
                        <a:rPr lang="en-GB" dirty="0" smtClean="0"/>
                        <a:t>Upcoming dairy products</a:t>
                      </a:r>
                      <a:r>
                        <a:rPr lang="en-GB" baseline="0" dirty="0" smtClean="0"/>
                        <a:t>, demanding healthier products, enter foreign markets, e- commerce.</a:t>
                      </a:r>
                      <a:endParaRPr lang="en-IN" dirty="0"/>
                    </a:p>
                  </a:txBody>
                  <a:tcPr/>
                </a:tc>
                <a:tc>
                  <a:txBody>
                    <a:bodyPr/>
                    <a:lstStyle/>
                    <a:p>
                      <a:r>
                        <a:rPr lang="en-GB" dirty="0" smtClean="0"/>
                        <a:t>Increasing competition , increasing</a:t>
                      </a:r>
                      <a:r>
                        <a:rPr lang="en-GB" baseline="0" dirty="0" smtClean="0"/>
                        <a:t> price of the raw materials</a:t>
                      </a:r>
                      <a:endParaRPr lang="en-IN" dirty="0"/>
                    </a:p>
                  </a:txBody>
                  <a:tcPr/>
                </a:tc>
              </a:tr>
            </a:tbl>
          </a:graphicData>
        </a:graphic>
      </p:graphicFrame>
    </p:spTree>
    <p:extLst>
      <p:ext uri="{BB962C8B-B14F-4D97-AF65-F5344CB8AC3E}">
        <p14:creationId xmlns:p14="http://schemas.microsoft.com/office/powerpoint/2010/main" val="79251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0" y="342900"/>
            <a:ext cx="9089390" cy="723275"/>
          </a:xfrm>
        </p:spPr>
        <p:txBody>
          <a:bodyPr/>
          <a:lstStyle/>
          <a:p>
            <a:r>
              <a:rPr lang="en-GB" dirty="0" smtClean="0"/>
              <a:t>SEO and keyword research</a:t>
            </a:r>
            <a:endParaRPr lang="en-IN" dirty="0"/>
          </a:p>
        </p:txBody>
      </p:sp>
      <p:sp>
        <p:nvSpPr>
          <p:cNvPr id="3" name="Subtitle 2"/>
          <p:cNvSpPr>
            <a:spLocks noGrp="1"/>
          </p:cNvSpPr>
          <p:nvPr>
            <p:ph type="subTitle" idx="4"/>
          </p:nvPr>
        </p:nvSpPr>
        <p:spPr>
          <a:xfrm>
            <a:off x="546100" y="1028700"/>
            <a:ext cx="9448800" cy="276999"/>
          </a:xfrm>
        </p:spPr>
        <p:txBody>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1" y="1907552"/>
            <a:ext cx="83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500" y="1907552"/>
            <a:ext cx="11075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5900" y="1841594"/>
            <a:ext cx="72645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2258" y="1907552"/>
            <a:ext cx="1008364" cy="259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889499" y="1912856"/>
            <a:ext cx="1133791" cy="25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4900" y="1912856"/>
            <a:ext cx="1105316" cy="245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80300" y="1912856"/>
            <a:ext cx="1116385" cy="248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96685" y="1840147"/>
            <a:ext cx="1396640" cy="310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60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700" y="1257300"/>
            <a:ext cx="8572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5300" y="1320193"/>
            <a:ext cx="1400175"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1675" y="1348647"/>
            <a:ext cx="1190625" cy="264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3327" y="1348647"/>
            <a:ext cx="996395" cy="221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9722" y="1461402"/>
            <a:ext cx="945656" cy="210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65900" y="1436457"/>
            <a:ext cx="917366" cy="203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11399" y="1348647"/>
            <a:ext cx="988747" cy="219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23300" y="952500"/>
            <a:ext cx="133731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42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440895" y="622061"/>
            <a:ext cx="3110865" cy="513080"/>
          </a:xfrm>
          <a:custGeom>
            <a:avLst/>
            <a:gdLst/>
            <a:ahLst/>
            <a:cxnLst/>
            <a:rect l="l" t="t" r="r" b="b"/>
            <a:pathLst>
              <a:path w="3110865" h="513080">
                <a:moveTo>
                  <a:pt x="3110753" y="512896"/>
                </a:moveTo>
                <a:lnTo>
                  <a:pt x="0" y="512896"/>
                </a:lnTo>
                <a:lnTo>
                  <a:pt x="0" y="0"/>
                </a:lnTo>
                <a:lnTo>
                  <a:pt x="3110753" y="0"/>
                </a:lnTo>
                <a:lnTo>
                  <a:pt x="3110753" y="512896"/>
                </a:lnTo>
                <a:close/>
              </a:path>
            </a:pathLst>
          </a:custGeom>
          <a:solidFill>
            <a:srgbClr val="800000"/>
          </a:solidFill>
        </p:spPr>
        <p:txBody>
          <a:bodyPr wrap="square" lIns="0" tIns="0" rIns="0" bIns="0" rtlCol="0"/>
          <a:lstStyle/>
          <a:p>
            <a:endParaRPr/>
          </a:p>
        </p:txBody>
      </p:sp>
      <p:sp>
        <p:nvSpPr>
          <p:cNvPr id="1048662" name="object 3"/>
          <p:cNvSpPr txBox="1"/>
          <p:nvPr/>
        </p:nvSpPr>
        <p:spPr>
          <a:xfrm>
            <a:off x="724871" y="475945"/>
            <a:ext cx="4021454" cy="3941445"/>
          </a:xfrm>
          <a:prstGeom prst="rect">
            <a:avLst/>
          </a:prstGeom>
        </p:spPr>
        <p:txBody>
          <a:bodyPr vert="horz" wrap="square" lIns="0" tIns="30480" rIns="0" bIns="0" rtlCol="0">
            <a:spAutoFit/>
          </a:bodyPr>
          <a:lstStyle/>
          <a:p>
            <a:pPr marL="290830" marR="1466850" indent="-278765">
              <a:lnSpc>
                <a:spcPts val="2890"/>
              </a:lnSpc>
              <a:spcBef>
                <a:spcPts val="240"/>
              </a:spcBef>
              <a:tabLst>
                <a:tab pos="1412875" algn="l"/>
              </a:tabLst>
            </a:pPr>
            <a:r>
              <a:rPr lang="en-US" sz="2450" spc="-15" dirty="0">
                <a:solidFill>
                  <a:srgbClr val="FFFFFF"/>
                </a:solidFill>
                <a:latin typeface="Roboto"/>
                <a:cs typeface="Roboto"/>
              </a:rPr>
              <a:t> </a:t>
            </a:r>
            <a:r>
              <a:rPr lang="en-US" sz="2450" spc="-15" dirty="0" smtClean="0">
                <a:solidFill>
                  <a:srgbClr val="FFFFFF"/>
                </a:solidFill>
                <a:latin typeface="Roboto"/>
                <a:cs typeface="Roboto"/>
              </a:rPr>
              <a:t>market status of brand</a:t>
            </a:r>
            <a:endParaRPr sz="2450" dirty="0">
              <a:latin typeface="Roboto"/>
              <a:cs typeface="Roboto"/>
            </a:endParaRPr>
          </a:p>
          <a:p>
            <a:pPr marL="182245" marR="5080">
              <a:lnSpc>
                <a:spcPts val="2890"/>
              </a:lnSpc>
              <a:spcBef>
                <a:spcPts val="1895"/>
              </a:spcBef>
            </a:pPr>
            <a:r>
              <a:rPr sz="2450" spc="15" dirty="0">
                <a:latin typeface="Roboto"/>
                <a:cs typeface="Roboto"/>
              </a:rPr>
              <a:t>In </a:t>
            </a:r>
            <a:r>
              <a:rPr sz="2450" spc="-5" dirty="0">
                <a:latin typeface="Roboto"/>
                <a:cs typeface="Roboto"/>
              </a:rPr>
              <a:t>ﬁnancial </a:t>
            </a:r>
            <a:r>
              <a:rPr sz="2450" spc="-15" dirty="0">
                <a:latin typeface="Roboto"/>
                <a:cs typeface="Roboto"/>
              </a:rPr>
              <a:t>year </a:t>
            </a:r>
            <a:r>
              <a:rPr sz="2450" spc="15" dirty="0">
                <a:latin typeface="Roboto"/>
                <a:cs typeface="Roboto"/>
              </a:rPr>
              <a:t>2023, </a:t>
            </a:r>
            <a:r>
              <a:rPr sz="2450" spc="-5" dirty="0">
                <a:latin typeface="Roboto"/>
                <a:cs typeface="Roboto"/>
              </a:rPr>
              <a:t>Amul  reported </a:t>
            </a:r>
            <a:r>
              <a:rPr sz="2450" dirty="0">
                <a:latin typeface="Roboto"/>
                <a:cs typeface="Roboto"/>
              </a:rPr>
              <a:t>a </a:t>
            </a:r>
            <a:r>
              <a:rPr sz="2450" spc="-10" dirty="0">
                <a:latin typeface="Roboto"/>
                <a:cs typeface="Roboto"/>
              </a:rPr>
              <a:t>sales </a:t>
            </a:r>
            <a:r>
              <a:rPr sz="2450" spc="-15" dirty="0">
                <a:latin typeface="Roboto"/>
                <a:cs typeface="Roboto"/>
              </a:rPr>
              <a:t>turnover </a:t>
            </a:r>
            <a:r>
              <a:rPr sz="2450" dirty="0">
                <a:latin typeface="Roboto"/>
                <a:cs typeface="Roboto"/>
              </a:rPr>
              <a:t>of  </a:t>
            </a:r>
            <a:r>
              <a:rPr sz="2450" spc="5" dirty="0">
                <a:latin typeface="Roboto"/>
                <a:cs typeface="Roboto"/>
              </a:rPr>
              <a:t>over </a:t>
            </a:r>
            <a:r>
              <a:rPr sz="2450" spc="15" dirty="0">
                <a:latin typeface="Roboto"/>
                <a:cs typeface="Roboto"/>
              </a:rPr>
              <a:t>550 </a:t>
            </a:r>
            <a:r>
              <a:rPr sz="2450" spc="10" dirty="0">
                <a:latin typeface="Roboto"/>
                <a:cs typeface="Roboto"/>
              </a:rPr>
              <a:t>billion </a:t>
            </a:r>
            <a:r>
              <a:rPr sz="2450" dirty="0">
                <a:latin typeface="Roboto"/>
                <a:cs typeface="Roboto"/>
              </a:rPr>
              <a:t>Indian  </a:t>
            </a:r>
            <a:r>
              <a:rPr sz="2450" spc="-10" dirty="0">
                <a:latin typeface="Roboto"/>
                <a:cs typeface="Roboto"/>
              </a:rPr>
              <a:t>rupees. </a:t>
            </a:r>
            <a:r>
              <a:rPr sz="2450" spc="-25" dirty="0">
                <a:latin typeface="Roboto"/>
                <a:cs typeface="Roboto"/>
              </a:rPr>
              <a:t>Anand </a:t>
            </a:r>
            <a:r>
              <a:rPr sz="2450" dirty="0">
                <a:latin typeface="Roboto"/>
                <a:cs typeface="Roboto"/>
              </a:rPr>
              <a:t>Milk </a:t>
            </a:r>
            <a:r>
              <a:rPr sz="2450" spc="-10" dirty="0">
                <a:latin typeface="Roboto"/>
                <a:cs typeface="Roboto"/>
              </a:rPr>
              <a:t>Union  </a:t>
            </a:r>
            <a:r>
              <a:rPr sz="2450" spc="5" dirty="0">
                <a:latin typeface="Roboto"/>
                <a:cs typeface="Roboto"/>
              </a:rPr>
              <a:t>Limited (Amul) is </a:t>
            </a:r>
            <a:r>
              <a:rPr sz="2450" spc="-15" dirty="0">
                <a:latin typeface="Roboto"/>
                <a:cs typeface="Roboto"/>
              </a:rPr>
              <a:t>one </a:t>
            </a:r>
            <a:r>
              <a:rPr sz="2450" dirty="0">
                <a:latin typeface="Roboto"/>
                <a:cs typeface="Roboto"/>
              </a:rPr>
              <a:t>of  </a:t>
            </a:r>
            <a:r>
              <a:rPr sz="2450" spc="-20" dirty="0">
                <a:latin typeface="Roboto"/>
                <a:cs typeface="Roboto"/>
              </a:rPr>
              <a:t>the </a:t>
            </a:r>
            <a:r>
              <a:rPr sz="2450" spc="-15" dirty="0">
                <a:latin typeface="Roboto"/>
                <a:cs typeface="Roboto"/>
              </a:rPr>
              <a:t>largest </a:t>
            </a:r>
            <a:r>
              <a:rPr sz="2450" spc="-5" dirty="0">
                <a:latin typeface="Roboto"/>
                <a:cs typeface="Roboto"/>
              </a:rPr>
              <a:t>dairy </a:t>
            </a:r>
            <a:r>
              <a:rPr sz="2450" spc="5" dirty="0">
                <a:latin typeface="Roboto"/>
                <a:cs typeface="Roboto"/>
              </a:rPr>
              <a:t>companies  in </a:t>
            </a:r>
            <a:r>
              <a:rPr sz="2450" spc="-20" dirty="0">
                <a:latin typeface="Roboto"/>
                <a:cs typeface="Roboto"/>
              </a:rPr>
              <a:t>the </a:t>
            </a:r>
            <a:r>
              <a:rPr sz="2450" spc="-5" dirty="0">
                <a:latin typeface="Roboto"/>
                <a:cs typeface="Roboto"/>
              </a:rPr>
              <a:t>world </a:t>
            </a:r>
            <a:r>
              <a:rPr sz="2450" dirty="0">
                <a:latin typeface="Roboto"/>
                <a:cs typeface="Roboto"/>
              </a:rPr>
              <a:t>with </a:t>
            </a:r>
            <a:r>
              <a:rPr sz="2450" spc="-10" dirty="0">
                <a:latin typeface="Roboto"/>
                <a:cs typeface="Roboto"/>
              </a:rPr>
              <a:t>an  </a:t>
            </a:r>
            <a:r>
              <a:rPr sz="2450" spc="-15" dirty="0">
                <a:latin typeface="Roboto"/>
                <a:cs typeface="Roboto"/>
              </a:rPr>
              <a:t>increasing </a:t>
            </a:r>
            <a:r>
              <a:rPr sz="2450" spc="-10" dirty="0">
                <a:latin typeface="Roboto"/>
                <a:cs typeface="Roboto"/>
              </a:rPr>
              <a:t>growth </a:t>
            </a:r>
            <a:r>
              <a:rPr sz="2450" spc="-35" dirty="0">
                <a:latin typeface="Roboto"/>
                <a:cs typeface="Roboto"/>
              </a:rPr>
              <a:t>rate  </a:t>
            </a:r>
            <a:r>
              <a:rPr sz="2450" spc="-10" dirty="0">
                <a:latin typeface="Roboto"/>
                <a:cs typeface="Roboto"/>
              </a:rPr>
              <a:t>since</a:t>
            </a:r>
            <a:r>
              <a:rPr sz="2450" spc="10" dirty="0">
                <a:latin typeface="Roboto"/>
                <a:cs typeface="Roboto"/>
              </a:rPr>
              <a:t> </a:t>
            </a:r>
            <a:r>
              <a:rPr sz="2450" spc="15" dirty="0">
                <a:latin typeface="Roboto"/>
                <a:cs typeface="Roboto"/>
              </a:rPr>
              <a:t>2011.</a:t>
            </a:r>
            <a:endParaRPr sz="2450" dirty="0">
              <a:latin typeface="Roboto"/>
              <a:cs typeface="Roboto"/>
            </a:endParaRPr>
          </a:p>
        </p:txBody>
      </p:sp>
      <p:sp>
        <p:nvSpPr>
          <p:cNvPr id="1048663" name="object 4"/>
          <p:cNvSpPr/>
          <p:nvPr/>
        </p:nvSpPr>
        <p:spPr>
          <a:xfrm>
            <a:off x="4840897" y="729437"/>
            <a:ext cx="4815382" cy="4357758"/>
          </a:xfrm>
          <a:prstGeom prst="rect">
            <a:avLst/>
          </a:prstGeom>
          <a:blipFill>
            <a:blip r:embed="rId2" cstate="print"/>
            <a:stretch>
              <a:fillRect/>
            </a:stretch>
          </a:blipFill>
        </p:spPr>
        <p:txBody>
          <a:bodyPr wrap="square" lIns="0" tIns="0" rIns="0" bIns="0" rtlCol="0"/>
          <a:lstStyle/>
          <a:p>
            <a:endParaRPr/>
          </a:p>
        </p:txBody>
      </p:sp>
      <p:sp>
        <p:nvSpPr>
          <p:cNvPr id="1048664" name="object 5"/>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9"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endParaRPr/>
          </a:p>
        </p:txBody>
      </p:sp>
      <p:sp>
        <p:nvSpPr>
          <p:cNvPr id="1048610" name="object 3"/>
          <p:cNvSpPr txBox="1">
            <a:spLocks noGrp="1"/>
          </p:cNvSpPr>
          <p:nvPr>
            <p:ph type="title"/>
          </p:nvPr>
        </p:nvSpPr>
        <p:spPr>
          <a:xfrm>
            <a:off x="245057" y="159440"/>
            <a:ext cx="2125345" cy="374015"/>
          </a:xfrm>
          <a:prstGeom prst="rect">
            <a:avLst/>
          </a:prstGeom>
          <a:solidFill>
            <a:srgbClr val="20B97C">
              <a:alpha val="94898"/>
            </a:srgbClr>
          </a:solidFill>
        </p:spPr>
        <p:txBody>
          <a:bodyPr vert="horz" wrap="square" lIns="0" tIns="18415" rIns="0" bIns="0" rtlCol="0">
            <a:spAutoFit/>
          </a:bodyPr>
          <a:lstStyle/>
          <a:p>
            <a:pPr marL="144145">
              <a:lnSpc>
                <a:spcPct val="100000"/>
              </a:lnSpc>
              <a:spcBef>
                <a:spcPts val="145"/>
              </a:spcBef>
            </a:pPr>
            <a:r>
              <a:rPr sz="2450" spc="-10" dirty="0">
                <a:solidFill>
                  <a:srgbClr val="FFFFFF"/>
                </a:solidFill>
              </a:rPr>
              <a:t>Introduction</a:t>
            </a:r>
            <a:endParaRPr sz="2450"/>
          </a:p>
        </p:txBody>
      </p:sp>
      <p:grpSp>
        <p:nvGrpSpPr>
          <p:cNvPr id="28" name="object 4"/>
          <p:cNvGrpSpPr/>
          <p:nvPr/>
        </p:nvGrpSpPr>
        <p:grpSpPr>
          <a:xfrm>
            <a:off x="6222777" y="382776"/>
            <a:ext cx="4021454" cy="5640705"/>
            <a:chOff x="6222777" y="382776"/>
            <a:chExt cx="4021454" cy="5640705"/>
          </a:xfrm>
        </p:grpSpPr>
        <p:sp>
          <p:nvSpPr>
            <p:cNvPr id="1048611" name="object 5"/>
            <p:cNvSpPr/>
            <p:nvPr/>
          </p:nvSpPr>
          <p:spPr>
            <a:xfrm>
              <a:off x="6228346" y="388345"/>
              <a:ext cx="4010025" cy="5629275"/>
            </a:xfrm>
            <a:custGeom>
              <a:avLst/>
              <a:gdLst/>
              <a:ahLst/>
              <a:cxnLst/>
              <a:rect l="l" t="t" r="r" b="b"/>
              <a:pathLst>
                <a:path w="4010025" h="5629275">
                  <a:moveTo>
                    <a:pt x="0" y="0"/>
                  </a:moveTo>
                  <a:lnTo>
                    <a:pt x="4010023" y="0"/>
                  </a:lnTo>
                  <a:lnTo>
                    <a:pt x="4010023" y="5629072"/>
                  </a:lnTo>
                  <a:lnTo>
                    <a:pt x="0" y="5629072"/>
                  </a:lnTo>
                  <a:lnTo>
                    <a:pt x="0" y="0"/>
                  </a:lnTo>
                  <a:close/>
                </a:path>
              </a:pathLst>
            </a:custGeom>
            <a:solidFill>
              <a:srgbClr val="CC99FF"/>
            </a:solidFill>
          </p:spPr>
          <p:txBody>
            <a:bodyPr wrap="square" lIns="0" tIns="0" rIns="0" bIns="0" rtlCol="0"/>
            <a:lstStyle/>
            <a:p>
              <a:endParaRPr/>
            </a:p>
          </p:txBody>
        </p:sp>
        <p:sp>
          <p:nvSpPr>
            <p:cNvPr id="1048612" name="object 6"/>
            <p:cNvSpPr/>
            <p:nvPr/>
          </p:nvSpPr>
          <p:spPr>
            <a:xfrm>
              <a:off x="6228346" y="388345"/>
              <a:ext cx="4010025" cy="5629275"/>
            </a:xfrm>
            <a:custGeom>
              <a:avLst/>
              <a:gdLst/>
              <a:ahLst/>
              <a:cxnLst/>
              <a:rect l="l" t="t" r="r" b="b"/>
              <a:pathLst>
                <a:path w="4010025" h="5629275">
                  <a:moveTo>
                    <a:pt x="0" y="0"/>
                  </a:moveTo>
                  <a:lnTo>
                    <a:pt x="4010023" y="0"/>
                  </a:lnTo>
                  <a:lnTo>
                    <a:pt x="4010023" y="5629072"/>
                  </a:lnTo>
                </a:path>
                <a:path w="4010025" h="5629275">
                  <a:moveTo>
                    <a:pt x="0" y="5629072"/>
                  </a:moveTo>
                  <a:lnTo>
                    <a:pt x="0" y="0"/>
                  </a:lnTo>
                </a:path>
              </a:pathLst>
            </a:custGeom>
            <a:ln w="11138">
              <a:solidFill>
                <a:srgbClr val="FFFFFF"/>
              </a:solidFill>
            </a:ln>
          </p:spPr>
          <p:txBody>
            <a:bodyPr wrap="square" lIns="0" tIns="0" rIns="0" bIns="0" rtlCol="0"/>
            <a:lstStyle/>
            <a:p>
              <a:endParaRPr/>
            </a:p>
          </p:txBody>
        </p:sp>
      </p:grpSp>
      <p:sp>
        <p:nvSpPr>
          <p:cNvPr id="1048613" name="object 7"/>
          <p:cNvSpPr txBox="1"/>
          <p:nvPr/>
        </p:nvSpPr>
        <p:spPr>
          <a:xfrm>
            <a:off x="6305624" y="477669"/>
            <a:ext cx="3932747" cy="5237331"/>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Amul </a:t>
            </a:r>
            <a:r>
              <a:rPr sz="2450" spc="5" dirty="0">
                <a:latin typeface="Roboto"/>
                <a:cs typeface="Roboto"/>
              </a:rPr>
              <a:t>is </a:t>
            </a:r>
            <a:r>
              <a:rPr sz="2450" spc="-10" dirty="0">
                <a:latin typeface="Roboto"/>
                <a:cs typeface="Roboto"/>
              </a:rPr>
              <a:t>an </a:t>
            </a:r>
            <a:r>
              <a:rPr sz="2450" spc="-20" dirty="0">
                <a:latin typeface="Roboto"/>
                <a:cs typeface="Roboto"/>
              </a:rPr>
              <a:t>acronym </a:t>
            </a:r>
            <a:r>
              <a:rPr sz="2450" spc="-15" dirty="0">
                <a:latin typeface="Roboto"/>
                <a:cs typeface="Roboto"/>
              </a:rPr>
              <a:t>(Anand  </a:t>
            </a:r>
            <a:r>
              <a:rPr sz="2450" dirty="0">
                <a:latin typeface="Roboto"/>
                <a:cs typeface="Roboto"/>
              </a:rPr>
              <a:t>Milk </a:t>
            </a:r>
            <a:r>
              <a:rPr sz="2450" spc="-10" dirty="0">
                <a:latin typeface="Roboto"/>
                <a:cs typeface="Roboto"/>
              </a:rPr>
              <a:t>Union </a:t>
            </a:r>
            <a:r>
              <a:rPr sz="2450" spc="10" dirty="0">
                <a:latin typeface="Roboto"/>
                <a:cs typeface="Roboto"/>
              </a:rPr>
              <a:t>Limited) </a:t>
            </a:r>
            <a:r>
              <a:rPr sz="2450" dirty="0">
                <a:latin typeface="Roboto"/>
                <a:cs typeface="Roboto"/>
              </a:rPr>
              <a:t>of </a:t>
            </a:r>
            <a:r>
              <a:rPr sz="2450" spc="-20" dirty="0">
                <a:latin typeface="Roboto"/>
                <a:cs typeface="Roboto"/>
              </a:rPr>
              <a:t>the  </a:t>
            </a:r>
            <a:r>
              <a:rPr sz="2450" dirty="0">
                <a:latin typeface="Roboto"/>
                <a:cs typeface="Roboto"/>
              </a:rPr>
              <a:t>Indian </a:t>
            </a:r>
            <a:r>
              <a:rPr sz="2450" spc="-5" dirty="0">
                <a:latin typeface="Roboto"/>
                <a:cs typeface="Roboto"/>
              </a:rPr>
              <a:t>cooperative </a:t>
            </a:r>
            <a:r>
              <a:rPr sz="2450" dirty="0">
                <a:latin typeface="Roboto"/>
                <a:cs typeface="Roboto"/>
              </a:rPr>
              <a:t>society  </a:t>
            </a:r>
            <a:r>
              <a:rPr sz="2450" spc="-5" dirty="0">
                <a:latin typeface="Roboto"/>
                <a:cs typeface="Roboto"/>
              </a:rPr>
              <a:t>named </a:t>
            </a:r>
            <a:r>
              <a:rPr sz="2450" spc="-25" dirty="0">
                <a:latin typeface="Roboto"/>
                <a:cs typeface="Roboto"/>
              </a:rPr>
              <a:t>Gujarat </a:t>
            </a:r>
            <a:r>
              <a:rPr sz="2450" dirty="0">
                <a:latin typeface="Roboto"/>
                <a:cs typeface="Roboto"/>
              </a:rPr>
              <a:t>Milk  </a:t>
            </a:r>
            <a:r>
              <a:rPr sz="2450" spc="-20" dirty="0">
                <a:latin typeface="Roboto"/>
                <a:cs typeface="Roboto"/>
              </a:rPr>
              <a:t>Marketing </a:t>
            </a:r>
            <a:r>
              <a:rPr sz="2450" spc="-15" dirty="0">
                <a:latin typeface="Roboto"/>
                <a:cs typeface="Roboto"/>
              </a:rPr>
              <a:t>Federation </a:t>
            </a:r>
            <a:r>
              <a:rPr sz="2450" spc="-5" dirty="0">
                <a:latin typeface="Roboto"/>
                <a:cs typeface="Roboto"/>
              </a:rPr>
              <a:t>based  </a:t>
            </a:r>
            <a:r>
              <a:rPr sz="2450" spc="5" dirty="0">
                <a:latin typeface="Roboto"/>
                <a:cs typeface="Roboto"/>
              </a:rPr>
              <a:t>in </a:t>
            </a:r>
            <a:r>
              <a:rPr sz="2450" spc="-20" dirty="0">
                <a:latin typeface="Roboto"/>
                <a:cs typeface="Roboto"/>
              </a:rPr>
              <a:t>Anand, Gujarat</a:t>
            </a:r>
            <a:r>
              <a:rPr sz="2450" spc="-20" dirty="0" smtClean="0">
                <a:latin typeface="Roboto"/>
                <a:cs typeface="Roboto"/>
              </a:rPr>
              <a:t>. </a:t>
            </a:r>
            <a:r>
              <a:rPr sz="2450" spc="15" dirty="0">
                <a:latin typeface="Roboto"/>
                <a:cs typeface="Roboto"/>
              </a:rPr>
              <a:t>It </a:t>
            </a:r>
            <a:r>
              <a:rPr sz="2450" spc="5" dirty="0">
                <a:latin typeface="Roboto"/>
                <a:cs typeface="Roboto"/>
              </a:rPr>
              <a:t>is  </a:t>
            </a:r>
            <a:r>
              <a:rPr sz="2450" spc="-10" dirty="0">
                <a:latin typeface="Roboto"/>
                <a:cs typeface="Roboto"/>
              </a:rPr>
              <a:t>under </a:t>
            </a:r>
            <a:r>
              <a:rPr sz="2450" spc="-20" dirty="0">
                <a:latin typeface="Roboto"/>
                <a:cs typeface="Roboto"/>
              </a:rPr>
              <a:t>the </a:t>
            </a:r>
            <a:r>
              <a:rPr sz="2450" spc="-15" dirty="0">
                <a:latin typeface="Roboto"/>
                <a:cs typeface="Roboto"/>
              </a:rPr>
              <a:t>ownership </a:t>
            </a:r>
            <a:r>
              <a:rPr sz="2450" dirty="0">
                <a:latin typeface="Roboto"/>
                <a:cs typeface="Roboto"/>
              </a:rPr>
              <a:t>of  </a:t>
            </a:r>
            <a:r>
              <a:rPr sz="2450" spc="-25" dirty="0">
                <a:latin typeface="Roboto"/>
                <a:cs typeface="Roboto"/>
              </a:rPr>
              <a:t>Gujarat </a:t>
            </a:r>
            <a:r>
              <a:rPr sz="2450" spc="-10" dirty="0">
                <a:latin typeface="Roboto"/>
                <a:cs typeface="Roboto"/>
              </a:rPr>
              <a:t>Cooperative </a:t>
            </a:r>
            <a:r>
              <a:rPr sz="2450" dirty="0">
                <a:latin typeface="Roboto"/>
                <a:cs typeface="Roboto"/>
              </a:rPr>
              <a:t>Milk  </a:t>
            </a:r>
            <a:r>
              <a:rPr sz="2450" spc="-20" dirty="0">
                <a:latin typeface="Roboto"/>
                <a:cs typeface="Roboto"/>
              </a:rPr>
              <a:t>Marketing </a:t>
            </a:r>
            <a:r>
              <a:rPr sz="2450" spc="-15" dirty="0">
                <a:latin typeface="Roboto"/>
                <a:cs typeface="Roboto"/>
              </a:rPr>
              <a:t>Federation  </a:t>
            </a:r>
            <a:r>
              <a:rPr sz="2450" spc="10" dirty="0">
                <a:latin typeface="Roboto"/>
                <a:cs typeface="Roboto"/>
              </a:rPr>
              <a:t>Limited, </a:t>
            </a:r>
            <a:r>
              <a:rPr sz="2450" dirty="0">
                <a:latin typeface="Roboto"/>
                <a:cs typeface="Roboto"/>
              </a:rPr>
              <a:t>Department of  </a:t>
            </a:r>
            <a:r>
              <a:rPr sz="2450" spc="-15" dirty="0">
                <a:latin typeface="Roboto"/>
                <a:cs typeface="Roboto"/>
              </a:rPr>
              <a:t>Cooperation, </a:t>
            </a:r>
            <a:r>
              <a:rPr sz="2450" spc="-10" dirty="0">
                <a:latin typeface="Roboto"/>
                <a:cs typeface="Roboto"/>
              </a:rPr>
              <a:t>Government  </a:t>
            </a:r>
            <a:r>
              <a:rPr sz="2450" dirty="0">
                <a:latin typeface="Roboto"/>
                <a:cs typeface="Roboto"/>
              </a:rPr>
              <a:t>of </a:t>
            </a:r>
            <a:r>
              <a:rPr sz="2450" spc="-25" dirty="0">
                <a:latin typeface="Roboto"/>
                <a:cs typeface="Roboto"/>
              </a:rPr>
              <a:t>Gujarat. </a:t>
            </a:r>
            <a:r>
              <a:rPr sz="2450" spc="15" dirty="0">
                <a:latin typeface="Roboto"/>
                <a:cs typeface="Roboto"/>
              </a:rPr>
              <a:t>It </a:t>
            </a:r>
            <a:r>
              <a:rPr sz="2450" spc="5" dirty="0">
                <a:latin typeface="Roboto"/>
                <a:cs typeface="Roboto"/>
              </a:rPr>
              <a:t>is </a:t>
            </a:r>
            <a:r>
              <a:rPr sz="2450" spc="-5" dirty="0">
                <a:latin typeface="Roboto"/>
                <a:cs typeface="Roboto"/>
              </a:rPr>
              <a:t>controlled  </a:t>
            </a:r>
            <a:r>
              <a:rPr sz="2450" spc="5" dirty="0">
                <a:latin typeface="Roboto"/>
                <a:cs typeface="Roboto"/>
              </a:rPr>
              <a:t>by </a:t>
            </a:r>
            <a:r>
              <a:rPr sz="2450" spc="-5" dirty="0">
                <a:latin typeface="Roboto"/>
                <a:cs typeface="Roboto"/>
              </a:rPr>
              <a:t>3.6 </a:t>
            </a:r>
            <a:r>
              <a:rPr sz="2450" spc="15" dirty="0">
                <a:latin typeface="Roboto"/>
                <a:cs typeface="Roboto"/>
              </a:rPr>
              <a:t>million milk  </a:t>
            </a:r>
            <a:r>
              <a:rPr sz="2450" spc="-15" dirty="0">
                <a:latin typeface="Roboto"/>
                <a:cs typeface="Roboto"/>
              </a:rPr>
              <a:t>producers</a:t>
            </a:r>
            <a:r>
              <a:rPr sz="2450" spc="-15" dirty="0" smtClean="0">
                <a:latin typeface="Roboto"/>
                <a:cs typeface="Roboto"/>
              </a:rPr>
              <a:t>.</a:t>
            </a:r>
            <a:endParaRPr sz="2450" dirty="0">
              <a:latin typeface="Roboto"/>
              <a:cs typeface="Roboto"/>
            </a:endParaRPr>
          </a:p>
        </p:txBody>
      </p:sp>
      <p:sp>
        <p:nvSpPr>
          <p:cNvPr id="1048614" name="object 8"/>
          <p:cNvSpPr/>
          <p:nvPr/>
        </p:nvSpPr>
        <p:spPr>
          <a:xfrm>
            <a:off x="714128" y="1562099"/>
            <a:ext cx="4327772" cy="3739045"/>
          </a:xfrm>
          <a:prstGeom prst="rect">
            <a:avLst/>
          </a:prstGeom>
          <a:blipFill>
            <a:blip r:embed="rId3" cstate="print"/>
            <a:stretch>
              <a:fillRect/>
            </a:stretch>
          </a:blipFill>
        </p:spPr>
        <p:txBody>
          <a:bodyPr wrap="square" lIns="0" tIns="0" rIns="0" bIns="0" rtlCol="0"/>
          <a:lstStyle/>
          <a:p>
            <a:endParaRPr/>
          </a:p>
        </p:txBody>
      </p:sp>
      <p:sp>
        <p:nvSpPr>
          <p:cNvPr id="1048615" name="object 9"/>
          <p:cNvSpPr/>
          <p:nvPr/>
        </p:nvSpPr>
        <p:spPr>
          <a:xfrm>
            <a:off x="4705350" y="5588000"/>
            <a:ext cx="1282700" cy="254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3"/>
          <p:cNvPicPr>
            <a:picLocks noChangeAspect="1"/>
          </p:cNvPicPr>
          <p:nvPr/>
        </p:nvPicPr>
        <p:blipFill>
          <a:blip r:embed="rId2" cstate="print"/>
          <a:stretch>
            <a:fillRect/>
          </a:stretch>
        </p:blipFill>
        <p:spPr>
          <a:xfrm>
            <a:off x="529208" y="0"/>
            <a:ext cx="9601200" cy="5877900"/>
          </a:xfrm>
          <a:prstGeom prst="rect">
            <a:avLst/>
          </a:prstGeom>
        </p:spPr>
      </p:pic>
      <p:pic>
        <p:nvPicPr>
          <p:cNvPr id="2097159" name="Picture 5"/>
          <p:cNvPicPr>
            <a:picLocks noChangeAspect="1"/>
          </p:cNvPicPr>
          <p:nvPr/>
        </p:nvPicPr>
        <p:blipFill>
          <a:blip r:embed="rId3" cstate="print"/>
          <a:stretch>
            <a:fillRect/>
          </a:stretch>
        </p:blipFill>
        <p:spPr>
          <a:xfrm>
            <a:off x="8739635" y="0"/>
            <a:ext cx="1430908" cy="9170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ctrTitle"/>
          </p:nvPr>
        </p:nvSpPr>
        <p:spPr>
          <a:xfrm>
            <a:off x="698500" y="342900"/>
            <a:ext cx="9089390" cy="723275"/>
          </a:xfrm>
        </p:spPr>
        <p:txBody>
          <a:bodyPr/>
          <a:lstStyle/>
          <a:p>
            <a:r>
              <a:rPr lang="en-US" dirty="0" smtClean="0"/>
              <a:t>Brand curation strategies of amul</a:t>
            </a:r>
            <a:endParaRPr lang="en-IN" dirty="0"/>
          </a:p>
        </p:txBody>
      </p:sp>
      <p:sp>
        <p:nvSpPr>
          <p:cNvPr id="1048671" name="Subtitle 2"/>
          <p:cNvSpPr>
            <a:spLocks noGrp="1"/>
          </p:cNvSpPr>
          <p:nvPr>
            <p:ph type="subTitle" idx="4"/>
          </p:nvPr>
        </p:nvSpPr>
        <p:spPr>
          <a:xfrm>
            <a:off x="774700" y="1181100"/>
            <a:ext cx="2971800" cy="4279583"/>
          </a:xfrm>
        </p:spPr>
        <p:txBody>
          <a:bodyPr/>
          <a:lstStyle/>
          <a:p>
            <a:pPr marL="285750" indent="-285750" algn="l">
              <a:buFont typeface="Arial" pitchFamily="34" charset="0"/>
              <a:buChar char="•"/>
            </a:pPr>
            <a:r>
              <a:rPr lang="en-US" dirty="0" smtClean="0"/>
              <a:t>Iconic amul girl</a:t>
            </a:r>
          </a:p>
          <a:p>
            <a:pPr marL="285750" indent="-285750" algn="l">
              <a:buFont typeface="Arial" pitchFamily="34" charset="0"/>
              <a:buChar char="•"/>
            </a:pPr>
            <a:endParaRPr lang="en-US" dirty="0"/>
          </a:p>
          <a:p>
            <a:pPr marL="285750" indent="-285750" algn="l">
              <a:buFont typeface="Arial" pitchFamily="34" charset="0"/>
              <a:buChar char="•"/>
            </a:pPr>
            <a:r>
              <a:rPr lang="en-US" dirty="0"/>
              <a:t>Creative advertising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Quality dairy </a:t>
            </a:r>
            <a:r>
              <a:rPr lang="en-US" dirty="0" smtClean="0"/>
              <a:t>products</a:t>
            </a:r>
          </a:p>
          <a:p>
            <a:pPr marL="285750" indent="-285750" algn="l">
              <a:buFont typeface="Arial" pitchFamily="34" charset="0"/>
              <a:buChar char="•"/>
            </a:pPr>
            <a:endParaRPr lang="en-US" dirty="0"/>
          </a:p>
          <a:p>
            <a:pPr marL="285750" indent="-285750" algn="l">
              <a:buFont typeface="Arial" pitchFamily="34" charset="0"/>
              <a:buChar char="•"/>
            </a:pPr>
            <a:r>
              <a:rPr lang="en-US" dirty="0"/>
              <a:t>Wide product range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Strong </a:t>
            </a:r>
            <a:r>
              <a:rPr lang="en-US" dirty="0" smtClean="0"/>
              <a:t>distribution</a:t>
            </a:r>
          </a:p>
          <a:p>
            <a:pPr marL="285750" indent="-285750" algn="l">
              <a:buFont typeface="Arial" pitchFamily="34" charset="0"/>
              <a:buChar char="•"/>
            </a:pPr>
            <a:endParaRPr lang="en-US" dirty="0"/>
          </a:p>
          <a:p>
            <a:pPr marL="285750" indent="-285750" algn="l">
              <a:buFont typeface="Arial" pitchFamily="34" charset="0"/>
              <a:buChar char="•"/>
            </a:pPr>
            <a:r>
              <a:rPr lang="en-US" dirty="0"/>
              <a:t>Cooperative model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Social </a:t>
            </a:r>
            <a:r>
              <a:rPr lang="en-US" dirty="0" smtClean="0"/>
              <a:t>responsibility</a:t>
            </a:r>
          </a:p>
          <a:p>
            <a:pPr marL="285750" indent="-285750" algn="l">
              <a:buFont typeface="Arial" pitchFamily="34" charset="0"/>
              <a:buChar char="•"/>
            </a:pPr>
            <a:endParaRPr lang="en-US" dirty="0"/>
          </a:p>
          <a:p>
            <a:pPr marL="285750" indent="-285750" algn="l">
              <a:buFont typeface="Arial" pitchFamily="34" charset="0"/>
              <a:buChar char="•"/>
            </a:pPr>
            <a:r>
              <a:rPr lang="en-US" dirty="0"/>
              <a:t>innovation</a:t>
            </a:r>
            <a:endParaRPr lang="en-IN" dirty="0"/>
          </a:p>
          <a:p>
            <a:pPr algn="l"/>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266700"/>
            <a:ext cx="9372600" cy="914400"/>
          </a:xfrm>
        </p:spPr>
        <p:txBody>
          <a:bodyPr/>
          <a:lstStyle/>
          <a:p>
            <a:r>
              <a:rPr lang="en-GB" dirty="0" smtClean="0"/>
              <a:t>Instagram story link </a:t>
            </a:r>
            <a:endParaRPr lang="en-IN" dirty="0"/>
          </a:p>
        </p:txBody>
      </p:sp>
      <p:sp>
        <p:nvSpPr>
          <p:cNvPr id="3" name="Subtitle 2"/>
          <p:cNvSpPr>
            <a:spLocks noGrp="1"/>
          </p:cNvSpPr>
          <p:nvPr>
            <p:ph type="subTitle" idx="4"/>
          </p:nvPr>
        </p:nvSpPr>
        <p:spPr>
          <a:xfrm>
            <a:off x="698500" y="1333500"/>
            <a:ext cx="9372600" cy="553998"/>
          </a:xfrm>
        </p:spPr>
        <p:txBody>
          <a:bodyPr/>
          <a:lstStyle/>
          <a:p>
            <a:r>
              <a:rPr lang="en-IN" dirty="0"/>
              <a:t>https://instagram.com/stories/food_court_456/3212586446538371127?utm_source=ig_story_item_share&amp;igshid=NjZiM2M3MzIxNA==</a:t>
            </a:r>
          </a:p>
        </p:txBody>
      </p:sp>
      <p:sp>
        <p:nvSpPr>
          <p:cNvPr id="4" name="Rectangle 3"/>
          <p:cNvSpPr/>
          <p:nvPr/>
        </p:nvSpPr>
        <p:spPr>
          <a:xfrm>
            <a:off x="774700" y="2029179"/>
            <a:ext cx="5346700" cy="923330"/>
          </a:xfrm>
          <a:prstGeom prst="rect">
            <a:avLst/>
          </a:prstGeom>
        </p:spPr>
        <p:txBody>
          <a:bodyPr>
            <a:spAutoFit/>
          </a:bodyPr>
          <a:lstStyle/>
          <a:p>
            <a:r>
              <a:rPr lang="en-IN" dirty="0"/>
              <a:t>https://instagram.com/stories/food_court_456/3212582574709057430?utm_source=ig_story_item_share&amp;igshid=NjZiM2M3MzIxNA==</a:t>
            </a:r>
          </a:p>
        </p:txBody>
      </p:sp>
    </p:spTree>
    <p:extLst>
      <p:ext uri="{BB962C8B-B14F-4D97-AF65-F5344CB8AC3E}">
        <p14:creationId xmlns:p14="http://schemas.microsoft.com/office/powerpoint/2010/main" val="87915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2"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s4</a:t>
            </a:r>
            <a:endParaRPr dirty="0"/>
          </a:p>
        </p:txBody>
      </p:sp>
      <p:sp>
        <p:nvSpPr>
          <p:cNvPr id="1048673" name="object 3"/>
          <p:cNvSpPr/>
          <p:nvPr/>
        </p:nvSpPr>
        <p:spPr>
          <a:xfrm>
            <a:off x="3512032" y="1881174"/>
            <a:ext cx="650875" cy="469900"/>
          </a:xfrm>
          <a:custGeom>
            <a:avLst/>
            <a:gdLst/>
            <a:ahLst/>
            <a:cxnLst/>
            <a:rect l="l" t="t" r="r" b="b"/>
            <a:pathLst>
              <a:path w="650875" h="469900">
                <a:moveTo>
                  <a:pt x="348030" y="23571"/>
                </a:moveTo>
                <a:lnTo>
                  <a:pt x="0" y="23571"/>
                </a:lnTo>
                <a:lnTo>
                  <a:pt x="0" y="87071"/>
                </a:lnTo>
                <a:lnTo>
                  <a:pt x="137160" y="87071"/>
                </a:lnTo>
                <a:lnTo>
                  <a:pt x="137160" y="469341"/>
                </a:lnTo>
                <a:lnTo>
                  <a:pt x="210578" y="469341"/>
                </a:lnTo>
                <a:lnTo>
                  <a:pt x="210578" y="87071"/>
                </a:lnTo>
                <a:lnTo>
                  <a:pt x="348030" y="87071"/>
                </a:lnTo>
                <a:lnTo>
                  <a:pt x="348030" y="23571"/>
                </a:lnTo>
                <a:close/>
              </a:path>
              <a:path w="650875" h="469900">
                <a:moveTo>
                  <a:pt x="650735" y="250240"/>
                </a:moveTo>
                <a:lnTo>
                  <a:pt x="642988" y="193954"/>
                </a:lnTo>
                <a:lnTo>
                  <a:pt x="620331" y="156108"/>
                </a:lnTo>
                <a:lnTo>
                  <a:pt x="585203" y="134632"/>
                </a:lnTo>
                <a:lnTo>
                  <a:pt x="540004" y="127469"/>
                </a:lnTo>
                <a:lnTo>
                  <a:pt x="511581" y="129222"/>
                </a:lnTo>
                <a:lnTo>
                  <a:pt x="487946" y="134480"/>
                </a:lnTo>
                <a:lnTo>
                  <a:pt x="469138" y="143243"/>
                </a:lnTo>
                <a:lnTo>
                  <a:pt x="455129" y="155524"/>
                </a:lnTo>
                <a:lnTo>
                  <a:pt x="455129" y="0"/>
                </a:lnTo>
                <a:lnTo>
                  <a:pt x="383171" y="0"/>
                </a:lnTo>
                <a:lnTo>
                  <a:pt x="383171" y="468757"/>
                </a:lnTo>
                <a:lnTo>
                  <a:pt x="455129" y="468757"/>
                </a:lnTo>
                <a:lnTo>
                  <a:pt x="455129" y="234962"/>
                </a:lnTo>
                <a:lnTo>
                  <a:pt x="460425" y="225945"/>
                </a:lnTo>
                <a:lnTo>
                  <a:pt x="491883" y="198018"/>
                </a:lnTo>
                <a:lnTo>
                  <a:pt x="523862" y="190906"/>
                </a:lnTo>
                <a:lnTo>
                  <a:pt x="536663" y="191744"/>
                </a:lnTo>
                <a:lnTo>
                  <a:pt x="570801" y="212153"/>
                </a:lnTo>
                <a:lnTo>
                  <a:pt x="578485" y="251117"/>
                </a:lnTo>
                <a:lnTo>
                  <a:pt x="578485" y="468757"/>
                </a:lnTo>
                <a:lnTo>
                  <a:pt x="650735" y="468757"/>
                </a:lnTo>
                <a:lnTo>
                  <a:pt x="650735" y="250240"/>
                </a:lnTo>
                <a:close/>
              </a:path>
            </a:pathLst>
          </a:custGeom>
          <a:solidFill>
            <a:srgbClr val="FFFFFF"/>
          </a:solidFill>
        </p:spPr>
        <p:txBody>
          <a:bodyPr wrap="square" lIns="0" tIns="0" rIns="0" bIns="0" rtlCol="0"/>
          <a:lstStyle/>
          <a:p>
            <a:endParaRPr/>
          </a:p>
        </p:txBody>
      </p:sp>
      <p:sp>
        <p:nvSpPr>
          <p:cNvPr id="1048674" name="object 4"/>
          <p:cNvSpPr/>
          <p:nvPr/>
        </p:nvSpPr>
        <p:spPr>
          <a:xfrm>
            <a:off x="4219980" y="2008637"/>
            <a:ext cx="280035" cy="347345"/>
          </a:xfrm>
          <a:custGeom>
            <a:avLst/>
            <a:gdLst/>
            <a:ahLst/>
            <a:cxnLst/>
            <a:rect l="l" t="t" r="r" b="b"/>
            <a:pathLst>
              <a:path w="280035" h="347344">
                <a:moveTo>
                  <a:pt x="78707" y="111607"/>
                </a:moveTo>
                <a:lnTo>
                  <a:pt x="6750" y="111607"/>
                </a:lnTo>
                <a:lnTo>
                  <a:pt x="9072" y="89093"/>
                </a:lnTo>
                <a:lnTo>
                  <a:pt x="27652" y="49516"/>
                </a:lnTo>
                <a:lnTo>
                  <a:pt x="63966" y="18255"/>
                </a:lnTo>
                <a:lnTo>
                  <a:pt x="112938" y="2028"/>
                </a:lnTo>
                <a:lnTo>
                  <a:pt x="141854" y="0"/>
                </a:lnTo>
                <a:lnTo>
                  <a:pt x="168072" y="1799"/>
                </a:lnTo>
                <a:lnTo>
                  <a:pt x="213452" y="16190"/>
                </a:lnTo>
                <a:lnTo>
                  <a:pt x="248418" y="44918"/>
                </a:lnTo>
                <a:lnTo>
                  <a:pt x="257820" y="61384"/>
                </a:lnTo>
                <a:lnTo>
                  <a:pt x="138624" y="61384"/>
                </a:lnTo>
                <a:lnTo>
                  <a:pt x="125472" y="62192"/>
                </a:lnTo>
                <a:lnTo>
                  <a:pt x="87711" y="81429"/>
                </a:lnTo>
                <a:lnTo>
                  <a:pt x="79708" y="100079"/>
                </a:lnTo>
                <a:lnTo>
                  <a:pt x="78707" y="111607"/>
                </a:lnTo>
                <a:close/>
              </a:path>
              <a:path w="280035" h="347344">
                <a:moveTo>
                  <a:pt x="116301" y="347156"/>
                </a:moveTo>
                <a:lnTo>
                  <a:pt x="69094" y="339704"/>
                </a:lnTo>
                <a:lnTo>
                  <a:pt x="32013" y="317346"/>
                </a:lnTo>
                <a:lnTo>
                  <a:pt x="8003" y="284121"/>
                </a:lnTo>
                <a:lnTo>
                  <a:pt x="0" y="244067"/>
                </a:lnTo>
                <a:lnTo>
                  <a:pt x="2606" y="217863"/>
                </a:lnTo>
                <a:lnTo>
                  <a:pt x="23458" y="175644"/>
                </a:lnTo>
                <a:lnTo>
                  <a:pt x="64283" y="147099"/>
                </a:lnTo>
                <a:lnTo>
                  <a:pt x="119354" y="132781"/>
                </a:lnTo>
                <a:lnTo>
                  <a:pt x="151846" y="130991"/>
                </a:lnTo>
                <a:lnTo>
                  <a:pt x="196780" y="130991"/>
                </a:lnTo>
                <a:lnTo>
                  <a:pt x="196780" y="114544"/>
                </a:lnTo>
                <a:lnTo>
                  <a:pt x="182389" y="75776"/>
                </a:lnTo>
                <a:lnTo>
                  <a:pt x="138624" y="61384"/>
                </a:lnTo>
                <a:lnTo>
                  <a:pt x="257820" y="61384"/>
                </a:lnTo>
                <a:lnTo>
                  <a:pt x="268689" y="114544"/>
                </a:lnTo>
                <a:lnTo>
                  <a:pt x="268738" y="186795"/>
                </a:lnTo>
                <a:lnTo>
                  <a:pt x="155221" y="186795"/>
                </a:lnTo>
                <a:lnTo>
                  <a:pt x="118920" y="190521"/>
                </a:lnTo>
                <a:lnTo>
                  <a:pt x="92990" y="200085"/>
                </a:lnTo>
                <a:lnTo>
                  <a:pt x="77433" y="215486"/>
                </a:lnTo>
                <a:lnTo>
                  <a:pt x="72247" y="236725"/>
                </a:lnTo>
                <a:lnTo>
                  <a:pt x="73036" y="245894"/>
                </a:lnTo>
                <a:lnTo>
                  <a:pt x="101109" y="278687"/>
                </a:lnTo>
                <a:lnTo>
                  <a:pt x="124232" y="281954"/>
                </a:lnTo>
                <a:lnTo>
                  <a:pt x="269895" y="281954"/>
                </a:lnTo>
                <a:lnTo>
                  <a:pt x="271528" y="296052"/>
                </a:lnTo>
                <a:lnTo>
                  <a:pt x="275016" y="312059"/>
                </a:lnTo>
                <a:lnTo>
                  <a:pt x="277432" y="318961"/>
                </a:lnTo>
                <a:lnTo>
                  <a:pt x="200011" y="318961"/>
                </a:lnTo>
                <a:lnTo>
                  <a:pt x="159563" y="340218"/>
                </a:lnTo>
                <a:lnTo>
                  <a:pt x="131585" y="346385"/>
                </a:lnTo>
                <a:lnTo>
                  <a:pt x="116301" y="347156"/>
                </a:lnTo>
                <a:close/>
              </a:path>
              <a:path w="280035" h="347344">
                <a:moveTo>
                  <a:pt x="269895" y="281954"/>
                </a:moveTo>
                <a:lnTo>
                  <a:pt x="124232" y="281954"/>
                </a:lnTo>
                <a:lnTo>
                  <a:pt x="137140" y="281128"/>
                </a:lnTo>
                <a:lnTo>
                  <a:pt x="149128" y="278650"/>
                </a:lnTo>
                <a:lnTo>
                  <a:pt x="186722" y="255228"/>
                </a:lnTo>
                <a:lnTo>
                  <a:pt x="196780" y="241424"/>
                </a:lnTo>
                <a:lnTo>
                  <a:pt x="196780" y="186795"/>
                </a:lnTo>
                <a:lnTo>
                  <a:pt x="268738" y="186795"/>
                </a:lnTo>
                <a:lnTo>
                  <a:pt x="268738" y="257871"/>
                </a:lnTo>
                <a:lnTo>
                  <a:pt x="269435" y="277990"/>
                </a:lnTo>
                <a:lnTo>
                  <a:pt x="269895" y="281954"/>
                </a:lnTo>
                <a:close/>
              </a:path>
              <a:path w="280035" h="347344">
                <a:moveTo>
                  <a:pt x="279899" y="341283"/>
                </a:moveTo>
                <a:lnTo>
                  <a:pt x="208821" y="341283"/>
                </a:lnTo>
                <a:lnTo>
                  <a:pt x="203166" y="329149"/>
                </a:lnTo>
                <a:lnTo>
                  <a:pt x="200300" y="321899"/>
                </a:lnTo>
                <a:lnTo>
                  <a:pt x="200011" y="318961"/>
                </a:lnTo>
                <a:lnTo>
                  <a:pt x="277432" y="318961"/>
                </a:lnTo>
                <a:lnTo>
                  <a:pt x="279899" y="326010"/>
                </a:lnTo>
                <a:lnTo>
                  <a:pt x="279899" y="341283"/>
                </a:lnTo>
                <a:close/>
              </a:path>
            </a:pathLst>
          </a:custGeom>
          <a:solidFill>
            <a:srgbClr val="FFFFFF"/>
          </a:solidFill>
        </p:spPr>
        <p:txBody>
          <a:bodyPr wrap="square" lIns="0" tIns="0" rIns="0" bIns="0" rtlCol="0"/>
          <a:lstStyle/>
          <a:p>
            <a:endParaRPr/>
          </a:p>
        </p:txBody>
      </p:sp>
      <p:sp>
        <p:nvSpPr>
          <p:cNvPr id="1048675" name="object 5"/>
          <p:cNvSpPr/>
          <p:nvPr/>
        </p:nvSpPr>
        <p:spPr>
          <a:xfrm>
            <a:off x="4552411" y="2008637"/>
            <a:ext cx="267970" cy="341630"/>
          </a:xfrm>
          <a:custGeom>
            <a:avLst/>
            <a:gdLst/>
            <a:ahLst/>
            <a:cxnLst/>
            <a:rect l="l" t="t" r="r" b="b"/>
            <a:pathLst>
              <a:path w="267970" h="341630">
                <a:moveTo>
                  <a:pt x="267557" y="341283"/>
                </a:moveTo>
                <a:lnTo>
                  <a:pt x="195310" y="341283"/>
                </a:lnTo>
                <a:lnTo>
                  <a:pt x="195310" y="123649"/>
                </a:lnTo>
                <a:lnTo>
                  <a:pt x="194456" y="108110"/>
                </a:lnTo>
                <a:lnTo>
                  <a:pt x="173968" y="70956"/>
                </a:lnTo>
                <a:lnTo>
                  <a:pt x="140684" y="63439"/>
                </a:lnTo>
                <a:lnTo>
                  <a:pt x="129346" y="64229"/>
                </a:lnTo>
                <a:lnTo>
                  <a:pt x="90981" y="82769"/>
                </a:lnTo>
                <a:lnTo>
                  <a:pt x="71957" y="107495"/>
                </a:lnTo>
                <a:lnTo>
                  <a:pt x="71957" y="341283"/>
                </a:lnTo>
                <a:lnTo>
                  <a:pt x="0" y="341283"/>
                </a:lnTo>
                <a:lnTo>
                  <a:pt x="0" y="5874"/>
                </a:lnTo>
                <a:lnTo>
                  <a:pt x="68582" y="5874"/>
                </a:lnTo>
                <a:lnTo>
                  <a:pt x="69752" y="30398"/>
                </a:lnTo>
                <a:lnTo>
                  <a:pt x="84223" y="17099"/>
                </a:lnTo>
                <a:lnTo>
                  <a:pt x="103561" y="7599"/>
                </a:lnTo>
                <a:lnTo>
                  <a:pt x="127765" y="1899"/>
                </a:lnTo>
                <a:lnTo>
                  <a:pt x="156836" y="0"/>
                </a:lnTo>
                <a:lnTo>
                  <a:pt x="180691" y="1789"/>
                </a:lnTo>
                <a:lnTo>
                  <a:pt x="220854" y="16108"/>
                </a:lnTo>
                <a:lnTo>
                  <a:pt x="250350" y="45257"/>
                </a:lnTo>
                <a:lnTo>
                  <a:pt x="265550" y="92323"/>
                </a:lnTo>
                <a:lnTo>
                  <a:pt x="267557" y="122767"/>
                </a:lnTo>
                <a:lnTo>
                  <a:pt x="267557" y="341283"/>
                </a:lnTo>
                <a:close/>
              </a:path>
            </a:pathLst>
          </a:custGeom>
          <a:solidFill>
            <a:srgbClr val="FFFFFF"/>
          </a:solidFill>
        </p:spPr>
        <p:txBody>
          <a:bodyPr wrap="square" lIns="0" tIns="0" rIns="0" bIns="0" rtlCol="0"/>
          <a:lstStyle/>
          <a:p>
            <a:endParaRPr/>
          </a:p>
        </p:txBody>
      </p:sp>
      <p:sp>
        <p:nvSpPr>
          <p:cNvPr id="1048676" name="object 6"/>
          <p:cNvSpPr/>
          <p:nvPr/>
        </p:nvSpPr>
        <p:spPr>
          <a:xfrm>
            <a:off x="4886580" y="1881171"/>
            <a:ext cx="290195" cy="469265"/>
          </a:xfrm>
          <a:custGeom>
            <a:avLst/>
            <a:gdLst/>
            <a:ahLst/>
            <a:cxnLst/>
            <a:rect l="l" t="t" r="r" b="b"/>
            <a:pathLst>
              <a:path w="290195" h="469264">
                <a:moveTo>
                  <a:pt x="289590" y="468749"/>
                </a:moveTo>
                <a:lnTo>
                  <a:pt x="203530" y="468749"/>
                </a:lnTo>
                <a:lnTo>
                  <a:pt x="96920" y="326009"/>
                </a:lnTo>
                <a:lnTo>
                  <a:pt x="72247" y="351562"/>
                </a:lnTo>
                <a:lnTo>
                  <a:pt x="72247" y="468749"/>
                </a:lnTo>
                <a:lnTo>
                  <a:pt x="0" y="468749"/>
                </a:lnTo>
                <a:lnTo>
                  <a:pt x="0" y="0"/>
                </a:lnTo>
                <a:lnTo>
                  <a:pt x="72247" y="0"/>
                </a:lnTo>
                <a:lnTo>
                  <a:pt x="72247" y="257136"/>
                </a:lnTo>
                <a:lnTo>
                  <a:pt x="85903" y="240836"/>
                </a:lnTo>
                <a:lnTo>
                  <a:pt x="187379" y="133341"/>
                </a:lnTo>
                <a:lnTo>
                  <a:pt x="277838" y="133341"/>
                </a:lnTo>
                <a:lnTo>
                  <a:pt x="145084" y="275199"/>
                </a:lnTo>
                <a:lnTo>
                  <a:pt x="289590" y="468749"/>
                </a:lnTo>
                <a:close/>
              </a:path>
            </a:pathLst>
          </a:custGeom>
          <a:solidFill>
            <a:srgbClr val="FFFFFF"/>
          </a:solidFill>
        </p:spPr>
        <p:txBody>
          <a:bodyPr wrap="square" lIns="0" tIns="0" rIns="0" bIns="0" rtlCol="0"/>
          <a:lstStyle/>
          <a:p>
            <a:endParaRPr/>
          </a:p>
        </p:txBody>
      </p:sp>
      <p:sp>
        <p:nvSpPr>
          <p:cNvPr id="1048677" name="object 7"/>
          <p:cNvSpPr/>
          <p:nvPr/>
        </p:nvSpPr>
        <p:spPr>
          <a:xfrm>
            <a:off x="5288953" y="1904669"/>
            <a:ext cx="673100" cy="451484"/>
          </a:xfrm>
          <a:custGeom>
            <a:avLst/>
            <a:gdLst/>
            <a:ahLst/>
            <a:cxnLst/>
            <a:rect l="l" t="t" r="r" b="b"/>
            <a:pathLst>
              <a:path w="673100" h="451485">
                <a:moveTo>
                  <a:pt x="381520" y="0"/>
                </a:moveTo>
                <a:lnTo>
                  <a:pt x="296938" y="0"/>
                </a:lnTo>
                <a:lnTo>
                  <a:pt x="190906" y="204419"/>
                </a:lnTo>
                <a:lnTo>
                  <a:pt x="85318" y="0"/>
                </a:lnTo>
                <a:lnTo>
                  <a:pt x="0" y="0"/>
                </a:lnTo>
                <a:lnTo>
                  <a:pt x="153606" y="278879"/>
                </a:lnTo>
                <a:lnTo>
                  <a:pt x="153606" y="445262"/>
                </a:lnTo>
                <a:lnTo>
                  <a:pt x="227914" y="445262"/>
                </a:lnTo>
                <a:lnTo>
                  <a:pt x="227914" y="278879"/>
                </a:lnTo>
                <a:lnTo>
                  <a:pt x="381520" y="0"/>
                </a:lnTo>
                <a:close/>
              </a:path>
              <a:path w="673100" h="451485">
                <a:moveTo>
                  <a:pt x="673049" y="271386"/>
                </a:moveTo>
                <a:lnTo>
                  <a:pt x="670090" y="237274"/>
                </a:lnTo>
                <a:lnTo>
                  <a:pt x="662114" y="206032"/>
                </a:lnTo>
                <a:lnTo>
                  <a:pt x="649097" y="177660"/>
                </a:lnTo>
                <a:lnTo>
                  <a:pt x="641019" y="166243"/>
                </a:lnTo>
                <a:lnTo>
                  <a:pt x="631050" y="152146"/>
                </a:lnTo>
                <a:lnTo>
                  <a:pt x="608634" y="131064"/>
                </a:lnTo>
                <a:lnTo>
                  <a:pt x="600798" y="126555"/>
                </a:lnTo>
                <a:lnTo>
                  <a:pt x="600798" y="274320"/>
                </a:lnTo>
                <a:lnTo>
                  <a:pt x="600798" y="281952"/>
                </a:lnTo>
                <a:lnTo>
                  <a:pt x="595439" y="323227"/>
                </a:lnTo>
                <a:lnTo>
                  <a:pt x="568477" y="371360"/>
                </a:lnTo>
                <a:lnTo>
                  <a:pt x="519734" y="388861"/>
                </a:lnTo>
                <a:lnTo>
                  <a:pt x="500659" y="386892"/>
                </a:lnTo>
                <a:lnTo>
                  <a:pt x="458495" y="357289"/>
                </a:lnTo>
                <a:lnTo>
                  <a:pt x="439369" y="302577"/>
                </a:lnTo>
                <a:lnTo>
                  <a:pt x="438086" y="274320"/>
                </a:lnTo>
                <a:lnTo>
                  <a:pt x="439369" y="253047"/>
                </a:lnTo>
                <a:lnTo>
                  <a:pt x="449567" y="215011"/>
                </a:lnTo>
                <a:lnTo>
                  <a:pt x="483946" y="174244"/>
                </a:lnTo>
                <a:lnTo>
                  <a:pt x="519150" y="166243"/>
                </a:lnTo>
                <a:lnTo>
                  <a:pt x="538099" y="168236"/>
                </a:lnTo>
                <a:lnTo>
                  <a:pt x="580085" y="198259"/>
                </a:lnTo>
                <a:lnTo>
                  <a:pt x="595617" y="233273"/>
                </a:lnTo>
                <a:lnTo>
                  <a:pt x="600798" y="274320"/>
                </a:lnTo>
                <a:lnTo>
                  <a:pt x="600798" y="126555"/>
                </a:lnTo>
                <a:lnTo>
                  <a:pt x="582510" y="116014"/>
                </a:lnTo>
                <a:lnTo>
                  <a:pt x="552691" y="106984"/>
                </a:lnTo>
                <a:lnTo>
                  <a:pt x="519150" y="103974"/>
                </a:lnTo>
                <a:lnTo>
                  <a:pt x="485609" y="107035"/>
                </a:lnTo>
                <a:lnTo>
                  <a:pt x="429653" y="131559"/>
                </a:lnTo>
                <a:lnTo>
                  <a:pt x="389255" y="178993"/>
                </a:lnTo>
                <a:lnTo>
                  <a:pt x="368693" y="239649"/>
                </a:lnTo>
                <a:lnTo>
                  <a:pt x="366128" y="274320"/>
                </a:lnTo>
                <a:lnTo>
                  <a:pt x="366191" y="281952"/>
                </a:lnTo>
                <a:lnTo>
                  <a:pt x="376453" y="347497"/>
                </a:lnTo>
                <a:lnTo>
                  <a:pt x="407403" y="402234"/>
                </a:lnTo>
                <a:lnTo>
                  <a:pt x="456107" y="438912"/>
                </a:lnTo>
                <a:lnTo>
                  <a:pt x="519734" y="451129"/>
                </a:lnTo>
                <a:lnTo>
                  <a:pt x="553275" y="448068"/>
                </a:lnTo>
                <a:lnTo>
                  <a:pt x="583133" y="438912"/>
                </a:lnTo>
                <a:lnTo>
                  <a:pt x="609307" y="423621"/>
                </a:lnTo>
                <a:lnTo>
                  <a:pt x="631786" y="402234"/>
                </a:lnTo>
                <a:lnTo>
                  <a:pt x="641096" y="388861"/>
                </a:lnTo>
                <a:lnTo>
                  <a:pt x="649833" y="376313"/>
                </a:lnTo>
                <a:lnTo>
                  <a:pt x="662736" y="347497"/>
                </a:lnTo>
                <a:lnTo>
                  <a:pt x="670471" y="315747"/>
                </a:lnTo>
                <a:lnTo>
                  <a:pt x="672985" y="281952"/>
                </a:lnTo>
                <a:lnTo>
                  <a:pt x="673049" y="271386"/>
                </a:lnTo>
                <a:close/>
              </a:path>
            </a:pathLst>
          </a:custGeom>
          <a:solidFill>
            <a:srgbClr val="FFFFFF"/>
          </a:solidFill>
        </p:spPr>
        <p:txBody>
          <a:bodyPr wrap="square" lIns="0" tIns="0" rIns="0" bIns="0" rtlCol="0"/>
          <a:lstStyle/>
          <a:p>
            <a:endParaRPr/>
          </a:p>
        </p:txBody>
      </p:sp>
      <p:sp>
        <p:nvSpPr>
          <p:cNvPr id="1048678" name="object 8"/>
          <p:cNvSpPr/>
          <p:nvPr/>
        </p:nvSpPr>
        <p:spPr>
          <a:xfrm>
            <a:off x="6013608" y="2014512"/>
            <a:ext cx="267970" cy="341630"/>
          </a:xfrm>
          <a:custGeom>
            <a:avLst/>
            <a:gdLst/>
            <a:ahLst/>
            <a:cxnLst/>
            <a:rect l="l" t="t" r="r" b="b"/>
            <a:pathLst>
              <a:path w="267970" h="341630">
                <a:moveTo>
                  <a:pt x="113082" y="341281"/>
                </a:moveTo>
                <a:lnTo>
                  <a:pt x="67559" y="333756"/>
                </a:lnTo>
                <a:lnTo>
                  <a:pt x="31434" y="311177"/>
                </a:lnTo>
                <a:lnTo>
                  <a:pt x="7859" y="271784"/>
                </a:lnTo>
                <a:lnTo>
                  <a:pt x="0" y="213815"/>
                </a:lnTo>
                <a:lnTo>
                  <a:pt x="0" y="0"/>
                </a:lnTo>
                <a:lnTo>
                  <a:pt x="71957" y="0"/>
                </a:lnTo>
                <a:lnTo>
                  <a:pt x="71957" y="214402"/>
                </a:lnTo>
                <a:lnTo>
                  <a:pt x="72903" y="232070"/>
                </a:lnTo>
                <a:lnTo>
                  <a:pt x="94968" y="270692"/>
                </a:lnTo>
                <a:lnTo>
                  <a:pt x="121592" y="277549"/>
                </a:lnTo>
                <a:lnTo>
                  <a:pt x="147146" y="275098"/>
                </a:lnTo>
                <a:lnTo>
                  <a:pt x="168000" y="267746"/>
                </a:lnTo>
                <a:lnTo>
                  <a:pt x="184155" y="255493"/>
                </a:lnTo>
                <a:lnTo>
                  <a:pt x="195611" y="238339"/>
                </a:lnTo>
                <a:lnTo>
                  <a:pt x="195611" y="0"/>
                </a:lnTo>
                <a:lnTo>
                  <a:pt x="267858" y="0"/>
                </a:lnTo>
                <a:lnTo>
                  <a:pt x="267858" y="335408"/>
                </a:lnTo>
                <a:lnTo>
                  <a:pt x="198551" y="335408"/>
                </a:lnTo>
                <a:lnTo>
                  <a:pt x="197961" y="318373"/>
                </a:lnTo>
                <a:lnTo>
                  <a:pt x="185494" y="328396"/>
                </a:lnTo>
                <a:lnTo>
                  <a:pt x="167192" y="335555"/>
                </a:lnTo>
                <a:lnTo>
                  <a:pt x="143055" y="339850"/>
                </a:lnTo>
                <a:lnTo>
                  <a:pt x="113082" y="341281"/>
                </a:lnTo>
                <a:close/>
              </a:path>
            </a:pathLst>
          </a:custGeom>
          <a:solidFill>
            <a:srgbClr val="FFFFFF"/>
          </a:solidFill>
        </p:spPr>
        <p:txBody>
          <a:bodyPr wrap="square" lIns="0" tIns="0" rIns="0" bIns="0" rtlCol="0"/>
          <a:lstStyle/>
          <a:p>
            <a:endParaRPr/>
          </a:p>
        </p:txBody>
      </p:sp>
      <p:sp>
        <p:nvSpPr>
          <p:cNvPr id="1048679" name="object 9"/>
          <p:cNvSpPr/>
          <p:nvPr/>
        </p:nvSpPr>
        <p:spPr>
          <a:xfrm>
            <a:off x="6470269" y="1875015"/>
            <a:ext cx="527685" cy="481330"/>
          </a:xfrm>
          <a:custGeom>
            <a:avLst/>
            <a:gdLst/>
            <a:ahLst/>
            <a:cxnLst/>
            <a:rect l="l" t="t" r="r" b="b"/>
            <a:pathLst>
              <a:path w="527684" h="481330">
                <a:moveTo>
                  <a:pt x="210134" y="6604"/>
                </a:moveTo>
                <a:lnTo>
                  <a:pt x="196735" y="3708"/>
                </a:lnTo>
                <a:lnTo>
                  <a:pt x="184467" y="1651"/>
                </a:lnTo>
                <a:lnTo>
                  <a:pt x="173316" y="406"/>
                </a:lnTo>
                <a:lnTo>
                  <a:pt x="163296" y="0"/>
                </a:lnTo>
                <a:lnTo>
                  <a:pt x="138772" y="1816"/>
                </a:lnTo>
                <a:lnTo>
                  <a:pt x="97726" y="16433"/>
                </a:lnTo>
                <a:lnTo>
                  <a:pt x="67868" y="45402"/>
                </a:lnTo>
                <a:lnTo>
                  <a:pt x="52374" y="87172"/>
                </a:lnTo>
                <a:lnTo>
                  <a:pt x="50215" y="112776"/>
                </a:lnTo>
                <a:lnTo>
                  <a:pt x="50215" y="139509"/>
                </a:lnTo>
                <a:lnTo>
                  <a:pt x="0" y="139509"/>
                </a:lnTo>
                <a:lnTo>
                  <a:pt x="0" y="198831"/>
                </a:lnTo>
                <a:lnTo>
                  <a:pt x="50215" y="198831"/>
                </a:lnTo>
                <a:lnTo>
                  <a:pt x="50215" y="474916"/>
                </a:lnTo>
                <a:lnTo>
                  <a:pt x="122174" y="474916"/>
                </a:lnTo>
                <a:lnTo>
                  <a:pt x="122174" y="198831"/>
                </a:lnTo>
                <a:lnTo>
                  <a:pt x="189725" y="198831"/>
                </a:lnTo>
                <a:lnTo>
                  <a:pt x="189725" y="139509"/>
                </a:lnTo>
                <a:lnTo>
                  <a:pt x="122174" y="139509"/>
                </a:lnTo>
                <a:lnTo>
                  <a:pt x="122174" y="113068"/>
                </a:lnTo>
                <a:lnTo>
                  <a:pt x="125349" y="91605"/>
                </a:lnTo>
                <a:lnTo>
                  <a:pt x="134137" y="76288"/>
                </a:lnTo>
                <a:lnTo>
                  <a:pt x="148551" y="67081"/>
                </a:lnTo>
                <a:lnTo>
                  <a:pt x="168579" y="64020"/>
                </a:lnTo>
                <a:lnTo>
                  <a:pt x="176974" y="64300"/>
                </a:lnTo>
                <a:lnTo>
                  <a:pt x="186016" y="65163"/>
                </a:lnTo>
                <a:lnTo>
                  <a:pt x="195694" y="66586"/>
                </a:lnTo>
                <a:lnTo>
                  <a:pt x="206019" y="68580"/>
                </a:lnTo>
                <a:lnTo>
                  <a:pt x="210134" y="6604"/>
                </a:lnTo>
                <a:close/>
              </a:path>
              <a:path w="527684" h="481330">
                <a:moveTo>
                  <a:pt x="527659" y="301040"/>
                </a:moveTo>
                <a:lnTo>
                  <a:pt x="516712" y="235686"/>
                </a:lnTo>
                <a:lnTo>
                  <a:pt x="495630" y="195897"/>
                </a:lnTo>
                <a:lnTo>
                  <a:pt x="463245" y="160718"/>
                </a:lnTo>
                <a:lnTo>
                  <a:pt x="455396" y="156197"/>
                </a:lnTo>
                <a:lnTo>
                  <a:pt x="455396" y="303974"/>
                </a:lnTo>
                <a:lnTo>
                  <a:pt x="455396" y="311607"/>
                </a:lnTo>
                <a:lnTo>
                  <a:pt x="450049" y="352882"/>
                </a:lnTo>
                <a:lnTo>
                  <a:pt x="423075" y="401015"/>
                </a:lnTo>
                <a:lnTo>
                  <a:pt x="374345" y="418515"/>
                </a:lnTo>
                <a:lnTo>
                  <a:pt x="355257" y="416547"/>
                </a:lnTo>
                <a:lnTo>
                  <a:pt x="313105" y="386943"/>
                </a:lnTo>
                <a:lnTo>
                  <a:pt x="293966" y="332232"/>
                </a:lnTo>
                <a:lnTo>
                  <a:pt x="292696" y="303974"/>
                </a:lnTo>
                <a:lnTo>
                  <a:pt x="293966" y="282702"/>
                </a:lnTo>
                <a:lnTo>
                  <a:pt x="304177" y="244665"/>
                </a:lnTo>
                <a:lnTo>
                  <a:pt x="338543" y="203898"/>
                </a:lnTo>
                <a:lnTo>
                  <a:pt x="373748" y="195897"/>
                </a:lnTo>
                <a:lnTo>
                  <a:pt x="392709" y="197891"/>
                </a:lnTo>
                <a:lnTo>
                  <a:pt x="434695" y="227914"/>
                </a:lnTo>
                <a:lnTo>
                  <a:pt x="450227" y="262928"/>
                </a:lnTo>
                <a:lnTo>
                  <a:pt x="455396" y="303974"/>
                </a:lnTo>
                <a:lnTo>
                  <a:pt x="455396" y="156197"/>
                </a:lnTo>
                <a:lnTo>
                  <a:pt x="437121" y="145669"/>
                </a:lnTo>
                <a:lnTo>
                  <a:pt x="407289" y="136639"/>
                </a:lnTo>
                <a:lnTo>
                  <a:pt x="373748" y="133629"/>
                </a:lnTo>
                <a:lnTo>
                  <a:pt x="340220" y="136690"/>
                </a:lnTo>
                <a:lnTo>
                  <a:pt x="284264" y="161213"/>
                </a:lnTo>
                <a:lnTo>
                  <a:pt x="243865" y="208648"/>
                </a:lnTo>
                <a:lnTo>
                  <a:pt x="223304" y="269303"/>
                </a:lnTo>
                <a:lnTo>
                  <a:pt x="220738" y="303974"/>
                </a:lnTo>
                <a:lnTo>
                  <a:pt x="220802" y="311607"/>
                </a:lnTo>
                <a:lnTo>
                  <a:pt x="231051" y="377151"/>
                </a:lnTo>
                <a:lnTo>
                  <a:pt x="262013" y="431888"/>
                </a:lnTo>
                <a:lnTo>
                  <a:pt x="310718" y="468566"/>
                </a:lnTo>
                <a:lnTo>
                  <a:pt x="374345" y="480783"/>
                </a:lnTo>
                <a:lnTo>
                  <a:pt x="407885" y="477723"/>
                </a:lnTo>
                <a:lnTo>
                  <a:pt x="463905" y="453275"/>
                </a:lnTo>
                <a:lnTo>
                  <a:pt x="495706" y="418515"/>
                </a:lnTo>
                <a:lnTo>
                  <a:pt x="517347" y="377151"/>
                </a:lnTo>
                <a:lnTo>
                  <a:pt x="527596" y="311607"/>
                </a:lnTo>
                <a:lnTo>
                  <a:pt x="527659" y="301040"/>
                </a:lnTo>
                <a:close/>
              </a:path>
            </a:pathLst>
          </a:custGeom>
          <a:solidFill>
            <a:srgbClr val="FFFFFF"/>
          </a:solidFill>
        </p:spPr>
        <p:txBody>
          <a:bodyPr wrap="square" lIns="0" tIns="0" rIns="0" bIns="0" rtlCol="0"/>
          <a:lstStyle/>
          <a:p>
            <a:endParaRPr/>
          </a:p>
        </p:txBody>
      </p:sp>
      <p:sp>
        <p:nvSpPr>
          <p:cNvPr id="1048680" name="object 10"/>
          <p:cNvSpPr/>
          <p:nvPr/>
        </p:nvSpPr>
        <p:spPr>
          <a:xfrm>
            <a:off x="7050712" y="2008637"/>
            <a:ext cx="171450" cy="341630"/>
          </a:xfrm>
          <a:custGeom>
            <a:avLst/>
            <a:gdLst/>
            <a:ahLst/>
            <a:cxnLst/>
            <a:rect l="l" t="t" r="r" b="b"/>
            <a:pathLst>
              <a:path w="171450" h="341630">
                <a:moveTo>
                  <a:pt x="71957" y="341283"/>
                </a:moveTo>
                <a:lnTo>
                  <a:pt x="0" y="341283"/>
                </a:lnTo>
                <a:lnTo>
                  <a:pt x="0" y="5874"/>
                </a:lnTo>
                <a:lnTo>
                  <a:pt x="70197" y="5874"/>
                </a:lnTo>
                <a:lnTo>
                  <a:pt x="70776" y="21587"/>
                </a:lnTo>
                <a:lnTo>
                  <a:pt x="80012" y="12142"/>
                </a:lnTo>
                <a:lnTo>
                  <a:pt x="94351" y="5396"/>
                </a:lnTo>
                <a:lnTo>
                  <a:pt x="113792" y="1349"/>
                </a:lnTo>
                <a:lnTo>
                  <a:pt x="138334" y="0"/>
                </a:lnTo>
                <a:lnTo>
                  <a:pt x="146832" y="459"/>
                </a:lnTo>
                <a:lnTo>
                  <a:pt x="155148" y="1835"/>
                </a:lnTo>
                <a:lnTo>
                  <a:pt x="163281" y="4130"/>
                </a:lnTo>
                <a:lnTo>
                  <a:pt x="171228" y="7342"/>
                </a:lnTo>
                <a:lnTo>
                  <a:pt x="170938" y="74159"/>
                </a:lnTo>
                <a:lnTo>
                  <a:pt x="160583" y="72297"/>
                </a:lnTo>
                <a:lnTo>
                  <a:pt x="151257" y="70966"/>
                </a:lnTo>
                <a:lnTo>
                  <a:pt x="142960" y="70167"/>
                </a:lnTo>
                <a:lnTo>
                  <a:pt x="135694" y="69901"/>
                </a:lnTo>
                <a:lnTo>
                  <a:pt x="113973" y="72324"/>
                </a:lnTo>
                <a:lnTo>
                  <a:pt x="96111" y="79593"/>
                </a:lnTo>
                <a:lnTo>
                  <a:pt x="82106" y="91709"/>
                </a:lnTo>
                <a:lnTo>
                  <a:pt x="71957" y="108670"/>
                </a:lnTo>
                <a:lnTo>
                  <a:pt x="71957" y="341283"/>
                </a:lnTo>
                <a:close/>
              </a:path>
            </a:pathLst>
          </a:custGeom>
          <a:solidFill>
            <a:srgbClr val="FFFFFF"/>
          </a:solidFill>
        </p:spPr>
        <p:txBody>
          <a:bodyPr wrap="square" lIns="0" tIns="0" rIns="0" bIns="0" rtlCol="0"/>
          <a:lstStyle/>
          <a:p>
            <a:endParaRPr/>
          </a:p>
        </p:txBody>
      </p:sp>
      <p:sp>
        <p:nvSpPr>
          <p:cNvPr id="1048681" name="object 11"/>
          <p:cNvSpPr/>
          <p:nvPr/>
        </p:nvSpPr>
        <p:spPr>
          <a:xfrm>
            <a:off x="4114419" y="2582925"/>
            <a:ext cx="1654175" cy="474980"/>
          </a:xfrm>
          <a:custGeom>
            <a:avLst/>
            <a:gdLst/>
            <a:ahLst/>
            <a:cxnLst/>
            <a:rect l="l" t="t" r="r" b="b"/>
            <a:pathLst>
              <a:path w="1654175" h="474980">
                <a:moveTo>
                  <a:pt x="525132" y="23495"/>
                </a:moveTo>
                <a:lnTo>
                  <a:pt x="450240" y="23495"/>
                </a:lnTo>
                <a:lnTo>
                  <a:pt x="382549" y="322922"/>
                </a:lnTo>
                <a:lnTo>
                  <a:pt x="380492" y="336435"/>
                </a:lnTo>
                <a:lnTo>
                  <a:pt x="378587" y="328510"/>
                </a:lnTo>
                <a:lnTo>
                  <a:pt x="329184" y="149796"/>
                </a:lnTo>
                <a:lnTo>
                  <a:pt x="294284" y="23495"/>
                </a:lnTo>
                <a:lnTo>
                  <a:pt x="233641" y="23495"/>
                </a:lnTo>
                <a:lnTo>
                  <a:pt x="146850" y="328510"/>
                </a:lnTo>
                <a:lnTo>
                  <a:pt x="145516" y="334530"/>
                </a:lnTo>
                <a:lnTo>
                  <a:pt x="143764" y="323227"/>
                </a:lnTo>
                <a:lnTo>
                  <a:pt x="74599" y="23495"/>
                </a:lnTo>
                <a:lnTo>
                  <a:pt x="0" y="23495"/>
                </a:lnTo>
                <a:lnTo>
                  <a:pt x="107924" y="468757"/>
                </a:lnTo>
                <a:lnTo>
                  <a:pt x="172847" y="468757"/>
                </a:lnTo>
                <a:lnTo>
                  <a:pt x="212178" y="334530"/>
                </a:lnTo>
                <a:lnTo>
                  <a:pt x="264325" y="156565"/>
                </a:lnTo>
                <a:lnTo>
                  <a:pt x="352590" y="468757"/>
                </a:lnTo>
                <a:lnTo>
                  <a:pt x="417487" y="468757"/>
                </a:lnTo>
                <a:lnTo>
                  <a:pt x="449478" y="336435"/>
                </a:lnTo>
                <a:lnTo>
                  <a:pt x="525132" y="23495"/>
                </a:lnTo>
                <a:close/>
              </a:path>
              <a:path w="1654175" h="474980">
                <a:moveTo>
                  <a:pt x="821309" y="453478"/>
                </a:moveTo>
                <a:lnTo>
                  <a:pt x="818845" y="446430"/>
                </a:lnTo>
                <a:lnTo>
                  <a:pt x="816432" y="439534"/>
                </a:lnTo>
                <a:lnTo>
                  <a:pt x="812939" y="423519"/>
                </a:lnTo>
                <a:lnTo>
                  <a:pt x="811301" y="409422"/>
                </a:lnTo>
                <a:lnTo>
                  <a:pt x="810844" y="405460"/>
                </a:lnTo>
                <a:lnTo>
                  <a:pt x="810145" y="385343"/>
                </a:lnTo>
                <a:lnTo>
                  <a:pt x="810145" y="314261"/>
                </a:lnTo>
                <a:lnTo>
                  <a:pt x="810094" y="242011"/>
                </a:lnTo>
                <a:lnTo>
                  <a:pt x="801204" y="192455"/>
                </a:lnTo>
                <a:lnTo>
                  <a:pt x="774026" y="156248"/>
                </a:lnTo>
                <a:lnTo>
                  <a:pt x="733348" y="134670"/>
                </a:lnTo>
                <a:lnTo>
                  <a:pt x="683260" y="127469"/>
                </a:lnTo>
                <a:lnTo>
                  <a:pt x="654354" y="129501"/>
                </a:lnTo>
                <a:lnTo>
                  <a:pt x="605370" y="145719"/>
                </a:lnTo>
                <a:lnTo>
                  <a:pt x="569061" y="176987"/>
                </a:lnTo>
                <a:lnTo>
                  <a:pt x="550481" y="216560"/>
                </a:lnTo>
                <a:lnTo>
                  <a:pt x="548157" y="239077"/>
                </a:lnTo>
                <a:lnTo>
                  <a:pt x="620115" y="239077"/>
                </a:lnTo>
                <a:lnTo>
                  <a:pt x="621118" y="227545"/>
                </a:lnTo>
                <a:lnTo>
                  <a:pt x="624116" y="217487"/>
                </a:lnTo>
                <a:lnTo>
                  <a:pt x="655180" y="192087"/>
                </a:lnTo>
                <a:lnTo>
                  <a:pt x="680034" y="188849"/>
                </a:lnTo>
                <a:lnTo>
                  <a:pt x="693839" y="189750"/>
                </a:lnTo>
                <a:lnTo>
                  <a:pt x="730097" y="211010"/>
                </a:lnTo>
                <a:lnTo>
                  <a:pt x="738187" y="242011"/>
                </a:lnTo>
                <a:lnTo>
                  <a:pt x="738187" y="258457"/>
                </a:lnTo>
                <a:lnTo>
                  <a:pt x="738187" y="314261"/>
                </a:lnTo>
                <a:lnTo>
                  <a:pt x="738187" y="368896"/>
                </a:lnTo>
                <a:lnTo>
                  <a:pt x="733958" y="375831"/>
                </a:lnTo>
                <a:lnTo>
                  <a:pt x="701611" y="401993"/>
                </a:lnTo>
                <a:lnTo>
                  <a:pt x="665645" y="409422"/>
                </a:lnTo>
                <a:lnTo>
                  <a:pt x="653211" y="408609"/>
                </a:lnTo>
                <a:lnTo>
                  <a:pt x="616813" y="381774"/>
                </a:lnTo>
                <a:lnTo>
                  <a:pt x="613664" y="364197"/>
                </a:lnTo>
                <a:lnTo>
                  <a:pt x="618845" y="342950"/>
                </a:lnTo>
                <a:lnTo>
                  <a:pt x="634403" y="327558"/>
                </a:lnTo>
                <a:lnTo>
                  <a:pt x="660336" y="317995"/>
                </a:lnTo>
                <a:lnTo>
                  <a:pt x="696633" y="314261"/>
                </a:lnTo>
                <a:lnTo>
                  <a:pt x="738187" y="314261"/>
                </a:lnTo>
                <a:lnTo>
                  <a:pt x="738187" y="258457"/>
                </a:lnTo>
                <a:lnTo>
                  <a:pt x="693254" y="258457"/>
                </a:lnTo>
                <a:lnTo>
                  <a:pt x="660768" y="260248"/>
                </a:lnTo>
                <a:lnTo>
                  <a:pt x="605701" y="274574"/>
                </a:lnTo>
                <a:lnTo>
                  <a:pt x="564870" y="303110"/>
                </a:lnTo>
                <a:lnTo>
                  <a:pt x="544017" y="345338"/>
                </a:lnTo>
                <a:lnTo>
                  <a:pt x="541413" y="371538"/>
                </a:lnTo>
                <a:lnTo>
                  <a:pt x="543407" y="392417"/>
                </a:lnTo>
                <a:lnTo>
                  <a:pt x="559422" y="429056"/>
                </a:lnTo>
                <a:lnTo>
                  <a:pt x="590702" y="457860"/>
                </a:lnTo>
                <a:lnTo>
                  <a:pt x="632841" y="472757"/>
                </a:lnTo>
                <a:lnTo>
                  <a:pt x="657707" y="474624"/>
                </a:lnTo>
                <a:lnTo>
                  <a:pt x="672998" y="473849"/>
                </a:lnTo>
                <a:lnTo>
                  <a:pt x="713663" y="462292"/>
                </a:lnTo>
                <a:lnTo>
                  <a:pt x="741426" y="446430"/>
                </a:lnTo>
                <a:lnTo>
                  <a:pt x="741718" y="449364"/>
                </a:lnTo>
                <a:lnTo>
                  <a:pt x="744575" y="456615"/>
                </a:lnTo>
                <a:lnTo>
                  <a:pt x="750239" y="468757"/>
                </a:lnTo>
                <a:lnTo>
                  <a:pt x="821309" y="468757"/>
                </a:lnTo>
                <a:lnTo>
                  <a:pt x="821309" y="453478"/>
                </a:lnTo>
                <a:close/>
              </a:path>
              <a:path w="1654175" h="474980">
                <a:moveTo>
                  <a:pt x="1025982" y="466407"/>
                </a:moveTo>
                <a:lnTo>
                  <a:pt x="1025690" y="404583"/>
                </a:lnTo>
                <a:lnTo>
                  <a:pt x="1014120" y="407085"/>
                </a:lnTo>
                <a:lnTo>
                  <a:pt x="1004544" y="408876"/>
                </a:lnTo>
                <a:lnTo>
                  <a:pt x="996937" y="409943"/>
                </a:lnTo>
                <a:lnTo>
                  <a:pt x="991323" y="410311"/>
                </a:lnTo>
                <a:lnTo>
                  <a:pt x="983881" y="410311"/>
                </a:lnTo>
                <a:lnTo>
                  <a:pt x="965187" y="381228"/>
                </a:lnTo>
                <a:lnTo>
                  <a:pt x="965187" y="192671"/>
                </a:lnTo>
                <a:lnTo>
                  <a:pt x="1024509" y="192671"/>
                </a:lnTo>
                <a:lnTo>
                  <a:pt x="1024509" y="133350"/>
                </a:lnTo>
                <a:lnTo>
                  <a:pt x="965187" y="133350"/>
                </a:lnTo>
                <a:lnTo>
                  <a:pt x="965187" y="56095"/>
                </a:lnTo>
                <a:lnTo>
                  <a:pt x="893229" y="56095"/>
                </a:lnTo>
                <a:lnTo>
                  <a:pt x="893229" y="133350"/>
                </a:lnTo>
                <a:lnTo>
                  <a:pt x="835063" y="133350"/>
                </a:lnTo>
                <a:lnTo>
                  <a:pt x="835063" y="192671"/>
                </a:lnTo>
                <a:lnTo>
                  <a:pt x="893229" y="192671"/>
                </a:lnTo>
                <a:lnTo>
                  <a:pt x="893229" y="380936"/>
                </a:lnTo>
                <a:lnTo>
                  <a:pt x="894740" y="404926"/>
                </a:lnTo>
                <a:lnTo>
                  <a:pt x="906856" y="441350"/>
                </a:lnTo>
                <a:lnTo>
                  <a:pt x="943991" y="469417"/>
                </a:lnTo>
                <a:lnTo>
                  <a:pt x="975156" y="474624"/>
                </a:lnTo>
                <a:lnTo>
                  <a:pt x="987653" y="474116"/>
                </a:lnTo>
                <a:lnTo>
                  <a:pt x="1000277" y="472567"/>
                </a:lnTo>
                <a:lnTo>
                  <a:pt x="1013053" y="470001"/>
                </a:lnTo>
                <a:lnTo>
                  <a:pt x="1025982" y="466407"/>
                </a:lnTo>
                <a:close/>
              </a:path>
              <a:path w="1654175" h="474980">
                <a:moveTo>
                  <a:pt x="1346161" y="260223"/>
                </a:moveTo>
                <a:lnTo>
                  <a:pt x="1334922" y="205003"/>
                </a:lnTo>
                <a:lnTo>
                  <a:pt x="1306512" y="163004"/>
                </a:lnTo>
                <a:lnTo>
                  <a:pt x="1264031" y="136359"/>
                </a:lnTo>
                <a:lnTo>
                  <a:pt x="1210322" y="127469"/>
                </a:lnTo>
                <a:lnTo>
                  <a:pt x="1174737" y="130606"/>
                </a:lnTo>
                <a:lnTo>
                  <a:pt x="1118196" y="155714"/>
                </a:lnTo>
                <a:lnTo>
                  <a:pt x="1081049" y="203847"/>
                </a:lnTo>
                <a:lnTo>
                  <a:pt x="1062558" y="262445"/>
                </a:lnTo>
                <a:lnTo>
                  <a:pt x="1060246" y="294881"/>
                </a:lnTo>
                <a:lnTo>
                  <a:pt x="1060246" y="307213"/>
                </a:lnTo>
                <a:lnTo>
                  <a:pt x="1069492" y="369989"/>
                </a:lnTo>
                <a:lnTo>
                  <a:pt x="1097241" y="424408"/>
                </a:lnTo>
                <a:lnTo>
                  <a:pt x="1144016" y="462076"/>
                </a:lnTo>
                <a:lnTo>
                  <a:pt x="1210322" y="474624"/>
                </a:lnTo>
                <a:lnTo>
                  <a:pt x="1236319" y="472490"/>
                </a:lnTo>
                <a:lnTo>
                  <a:pt x="1283017" y="455460"/>
                </a:lnTo>
                <a:lnTo>
                  <a:pt x="1321295" y="422109"/>
                </a:lnTo>
                <a:lnTo>
                  <a:pt x="1342517" y="377177"/>
                </a:lnTo>
                <a:lnTo>
                  <a:pt x="1346161" y="350685"/>
                </a:lnTo>
                <a:lnTo>
                  <a:pt x="1276997" y="350685"/>
                </a:lnTo>
                <a:lnTo>
                  <a:pt x="1274762" y="365328"/>
                </a:lnTo>
                <a:lnTo>
                  <a:pt x="1270419" y="377964"/>
                </a:lnTo>
                <a:lnTo>
                  <a:pt x="1234592" y="408584"/>
                </a:lnTo>
                <a:lnTo>
                  <a:pt x="1210322" y="412356"/>
                </a:lnTo>
                <a:lnTo>
                  <a:pt x="1195984" y="411429"/>
                </a:lnTo>
                <a:lnTo>
                  <a:pt x="1155407" y="389458"/>
                </a:lnTo>
                <a:lnTo>
                  <a:pt x="1136167" y="345846"/>
                </a:lnTo>
                <a:lnTo>
                  <a:pt x="1132205" y="307213"/>
                </a:lnTo>
                <a:lnTo>
                  <a:pt x="1132205" y="294881"/>
                </a:lnTo>
                <a:lnTo>
                  <a:pt x="1136243" y="256527"/>
                </a:lnTo>
                <a:lnTo>
                  <a:pt x="1155700" y="212940"/>
                </a:lnTo>
                <a:lnTo>
                  <a:pt x="1196111" y="190677"/>
                </a:lnTo>
                <a:lnTo>
                  <a:pt x="1210322" y="189738"/>
                </a:lnTo>
                <a:lnTo>
                  <a:pt x="1224089" y="190868"/>
                </a:lnTo>
                <a:lnTo>
                  <a:pt x="1264793" y="217843"/>
                </a:lnTo>
                <a:lnTo>
                  <a:pt x="1276997" y="260223"/>
                </a:lnTo>
                <a:lnTo>
                  <a:pt x="1346161" y="260223"/>
                </a:lnTo>
                <a:close/>
              </a:path>
              <a:path w="1654175" h="474980">
                <a:moveTo>
                  <a:pt x="1653794" y="250240"/>
                </a:moveTo>
                <a:lnTo>
                  <a:pt x="1646047" y="193954"/>
                </a:lnTo>
                <a:lnTo>
                  <a:pt x="1623390" y="156108"/>
                </a:lnTo>
                <a:lnTo>
                  <a:pt x="1588262" y="134632"/>
                </a:lnTo>
                <a:lnTo>
                  <a:pt x="1543075" y="127469"/>
                </a:lnTo>
                <a:lnTo>
                  <a:pt x="1514627" y="129222"/>
                </a:lnTo>
                <a:lnTo>
                  <a:pt x="1491005" y="134480"/>
                </a:lnTo>
                <a:lnTo>
                  <a:pt x="1472196" y="143243"/>
                </a:lnTo>
                <a:lnTo>
                  <a:pt x="1458188" y="155524"/>
                </a:lnTo>
                <a:lnTo>
                  <a:pt x="1458188" y="0"/>
                </a:lnTo>
                <a:lnTo>
                  <a:pt x="1386230" y="0"/>
                </a:lnTo>
                <a:lnTo>
                  <a:pt x="1386230" y="468757"/>
                </a:lnTo>
                <a:lnTo>
                  <a:pt x="1458188" y="468757"/>
                </a:lnTo>
                <a:lnTo>
                  <a:pt x="1458188" y="234962"/>
                </a:lnTo>
                <a:lnTo>
                  <a:pt x="1463484" y="225945"/>
                </a:lnTo>
                <a:lnTo>
                  <a:pt x="1494942" y="198018"/>
                </a:lnTo>
                <a:lnTo>
                  <a:pt x="1526921" y="190906"/>
                </a:lnTo>
                <a:lnTo>
                  <a:pt x="1539722" y="191744"/>
                </a:lnTo>
                <a:lnTo>
                  <a:pt x="1573860" y="212153"/>
                </a:lnTo>
                <a:lnTo>
                  <a:pt x="1581543" y="251117"/>
                </a:lnTo>
                <a:lnTo>
                  <a:pt x="1581543" y="468757"/>
                </a:lnTo>
                <a:lnTo>
                  <a:pt x="1653794" y="468757"/>
                </a:lnTo>
                <a:lnTo>
                  <a:pt x="1653794" y="250240"/>
                </a:lnTo>
                <a:close/>
              </a:path>
            </a:pathLst>
          </a:custGeom>
          <a:solidFill>
            <a:srgbClr val="FFFFFF"/>
          </a:solidFill>
        </p:spPr>
        <p:txBody>
          <a:bodyPr wrap="square" lIns="0" tIns="0" rIns="0" bIns="0" rtlCol="0"/>
          <a:lstStyle/>
          <a:p>
            <a:endParaRPr/>
          </a:p>
        </p:txBody>
      </p:sp>
      <p:sp>
        <p:nvSpPr>
          <p:cNvPr id="1048682" name="object 12"/>
          <p:cNvSpPr/>
          <p:nvPr/>
        </p:nvSpPr>
        <p:spPr>
          <a:xfrm>
            <a:off x="5835117" y="2600544"/>
            <a:ext cx="82550" cy="451484"/>
          </a:xfrm>
          <a:custGeom>
            <a:avLst/>
            <a:gdLst/>
            <a:ahLst/>
            <a:cxnLst/>
            <a:rect l="l" t="t" r="r" b="b"/>
            <a:pathLst>
              <a:path w="82550" h="451485">
                <a:moveTo>
                  <a:pt x="40824" y="79593"/>
                </a:moveTo>
                <a:lnTo>
                  <a:pt x="5864" y="61852"/>
                </a:lnTo>
                <a:lnTo>
                  <a:pt x="0" y="40237"/>
                </a:lnTo>
                <a:lnTo>
                  <a:pt x="651" y="32242"/>
                </a:lnTo>
                <a:lnTo>
                  <a:pt x="31492" y="743"/>
                </a:lnTo>
                <a:lnTo>
                  <a:pt x="40824" y="0"/>
                </a:lnTo>
                <a:lnTo>
                  <a:pt x="49984" y="743"/>
                </a:lnTo>
                <a:lnTo>
                  <a:pt x="81259" y="32242"/>
                </a:lnTo>
                <a:lnTo>
                  <a:pt x="81938" y="40237"/>
                </a:lnTo>
                <a:lnTo>
                  <a:pt x="81259" y="48029"/>
                </a:lnTo>
                <a:lnTo>
                  <a:pt x="49984" y="78868"/>
                </a:lnTo>
                <a:lnTo>
                  <a:pt x="40824" y="79593"/>
                </a:lnTo>
                <a:close/>
              </a:path>
              <a:path w="82550" h="451485">
                <a:moveTo>
                  <a:pt x="76368" y="451127"/>
                </a:moveTo>
                <a:lnTo>
                  <a:pt x="4110" y="451127"/>
                </a:lnTo>
                <a:lnTo>
                  <a:pt x="4110" y="115719"/>
                </a:lnTo>
                <a:lnTo>
                  <a:pt x="76368" y="115719"/>
                </a:lnTo>
                <a:lnTo>
                  <a:pt x="76368" y="451127"/>
                </a:lnTo>
                <a:close/>
              </a:path>
            </a:pathLst>
          </a:custGeom>
          <a:solidFill>
            <a:srgbClr val="FFFFFF"/>
          </a:solidFill>
        </p:spPr>
        <p:txBody>
          <a:bodyPr wrap="square" lIns="0" tIns="0" rIns="0" bIns="0" rtlCol="0"/>
          <a:lstStyle/>
          <a:p>
            <a:endParaRPr/>
          </a:p>
        </p:txBody>
      </p:sp>
      <p:sp>
        <p:nvSpPr>
          <p:cNvPr id="1048683" name="object 13"/>
          <p:cNvSpPr/>
          <p:nvPr/>
        </p:nvSpPr>
        <p:spPr>
          <a:xfrm>
            <a:off x="5979635" y="2710389"/>
            <a:ext cx="267970" cy="341630"/>
          </a:xfrm>
          <a:custGeom>
            <a:avLst/>
            <a:gdLst/>
            <a:ahLst/>
            <a:cxnLst/>
            <a:rect l="l" t="t" r="r" b="b"/>
            <a:pathLst>
              <a:path w="267970" h="341630">
                <a:moveTo>
                  <a:pt x="267557" y="341283"/>
                </a:moveTo>
                <a:lnTo>
                  <a:pt x="195310" y="341283"/>
                </a:lnTo>
                <a:lnTo>
                  <a:pt x="195310" y="123649"/>
                </a:lnTo>
                <a:lnTo>
                  <a:pt x="194456" y="108110"/>
                </a:lnTo>
                <a:lnTo>
                  <a:pt x="173968" y="70956"/>
                </a:lnTo>
                <a:lnTo>
                  <a:pt x="140684" y="63439"/>
                </a:lnTo>
                <a:lnTo>
                  <a:pt x="129346" y="64229"/>
                </a:lnTo>
                <a:lnTo>
                  <a:pt x="90981" y="82769"/>
                </a:lnTo>
                <a:lnTo>
                  <a:pt x="71957" y="107495"/>
                </a:lnTo>
                <a:lnTo>
                  <a:pt x="71957" y="341283"/>
                </a:lnTo>
                <a:lnTo>
                  <a:pt x="0" y="341283"/>
                </a:lnTo>
                <a:lnTo>
                  <a:pt x="0" y="5874"/>
                </a:lnTo>
                <a:lnTo>
                  <a:pt x="68571" y="5874"/>
                </a:lnTo>
                <a:lnTo>
                  <a:pt x="69752" y="30398"/>
                </a:lnTo>
                <a:lnTo>
                  <a:pt x="84223" y="17099"/>
                </a:lnTo>
                <a:lnTo>
                  <a:pt x="103561" y="7599"/>
                </a:lnTo>
                <a:lnTo>
                  <a:pt x="127765" y="1899"/>
                </a:lnTo>
                <a:lnTo>
                  <a:pt x="156836" y="0"/>
                </a:lnTo>
                <a:lnTo>
                  <a:pt x="180690" y="1789"/>
                </a:lnTo>
                <a:lnTo>
                  <a:pt x="220849" y="16108"/>
                </a:lnTo>
                <a:lnTo>
                  <a:pt x="250350" y="45257"/>
                </a:lnTo>
                <a:lnTo>
                  <a:pt x="265550" y="92323"/>
                </a:lnTo>
                <a:lnTo>
                  <a:pt x="267557" y="122767"/>
                </a:lnTo>
                <a:lnTo>
                  <a:pt x="267557" y="341283"/>
                </a:lnTo>
                <a:close/>
              </a:path>
            </a:pathLst>
          </a:custGeom>
          <a:solidFill>
            <a:srgbClr val="FFFFFF"/>
          </a:solidFill>
        </p:spPr>
        <p:txBody>
          <a:bodyPr wrap="square" lIns="0" tIns="0" rIns="0" bIns="0" rtlCol="0"/>
          <a:lstStyle/>
          <a:p>
            <a:endParaRPr/>
          </a:p>
        </p:txBody>
      </p:sp>
      <p:sp>
        <p:nvSpPr>
          <p:cNvPr id="1048684" name="object 14"/>
          <p:cNvSpPr/>
          <p:nvPr/>
        </p:nvSpPr>
        <p:spPr>
          <a:xfrm>
            <a:off x="6300882" y="2710389"/>
            <a:ext cx="286385" cy="466725"/>
          </a:xfrm>
          <a:custGeom>
            <a:avLst/>
            <a:gdLst/>
            <a:ahLst/>
            <a:cxnLst/>
            <a:rect l="l" t="t" r="r" b="b"/>
            <a:pathLst>
              <a:path w="286384" h="466725">
                <a:moveTo>
                  <a:pt x="133634" y="347156"/>
                </a:moveTo>
                <a:lnTo>
                  <a:pt x="78376" y="334968"/>
                </a:lnTo>
                <a:lnTo>
                  <a:pt x="35967" y="298402"/>
                </a:lnTo>
                <a:lnTo>
                  <a:pt x="8990" y="243699"/>
                </a:lnTo>
                <a:lnTo>
                  <a:pt x="0" y="177102"/>
                </a:lnTo>
                <a:lnTo>
                  <a:pt x="0" y="170935"/>
                </a:lnTo>
                <a:lnTo>
                  <a:pt x="8955" y="102209"/>
                </a:lnTo>
                <a:lnTo>
                  <a:pt x="35822" y="47580"/>
                </a:lnTo>
                <a:lnTo>
                  <a:pt x="78338" y="11895"/>
                </a:lnTo>
                <a:lnTo>
                  <a:pt x="134213" y="0"/>
                </a:lnTo>
                <a:lnTo>
                  <a:pt x="162960" y="1661"/>
                </a:lnTo>
                <a:lnTo>
                  <a:pt x="186493" y="6645"/>
                </a:lnTo>
                <a:lnTo>
                  <a:pt x="204814" y="14951"/>
                </a:lnTo>
                <a:lnTo>
                  <a:pt x="217922" y="26580"/>
                </a:lnTo>
                <a:lnTo>
                  <a:pt x="285769" y="26580"/>
                </a:lnTo>
                <a:lnTo>
                  <a:pt x="285769" y="63439"/>
                </a:lnTo>
                <a:lnTo>
                  <a:pt x="147435" y="63439"/>
                </a:lnTo>
                <a:lnTo>
                  <a:pt x="129141" y="65394"/>
                </a:lnTo>
                <a:lnTo>
                  <a:pt x="90013" y="94718"/>
                </a:lnTo>
                <a:lnTo>
                  <a:pt x="73076" y="149320"/>
                </a:lnTo>
                <a:lnTo>
                  <a:pt x="71946" y="170935"/>
                </a:lnTo>
                <a:lnTo>
                  <a:pt x="71946" y="177102"/>
                </a:lnTo>
                <a:lnTo>
                  <a:pt x="76429" y="218478"/>
                </a:lnTo>
                <a:lnTo>
                  <a:pt x="100146" y="266159"/>
                </a:lnTo>
                <a:lnTo>
                  <a:pt x="146844" y="283423"/>
                </a:lnTo>
                <a:lnTo>
                  <a:pt x="285769" y="283423"/>
                </a:lnTo>
                <a:lnTo>
                  <a:pt x="285769" y="324395"/>
                </a:lnTo>
                <a:lnTo>
                  <a:pt x="213812" y="324395"/>
                </a:lnTo>
                <a:lnTo>
                  <a:pt x="201531" y="334353"/>
                </a:lnTo>
                <a:lnTo>
                  <a:pt x="184073" y="341466"/>
                </a:lnTo>
                <a:lnTo>
                  <a:pt x="161440" y="345734"/>
                </a:lnTo>
                <a:lnTo>
                  <a:pt x="133634" y="347156"/>
                </a:lnTo>
                <a:close/>
              </a:path>
              <a:path w="286384" h="466725">
                <a:moveTo>
                  <a:pt x="285769" y="26580"/>
                </a:moveTo>
                <a:lnTo>
                  <a:pt x="217922" y="26580"/>
                </a:lnTo>
                <a:lnTo>
                  <a:pt x="219392" y="5874"/>
                </a:lnTo>
                <a:lnTo>
                  <a:pt x="285769" y="5874"/>
                </a:lnTo>
                <a:lnTo>
                  <a:pt x="285769" y="26580"/>
                </a:lnTo>
                <a:close/>
              </a:path>
              <a:path w="286384" h="466725">
                <a:moveTo>
                  <a:pt x="285769" y="283423"/>
                </a:moveTo>
                <a:lnTo>
                  <a:pt x="146844" y="283423"/>
                </a:lnTo>
                <a:lnTo>
                  <a:pt x="168379" y="280909"/>
                </a:lnTo>
                <a:lnTo>
                  <a:pt x="186719" y="273364"/>
                </a:lnTo>
                <a:lnTo>
                  <a:pt x="201863" y="260790"/>
                </a:lnTo>
                <a:lnTo>
                  <a:pt x="213812" y="243186"/>
                </a:lnTo>
                <a:lnTo>
                  <a:pt x="213812" y="102649"/>
                </a:lnTo>
                <a:lnTo>
                  <a:pt x="180610" y="69965"/>
                </a:lnTo>
                <a:lnTo>
                  <a:pt x="147435" y="63439"/>
                </a:lnTo>
                <a:lnTo>
                  <a:pt x="285769" y="63439"/>
                </a:lnTo>
                <a:lnTo>
                  <a:pt x="285769" y="283423"/>
                </a:lnTo>
                <a:close/>
              </a:path>
              <a:path w="286384" h="466725">
                <a:moveTo>
                  <a:pt x="265604" y="404428"/>
                </a:moveTo>
                <a:lnTo>
                  <a:pt x="138323" y="404428"/>
                </a:lnTo>
                <a:lnTo>
                  <a:pt x="154883" y="403235"/>
                </a:lnTo>
                <a:lnTo>
                  <a:pt x="169607" y="399656"/>
                </a:lnTo>
                <a:lnTo>
                  <a:pt x="202407" y="374618"/>
                </a:lnTo>
                <a:lnTo>
                  <a:pt x="213812" y="328359"/>
                </a:lnTo>
                <a:lnTo>
                  <a:pt x="213812" y="324395"/>
                </a:lnTo>
                <a:lnTo>
                  <a:pt x="285769" y="324395"/>
                </a:lnTo>
                <a:lnTo>
                  <a:pt x="285769" y="325716"/>
                </a:lnTo>
                <a:lnTo>
                  <a:pt x="283244" y="357326"/>
                </a:lnTo>
                <a:lnTo>
                  <a:pt x="275671" y="385191"/>
                </a:lnTo>
                <a:lnTo>
                  <a:pt x="265604" y="404428"/>
                </a:lnTo>
                <a:close/>
              </a:path>
              <a:path w="286384" h="466725">
                <a:moveTo>
                  <a:pt x="142444" y="466694"/>
                </a:moveTo>
                <a:lnTo>
                  <a:pt x="96624" y="459507"/>
                </a:lnTo>
                <a:lnTo>
                  <a:pt x="60151" y="445933"/>
                </a:lnTo>
                <a:lnTo>
                  <a:pt x="27694" y="419940"/>
                </a:lnTo>
                <a:lnTo>
                  <a:pt x="13500" y="401932"/>
                </a:lnTo>
                <a:lnTo>
                  <a:pt x="53444" y="356702"/>
                </a:lnTo>
                <a:lnTo>
                  <a:pt x="73398" y="377582"/>
                </a:lnTo>
                <a:lnTo>
                  <a:pt x="94196" y="392497"/>
                </a:lnTo>
                <a:lnTo>
                  <a:pt x="115838" y="401445"/>
                </a:lnTo>
                <a:lnTo>
                  <a:pt x="138323" y="404428"/>
                </a:lnTo>
                <a:lnTo>
                  <a:pt x="265604" y="404428"/>
                </a:lnTo>
                <a:lnTo>
                  <a:pt x="263049" y="409311"/>
                </a:lnTo>
                <a:lnTo>
                  <a:pt x="245380" y="429687"/>
                </a:lnTo>
                <a:lnTo>
                  <a:pt x="223859" y="445878"/>
                </a:lnTo>
                <a:lnTo>
                  <a:pt x="199530" y="457442"/>
                </a:lnTo>
                <a:lnTo>
                  <a:pt x="172392" y="464381"/>
                </a:lnTo>
                <a:lnTo>
                  <a:pt x="142444" y="466694"/>
                </a:lnTo>
                <a:close/>
              </a:path>
            </a:pathLst>
          </a:custGeom>
          <a:solidFill>
            <a:srgbClr val="FFFFFF"/>
          </a:solidFill>
        </p:spPr>
        <p:txBody>
          <a:bodyPr wrap="square" lIns="0" tIns="0" rIns="0" bIns="0" rtlCol="0"/>
          <a:lstStyle/>
          <a:p>
            <a:endParaRPr/>
          </a:p>
        </p:txBody>
      </p:sp>
      <p:sp>
        <p:nvSpPr>
          <p:cNvPr id="1048685" name="object 15"/>
          <p:cNvSpPr txBox="1">
            <a:spLocks noGrp="1"/>
          </p:cNvSpPr>
          <p:nvPr>
            <p:ph type="title"/>
          </p:nvPr>
        </p:nvSpPr>
        <p:spPr>
          <a:xfrm>
            <a:off x="3467326" y="1735717"/>
            <a:ext cx="4089173" cy="1397000"/>
          </a:xfrm>
        </p:spPr>
        <p:txBody>
          <a:bodyPr/>
          <a:lstStyle/>
          <a:p>
            <a:r>
              <a:rPr lang="en-US" dirty="0" smtClean="0"/>
              <a:t>.</a:t>
            </a:r>
            <a:br>
              <a:rPr lang="en-US" dirty="0" smtClean="0"/>
            </a:br>
            <a:endParaRPr lang="en-IN" dirty="0"/>
          </a:p>
        </p:txBody>
      </p:sp>
      <p:sp>
        <p:nvSpPr>
          <p:cNvPr id="1048686" name="object 16"/>
          <p:cNvSpPr/>
          <p:nvPr/>
        </p:nvSpPr>
        <p:spPr>
          <a:xfrm>
            <a:off x="3085210" y="2494724"/>
            <a:ext cx="0" cy="0"/>
          </a:xfrm>
          <a:custGeom>
            <a:avLst/>
            <a:gdLst/>
            <a:ahLst/>
            <a:cxnLst/>
            <a:rect l="l" t="t" r="r" b="b"/>
            <a:pathLst>
              <a:path>
                <a:moveTo>
                  <a:pt x="0" y="0"/>
                </a:moveTo>
                <a:close/>
              </a:path>
            </a:pathLst>
          </a:custGeom>
          <a:solidFill>
            <a:srgbClr val="FFFFFF"/>
          </a:solidFill>
        </p:spPr>
        <p:txBody>
          <a:bodyPr wrap="square" lIns="0" tIns="0" rIns="0" bIns="0" rtlCol="0"/>
          <a:lstStyle/>
          <a:p>
            <a:endParaRPr/>
          </a:p>
        </p:txBody>
      </p:sp>
      <p:sp>
        <p:nvSpPr>
          <p:cNvPr id="1048687" name="object 17"/>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194304" name="Table 2"/>
          <p:cNvGraphicFramePr>
            <a:graphicFrameLocks noGrp="1"/>
          </p:cNvGraphicFramePr>
          <p:nvPr>
            <p:extLst>
              <p:ext uri="{D42A27DB-BD31-4B8C-83A1-F6EECF244321}">
                <p14:modId xmlns:p14="http://schemas.microsoft.com/office/powerpoint/2010/main" val="182813081"/>
              </p:ext>
            </p:extLst>
          </p:nvPr>
        </p:nvGraphicFramePr>
        <p:xfrm>
          <a:off x="927100" y="495300"/>
          <a:ext cx="9067800" cy="5284482"/>
        </p:xfrm>
        <a:graphic>
          <a:graphicData uri="http://schemas.openxmlformats.org/drawingml/2006/table">
            <a:tbl>
              <a:tblPr/>
              <a:tblGrid>
                <a:gridCol w="4020607"/>
                <a:gridCol w="5047193"/>
              </a:tblGrid>
              <a:tr h="304188">
                <a:tc>
                  <a:txBody>
                    <a:bodyPr/>
                    <a:lstStyle/>
                    <a:p>
                      <a:pPr algn="l" fontAlgn="t"/>
                      <a:r>
                        <a:rPr lang="en-IN" sz="1300" u="none" strike="noStrike" dirty="0">
                          <a:solidFill>
                            <a:srgbClr val="3366CC"/>
                          </a:solidFill>
                          <a:effectLst/>
                        </a:rPr>
                        <a:t>Trade name</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b="1" dirty="0">
                          <a:effectLst/>
                        </a:rPr>
                        <a:t>Amul Coop</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Type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Cooperative</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Industry</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Dairy</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Founded</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a:effectLst/>
                        </a:rPr>
                        <a:t>14 December 1946; 76 years ago</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Founder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Tribhuvandas Patel</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Headquarters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Anand, </a:t>
                      </a:r>
                      <a:r>
                        <a:rPr lang="en-IN" sz="1300" u="none" strike="noStrike" dirty="0" smtClean="0">
                          <a:solidFill>
                            <a:srgbClr val="3366CC"/>
                          </a:solidFill>
                          <a:effectLst/>
                        </a:rPr>
                        <a:t>Gujarat</a:t>
                      </a:r>
                      <a:r>
                        <a:rPr lang="en-IN" sz="1300" u="none" strike="noStrike" dirty="0" smtClean="0">
                          <a:solidFill>
                            <a:schemeClr val="tx1"/>
                          </a:solidFill>
                          <a:effectLst/>
                        </a:rPr>
                        <a:t>,</a:t>
                      </a:r>
                      <a:r>
                        <a:rPr lang="en-IN" sz="1300" dirty="0" smtClean="0">
                          <a:effectLst/>
                        </a:rPr>
                        <a:t> </a:t>
                      </a:r>
                      <a:r>
                        <a:rPr lang="en-IN" sz="1300" dirty="0">
                          <a:effectLst/>
                        </a:rPr>
                        <a:t>India</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Area served</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Worldwide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1484">
                <a:tc>
                  <a:txBody>
                    <a:bodyPr/>
                    <a:lstStyle/>
                    <a:p>
                      <a:pPr algn="l" fontAlgn="t"/>
                      <a:r>
                        <a:rPr lang="en-IN" sz="1300">
                          <a:effectLst/>
                        </a:rPr>
                        <a:t>Key people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Jayen Mehta</a:t>
                      </a:r>
                      <a:r>
                        <a:rPr lang="en-IN" sz="1300" dirty="0">
                          <a:effectLst/>
                        </a:rPr>
                        <a:t> (managing director)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Products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Milk products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Revenue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dirty="0">
                          <a:effectLst/>
                        </a:rPr>
                        <a:t> ₹52,000 crore (US$6.5 billion</a:t>
                      </a:r>
                      <a:r>
                        <a:rPr lang="en-US" sz="1300" dirty="0" smtClean="0">
                          <a:effectLst/>
                        </a:rPr>
                        <a:t>)</a:t>
                      </a:r>
                      <a:r>
                        <a:rPr lang="en-US" sz="1300" dirty="0">
                          <a:effectLst/>
                        </a:rPr>
                        <a:t> (2022)</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Owner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Dairy Producers of Gujarat</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34027">
                <a:tc>
                  <a:txBody>
                    <a:bodyPr/>
                    <a:lstStyle/>
                    <a:p>
                      <a:pPr algn="l" fontAlgn="t"/>
                      <a:r>
                        <a:rPr lang="en-IN" sz="1300">
                          <a:effectLst/>
                        </a:rPr>
                        <a:t>Number of employees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dirty="0">
                          <a:effectLst/>
                        </a:rPr>
                        <a:t>1,000 (officers and employees)</a:t>
                      </a:r>
                      <a:br>
                        <a:rPr lang="en-US" sz="1300" dirty="0">
                          <a:effectLst/>
                        </a:rPr>
                      </a:br>
                      <a:r>
                        <a:rPr lang="en-US" sz="1300" dirty="0">
                          <a:effectLst/>
                        </a:rPr>
                        <a:t>3.6 million (milk producers</a:t>
                      </a:r>
                      <a:r>
                        <a:rPr lang="en-US" sz="1300" dirty="0" smtClean="0">
                          <a:effectLst/>
                        </a:rPr>
                        <a:t>)</a:t>
                      </a:r>
                      <a:endParaRPr lang="en-US"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34027">
                <a:tc>
                  <a:txBody>
                    <a:bodyPr/>
                    <a:lstStyle/>
                    <a:p>
                      <a:pPr algn="l" fontAlgn="t"/>
                      <a:r>
                        <a:rPr lang="en-IN" sz="1300" u="none" strike="noStrike" dirty="0">
                          <a:solidFill>
                            <a:srgbClr val="3366CC"/>
                          </a:solidFill>
                          <a:effectLst/>
                        </a:rPr>
                        <a:t>Divisions</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a:buChar char="•"/>
                      </a:pPr>
                      <a:r>
                        <a:rPr lang="en-IN" sz="1300" u="none" strike="noStrike" dirty="0">
                          <a:solidFill>
                            <a:srgbClr val="3366CC"/>
                          </a:solidFill>
                          <a:effectLst/>
                        </a:rPr>
                        <a:t>Banas Dairy</a:t>
                      </a:r>
                      <a:endParaRPr lang="en-IN" sz="1300" dirty="0">
                        <a:effectLst/>
                      </a:endParaRPr>
                    </a:p>
                    <a:p>
                      <a:pPr algn="l" fontAlgn="t">
                        <a:buFont typeface="Arial"/>
                        <a:buChar char="•"/>
                      </a:pPr>
                      <a:r>
                        <a:rPr lang="en-IN" sz="1300" u="none" strike="noStrike" dirty="0">
                          <a:solidFill>
                            <a:srgbClr val="3366CC"/>
                          </a:solidFill>
                          <a:effectLst/>
                        </a:rPr>
                        <a:t>Dudhsagar Dairy</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713064">
                <a:tc>
                  <a:txBody>
                    <a:bodyPr/>
                    <a:lstStyle/>
                    <a:p>
                      <a:pPr algn="l" fontAlgn="t"/>
                      <a:r>
                        <a:rPr lang="en-IN" sz="1300" dirty="0">
                          <a:effectLst/>
                        </a:rPr>
                        <a:t>Website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amul.com</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2097152" name="Picture 2" descr="Increase"/>
          <p:cNvPicPr>
            <a:picLocks noChangeAspect="1" noChangeArrowheads="1"/>
          </p:cNvPicPr>
          <p:nvPr/>
        </p:nvPicPr>
        <p:blipFill>
          <a:blip r:embed="rId2"/>
          <a:srcRect/>
          <a:stretch>
            <a:fillRect/>
          </a:stretch>
        </p:blipFill>
        <p:spPr bwMode="auto">
          <a:xfrm>
            <a:off x="1974850" y="1338263"/>
            <a:ext cx="104775" cy="1047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object 2"/>
          <p:cNvSpPr/>
          <p:nvPr/>
        </p:nvSpPr>
        <p:spPr>
          <a:xfrm>
            <a:off x="440895" y="622060"/>
            <a:ext cx="554355" cy="513080"/>
          </a:xfrm>
          <a:custGeom>
            <a:avLst/>
            <a:gdLst/>
            <a:ahLst/>
            <a:cxnLst/>
            <a:rect l="l" t="t" r="r" b="b"/>
            <a:pathLst>
              <a:path w="554355" h="513080">
                <a:moveTo>
                  <a:pt x="0" y="512896"/>
                </a:moveTo>
                <a:lnTo>
                  <a:pt x="553820" y="512896"/>
                </a:lnTo>
                <a:lnTo>
                  <a:pt x="553820"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20" name="object 3"/>
          <p:cNvSpPr/>
          <p:nvPr/>
        </p:nvSpPr>
        <p:spPr>
          <a:xfrm>
            <a:off x="3421114" y="622060"/>
            <a:ext cx="130810" cy="513080"/>
          </a:xfrm>
          <a:custGeom>
            <a:avLst/>
            <a:gdLst/>
            <a:ahLst/>
            <a:cxnLst/>
            <a:rect l="l" t="t" r="r" b="b"/>
            <a:pathLst>
              <a:path w="130810" h="513080">
                <a:moveTo>
                  <a:pt x="0" y="512896"/>
                </a:moveTo>
                <a:lnTo>
                  <a:pt x="130534" y="512896"/>
                </a:lnTo>
                <a:lnTo>
                  <a:pt x="130534"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21" name="object 4"/>
          <p:cNvSpPr txBox="1"/>
          <p:nvPr/>
        </p:nvSpPr>
        <p:spPr>
          <a:xfrm>
            <a:off x="994716" y="622060"/>
            <a:ext cx="2426970" cy="2370455"/>
          </a:xfrm>
          <a:prstGeom prst="rect">
            <a:avLst/>
          </a:prstGeom>
          <a:solidFill>
            <a:srgbClr val="800000"/>
          </a:solidFill>
        </p:spPr>
        <p:txBody>
          <a:bodyPr vert="horz" wrap="square" lIns="0" tIns="34290" rIns="0" bIns="0" rtlCol="0">
            <a:spAutoFit/>
          </a:bodyPr>
          <a:lstStyle/>
          <a:p>
            <a:pPr marL="316230" marR="299085" indent="-12700" algn="ctr">
              <a:lnSpc>
                <a:spcPts val="3679"/>
              </a:lnSpc>
              <a:spcBef>
                <a:spcPts val="270"/>
              </a:spcBef>
            </a:pPr>
            <a:r>
              <a:rPr sz="3150" spc="15" dirty="0">
                <a:solidFill>
                  <a:srgbClr val="FFFFFF"/>
                </a:solidFill>
                <a:latin typeface="Roboto"/>
                <a:cs typeface="Roboto"/>
              </a:rPr>
              <a:t>Digital  </a:t>
            </a:r>
            <a:r>
              <a:rPr sz="3150" spc="40" dirty="0">
                <a:solidFill>
                  <a:srgbClr val="FFFFFF"/>
                </a:solidFill>
                <a:latin typeface="Roboto"/>
                <a:cs typeface="Roboto"/>
              </a:rPr>
              <a:t>ma</a:t>
            </a:r>
            <a:r>
              <a:rPr sz="3150" spc="-20" dirty="0">
                <a:solidFill>
                  <a:srgbClr val="FFFFFF"/>
                </a:solidFill>
                <a:latin typeface="Roboto"/>
                <a:cs typeface="Roboto"/>
              </a:rPr>
              <a:t>r</a:t>
            </a:r>
            <a:r>
              <a:rPr sz="3150" spc="-55" dirty="0">
                <a:solidFill>
                  <a:srgbClr val="FFFFFF"/>
                </a:solidFill>
                <a:latin typeface="Roboto"/>
                <a:cs typeface="Roboto"/>
              </a:rPr>
              <a:t>k</a:t>
            </a:r>
            <a:r>
              <a:rPr sz="3150" spc="-10" dirty="0">
                <a:solidFill>
                  <a:srgbClr val="FFFFFF"/>
                </a:solidFill>
                <a:latin typeface="Roboto"/>
                <a:cs typeface="Roboto"/>
              </a:rPr>
              <a:t>e</a:t>
            </a:r>
            <a:r>
              <a:rPr sz="3150" spc="15" dirty="0">
                <a:solidFill>
                  <a:srgbClr val="FFFFFF"/>
                </a:solidFill>
                <a:latin typeface="Roboto"/>
                <a:cs typeface="Roboto"/>
              </a:rPr>
              <a:t>t</a:t>
            </a:r>
            <a:r>
              <a:rPr sz="3150" spc="20" dirty="0">
                <a:solidFill>
                  <a:srgbClr val="FFFFFF"/>
                </a:solidFill>
                <a:latin typeface="Roboto"/>
                <a:cs typeface="Roboto"/>
              </a:rPr>
              <a:t>i</a:t>
            </a:r>
            <a:r>
              <a:rPr sz="3150" spc="10" dirty="0">
                <a:solidFill>
                  <a:srgbClr val="FFFFFF"/>
                </a:solidFill>
                <a:latin typeface="Roboto"/>
                <a:cs typeface="Roboto"/>
              </a:rPr>
              <a:t>n</a:t>
            </a:r>
            <a:r>
              <a:rPr sz="3150" dirty="0">
                <a:solidFill>
                  <a:srgbClr val="FFFFFF"/>
                </a:solidFill>
                <a:latin typeface="Roboto"/>
                <a:cs typeface="Roboto"/>
              </a:rPr>
              <a:t>g  strategy  </a:t>
            </a:r>
            <a:r>
              <a:rPr sz="3150" spc="10" dirty="0">
                <a:solidFill>
                  <a:srgbClr val="FFFFFF"/>
                </a:solidFill>
                <a:latin typeface="Roboto"/>
                <a:cs typeface="Roboto"/>
              </a:rPr>
              <a:t>used </a:t>
            </a:r>
            <a:r>
              <a:rPr sz="3150" spc="-20" dirty="0">
                <a:solidFill>
                  <a:srgbClr val="FFFFFF"/>
                </a:solidFill>
                <a:latin typeface="Roboto"/>
                <a:cs typeface="Roboto"/>
              </a:rPr>
              <a:t>by  </a:t>
            </a:r>
            <a:r>
              <a:rPr sz="3150" spc="20" dirty="0">
                <a:solidFill>
                  <a:srgbClr val="FFFFFF"/>
                </a:solidFill>
                <a:latin typeface="Roboto"/>
                <a:cs typeface="Roboto"/>
              </a:rPr>
              <a:t>amul</a:t>
            </a:r>
            <a:endParaRPr sz="3150" dirty="0">
              <a:latin typeface="Roboto"/>
              <a:cs typeface="Roboto"/>
            </a:endParaRPr>
          </a:p>
        </p:txBody>
      </p:sp>
      <p:sp>
        <p:nvSpPr>
          <p:cNvPr id="1048622" name="object 5"/>
          <p:cNvSpPr txBox="1">
            <a:spLocks noGrp="1"/>
          </p:cNvSpPr>
          <p:nvPr>
            <p:ph type="title"/>
          </p:nvPr>
        </p:nvSpPr>
        <p:spPr>
          <a:xfrm>
            <a:off x="4172965" y="401821"/>
            <a:ext cx="3643629" cy="1870075"/>
          </a:xfrm>
          <a:prstGeom prst="rect">
            <a:avLst/>
          </a:prstGeom>
        </p:spPr>
        <p:txBody>
          <a:bodyPr vert="horz" wrap="square" lIns="0" tIns="30480" rIns="0" bIns="0" rtlCol="0">
            <a:spAutoFit/>
          </a:bodyPr>
          <a:lstStyle/>
          <a:p>
            <a:pPr marL="12700" marR="5080">
              <a:lnSpc>
                <a:spcPts val="2890"/>
              </a:lnSpc>
              <a:spcBef>
                <a:spcPts val="240"/>
              </a:spcBef>
            </a:pPr>
            <a:r>
              <a:rPr sz="2450" spc="-20" dirty="0"/>
              <a:t>Amul’s </a:t>
            </a:r>
            <a:r>
              <a:rPr sz="2450" spc="5" dirty="0"/>
              <a:t>digital </a:t>
            </a:r>
            <a:r>
              <a:rPr sz="2450" spc="-10" dirty="0"/>
              <a:t>marketing  </a:t>
            </a:r>
            <a:r>
              <a:rPr sz="2450" spc="-15" dirty="0"/>
              <a:t>strategies have </a:t>
            </a:r>
            <a:r>
              <a:rPr sz="2450" spc="10" dirty="0"/>
              <a:t>effectively  </a:t>
            </a:r>
            <a:r>
              <a:rPr sz="2450" dirty="0"/>
              <a:t>utilized </a:t>
            </a:r>
            <a:r>
              <a:rPr sz="2450" spc="-10" dirty="0"/>
              <a:t>various online  </a:t>
            </a:r>
            <a:r>
              <a:rPr sz="2450" dirty="0"/>
              <a:t>platforms </a:t>
            </a:r>
            <a:r>
              <a:rPr sz="2450" spc="-20" dirty="0"/>
              <a:t>to </a:t>
            </a:r>
            <a:r>
              <a:rPr sz="2450" spc="-5" dirty="0"/>
              <a:t>engage </a:t>
            </a:r>
            <a:r>
              <a:rPr sz="2450" dirty="0"/>
              <a:t>with  </a:t>
            </a:r>
            <a:r>
              <a:rPr sz="2450" spc="-5" dirty="0"/>
              <a:t>their</a:t>
            </a:r>
            <a:r>
              <a:rPr sz="2450" spc="-45" dirty="0"/>
              <a:t> </a:t>
            </a:r>
            <a:r>
              <a:rPr sz="2450" spc="-5" dirty="0"/>
              <a:t>audience.</a:t>
            </a:r>
            <a:endParaRPr sz="2450"/>
          </a:p>
        </p:txBody>
      </p:sp>
      <p:sp>
        <p:nvSpPr>
          <p:cNvPr id="1048623" name="object 6"/>
          <p:cNvSpPr txBox="1"/>
          <p:nvPr/>
        </p:nvSpPr>
        <p:spPr>
          <a:xfrm>
            <a:off x="4172965" y="2607335"/>
            <a:ext cx="3689350" cy="2973070"/>
          </a:xfrm>
          <a:prstGeom prst="rect">
            <a:avLst/>
          </a:prstGeom>
        </p:spPr>
        <p:txBody>
          <a:bodyPr vert="horz" wrap="square" lIns="0" tIns="30480" rIns="0" bIns="0" rtlCol="0">
            <a:spAutoFit/>
          </a:bodyPr>
          <a:lstStyle/>
          <a:p>
            <a:pPr marL="12700" marR="5080">
              <a:lnSpc>
                <a:spcPts val="2890"/>
              </a:lnSpc>
              <a:spcBef>
                <a:spcPts val="240"/>
              </a:spcBef>
            </a:pPr>
            <a:r>
              <a:rPr sz="2450" spc="-15" dirty="0">
                <a:latin typeface="Roboto"/>
                <a:cs typeface="Roboto"/>
              </a:rPr>
              <a:t>Through </a:t>
            </a:r>
            <a:r>
              <a:rPr sz="2450" spc="-5" dirty="0">
                <a:latin typeface="Roboto"/>
                <a:cs typeface="Roboto"/>
              </a:rPr>
              <a:t>social </a:t>
            </a:r>
            <a:r>
              <a:rPr sz="2450" spc="15" dirty="0">
                <a:latin typeface="Roboto"/>
                <a:cs typeface="Roboto"/>
              </a:rPr>
              <a:t>media  </a:t>
            </a:r>
            <a:r>
              <a:rPr sz="2450" spc="-10" dirty="0">
                <a:latin typeface="Roboto"/>
                <a:cs typeface="Roboto"/>
              </a:rPr>
              <a:t>channels </a:t>
            </a:r>
            <a:r>
              <a:rPr sz="2450" spc="-5" dirty="0">
                <a:latin typeface="Roboto"/>
                <a:cs typeface="Roboto"/>
              </a:rPr>
              <a:t>like Facebook,  </a:t>
            </a:r>
            <a:r>
              <a:rPr sz="2450" spc="-15" dirty="0">
                <a:latin typeface="Roboto"/>
                <a:cs typeface="Roboto"/>
              </a:rPr>
              <a:t>Instagram, </a:t>
            </a:r>
            <a:r>
              <a:rPr sz="2450" spc="-25" dirty="0">
                <a:latin typeface="Roboto"/>
                <a:cs typeface="Roboto"/>
              </a:rPr>
              <a:t>and </a:t>
            </a:r>
            <a:r>
              <a:rPr sz="2450" spc="-30" dirty="0">
                <a:latin typeface="Roboto"/>
                <a:cs typeface="Roboto"/>
              </a:rPr>
              <a:t>Twitter,  </a:t>
            </a:r>
            <a:r>
              <a:rPr sz="2450" spc="-5" dirty="0">
                <a:latin typeface="Roboto"/>
                <a:cs typeface="Roboto"/>
              </a:rPr>
              <a:t>Amul </a:t>
            </a:r>
            <a:r>
              <a:rPr sz="2450" spc="-20" dirty="0">
                <a:latin typeface="Roboto"/>
                <a:cs typeface="Roboto"/>
              </a:rPr>
              <a:t>has </a:t>
            </a:r>
            <a:r>
              <a:rPr sz="2450" spc="-10" dirty="0">
                <a:latin typeface="Roboto"/>
                <a:cs typeface="Roboto"/>
              </a:rPr>
              <a:t>created </a:t>
            </a:r>
            <a:r>
              <a:rPr sz="2450" dirty="0">
                <a:latin typeface="Roboto"/>
                <a:cs typeface="Roboto"/>
              </a:rPr>
              <a:t>a </a:t>
            </a:r>
            <a:r>
              <a:rPr sz="2450" spc="-30" dirty="0">
                <a:latin typeface="Roboto"/>
                <a:cs typeface="Roboto"/>
              </a:rPr>
              <a:t>strong  </a:t>
            </a:r>
            <a:r>
              <a:rPr sz="2450" spc="-10" dirty="0">
                <a:latin typeface="Roboto"/>
                <a:cs typeface="Roboto"/>
              </a:rPr>
              <a:t>online presence </a:t>
            </a:r>
            <a:r>
              <a:rPr sz="2450" spc="-25" dirty="0">
                <a:latin typeface="Roboto"/>
                <a:cs typeface="Roboto"/>
              </a:rPr>
              <a:t>and  </a:t>
            </a:r>
            <a:r>
              <a:rPr sz="2450" spc="-15" dirty="0">
                <a:latin typeface="Roboto"/>
                <a:cs typeface="Roboto"/>
              </a:rPr>
              <a:t>interacted </a:t>
            </a:r>
            <a:r>
              <a:rPr sz="2450" dirty="0">
                <a:latin typeface="Roboto"/>
                <a:cs typeface="Roboto"/>
              </a:rPr>
              <a:t>with </a:t>
            </a:r>
            <a:r>
              <a:rPr sz="2450" spc="-10" dirty="0">
                <a:latin typeface="Roboto"/>
                <a:cs typeface="Roboto"/>
              </a:rPr>
              <a:t>consumers  </a:t>
            </a:r>
            <a:r>
              <a:rPr sz="2450" spc="5" dirty="0">
                <a:latin typeface="Roboto"/>
                <a:cs typeface="Roboto"/>
              </a:rPr>
              <a:t>in </a:t>
            </a:r>
            <a:r>
              <a:rPr sz="2450" dirty="0">
                <a:latin typeface="Roboto"/>
                <a:cs typeface="Roboto"/>
              </a:rPr>
              <a:t>a </a:t>
            </a:r>
            <a:r>
              <a:rPr sz="2450" spc="-10" dirty="0">
                <a:latin typeface="Roboto"/>
                <a:cs typeface="Roboto"/>
              </a:rPr>
              <a:t>personalized </a:t>
            </a:r>
            <a:r>
              <a:rPr sz="2450" spc="-25" dirty="0">
                <a:latin typeface="Roboto"/>
                <a:cs typeface="Roboto"/>
              </a:rPr>
              <a:t>and  </a:t>
            </a:r>
            <a:r>
              <a:rPr sz="2450" spc="-5" dirty="0">
                <a:latin typeface="Roboto"/>
                <a:cs typeface="Roboto"/>
              </a:rPr>
              <a:t>engaging</a:t>
            </a:r>
            <a:r>
              <a:rPr sz="2450" spc="20" dirty="0">
                <a:latin typeface="Roboto"/>
                <a:cs typeface="Roboto"/>
              </a:rPr>
              <a:t> </a:t>
            </a:r>
            <a:r>
              <a:rPr sz="2450" spc="-35" dirty="0">
                <a:latin typeface="Roboto"/>
                <a:cs typeface="Roboto"/>
              </a:rPr>
              <a:t>manner.</a:t>
            </a:r>
            <a:endParaRPr sz="2450" dirty="0">
              <a:latin typeface="Roboto"/>
              <a:cs typeface="Roboto"/>
            </a:endParaRPr>
          </a:p>
        </p:txBody>
      </p:sp>
      <p:sp>
        <p:nvSpPr>
          <p:cNvPr id="1048624" name="object 7"/>
          <p:cNvSpPr/>
          <p:nvPr/>
        </p:nvSpPr>
        <p:spPr>
          <a:xfrm>
            <a:off x="1090589" y="3779354"/>
            <a:ext cx="2461056" cy="1061224"/>
          </a:xfrm>
          <a:prstGeom prst="rect">
            <a:avLst/>
          </a:prstGeom>
          <a:blipFill>
            <a:blip r:embed="rId2" cstate="print"/>
            <a:stretch>
              <a:fillRect/>
            </a:stretch>
          </a:blipFill>
        </p:spPr>
        <p:txBody>
          <a:bodyPr wrap="square" lIns="0" tIns="0" rIns="0" bIns="0" rtlCol="0"/>
          <a:lstStyle/>
          <a:p>
            <a:endParaRPr/>
          </a:p>
        </p:txBody>
      </p:sp>
      <p:sp>
        <p:nvSpPr>
          <p:cNvPr id="1048626" name="object 9"/>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object 2"/>
          <p:cNvSpPr txBox="1"/>
          <p:nvPr/>
        </p:nvSpPr>
        <p:spPr>
          <a:xfrm>
            <a:off x="440895" y="622060"/>
            <a:ext cx="3110865" cy="363220"/>
          </a:xfrm>
          <a:prstGeom prst="rect">
            <a:avLst/>
          </a:prstGeom>
          <a:solidFill>
            <a:srgbClr val="32205C">
              <a:alpha val="94898"/>
            </a:srgbClr>
          </a:solidFill>
        </p:spPr>
        <p:txBody>
          <a:bodyPr vert="horz" wrap="square" lIns="0" tIns="7620" rIns="0" bIns="0" rtlCol="0">
            <a:spAutoFit/>
          </a:bodyPr>
          <a:lstStyle/>
          <a:p>
            <a:pPr marL="714375">
              <a:lnSpc>
                <a:spcPct val="100000"/>
              </a:lnSpc>
              <a:spcBef>
                <a:spcPts val="60"/>
              </a:spcBef>
            </a:pPr>
            <a:r>
              <a:rPr sz="2450" spc="-40" dirty="0">
                <a:solidFill>
                  <a:srgbClr val="FFFFFF"/>
                </a:solidFill>
                <a:latin typeface="Roboto"/>
                <a:cs typeface="Roboto"/>
              </a:rPr>
              <a:t>Brand</a:t>
            </a:r>
            <a:r>
              <a:rPr sz="2450" dirty="0">
                <a:solidFill>
                  <a:srgbClr val="FFFFFF"/>
                </a:solidFill>
                <a:latin typeface="Roboto"/>
                <a:cs typeface="Roboto"/>
              </a:rPr>
              <a:t> </a:t>
            </a:r>
            <a:r>
              <a:rPr sz="2450" spc="-5" dirty="0">
                <a:solidFill>
                  <a:srgbClr val="FFFFFF"/>
                </a:solidFill>
                <a:latin typeface="Roboto"/>
                <a:cs typeface="Roboto"/>
              </a:rPr>
              <a:t>products</a:t>
            </a:r>
            <a:endParaRPr sz="2450">
              <a:latin typeface="Roboto"/>
              <a:cs typeface="Roboto"/>
            </a:endParaRPr>
          </a:p>
        </p:txBody>
      </p:sp>
      <p:sp>
        <p:nvSpPr>
          <p:cNvPr id="1048628" name="object 3"/>
          <p:cNvSpPr txBox="1"/>
          <p:nvPr/>
        </p:nvSpPr>
        <p:spPr>
          <a:xfrm>
            <a:off x="1062216" y="1351709"/>
            <a:ext cx="3778250" cy="402674"/>
          </a:xfrm>
          <a:prstGeom prst="rect">
            <a:avLst/>
          </a:prstGeom>
        </p:spPr>
        <p:txBody>
          <a:bodyPr vert="horz" wrap="square" lIns="0" tIns="30480" rIns="0" bIns="0" rtlCol="0">
            <a:spAutoFit/>
          </a:bodyPr>
          <a:lstStyle/>
          <a:p>
            <a:pPr marL="12700" marR="5080">
              <a:lnSpc>
                <a:spcPts val="2890"/>
              </a:lnSpc>
              <a:spcBef>
                <a:spcPts val="240"/>
              </a:spcBef>
            </a:pPr>
            <a:r>
              <a:rPr sz="2450" spc="-15" dirty="0" smtClean="0">
                <a:latin typeface="Roboto"/>
                <a:cs typeface="Roboto"/>
              </a:rPr>
              <a:t>  </a:t>
            </a:r>
            <a:endParaRPr sz="2450" dirty="0">
              <a:latin typeface="Roboto"/>
              <a:cs typeface="Roboto"/>
            </a:endParaRPr>
          </a:p>
        </p:txBody>
      </p:sp>
      <p:pic>
        <p:nvPicPr>
          <p:cNvPr id="2097164" name="Picture 2097163"/>
          <p:cNvPicPr>
            <a:picLocks/>
          </p:cNvPicPr>
          <p:nvPr/>
        </p:nvPicPr>
        <p:blipFill>
          <a:blip r:embed="rId2"/>
          <a:stretch>
            <a:fillRect/>
          </a:stretch>
        </p:blipFill>
        <p:spPr>
          <a:xfrm>
            <a:off x="5128248" y="795212"/>
            <a:ext cx="4421306" cy="4429374"/>
          </a:xfrm>
          <a:prstGeom prst="rect">
            <a:avLst/>
          </a:prstGeom>
        </p:spPr>
      </p:pic>
      <p:sp>
        <p:nvSpPr>
          <p:cNvPr id="2" name="Rectangle 1"/>
          <p:cNvSpPr/>
          <p:nvPr/>
        </p:nvSpPr>
        <p:spPr>
          <a:xfrm>
            <a:off x="763416" y="1553046"/>
            <a:ext cx="4077050" cy="3416320"/>
          </a:xfrm>
          <a:prstGeom prst="rect">
            <a:avLst/>
          </a:prstGeom>
        </p:spPr>
        <p:txBody>
          <a:bodyPr wrap="square">
            <a:spAutoFit/>
          </a:bodyPr>
          <a:lstStyle/>
          <a:p>
            <a:r>
              <a:rPr lang="en-IN" dirty="0"/>
              <a:t>Amul Buttermilk </a:t>
            </a:r>
            <a:r>
              <a:rPr lang="en-IN" dirty="0" smtClean="0"/>
              <a:t> .    </a:t>
            </a:r>
            <a:r>
              <a:rPr lang="en-IN" dirty="0"/>
              <a:t>Amul Lassi </a:t>
            </a:r>
            <a:r>
              <a:rPr lang="en-IN" dirty="0" smtClean="0"/>
              <a:t> .    Amul </a:t>
            </a:r>
            <a:r>
              <a:rPr lang="en-IN" dirty="0"/>
              <a:t>Immunity </a:t>
            </a:r>
            <a:r>
              <a:rPr lang="en-IN" dirty="0" smtClean="0"/>
              <a:t>Shots  .    Amul Tru  .   Amul </a:t>
            </a:r>
            <a:r>
              <a:rPr lang="en-IN" dirty="0"/>
              <a:t>Cheese Spread </a:t>
            </a:r>
            <a:r>
              <a:rPr lang="en-IN" dirty="0" smtClean="0"/>
              <a:t> .     </a:t>
            </a:r>
            <a:r>
              <a:rPr lang="en-IN" dirty="0"/>
              <a:t>Amul Choco Buttery Spread </a:t>
            </a:r>
            <a:r>
              <a:rPr lang="en-IN" dirty="0" smtClean="0"/>
              <a:t> .   </a:t>
            </a:r>
            <a:r>
              <a:rPr lang="en-IN" dirty="0"/>
              <a:t>Amul Dahi </a:t>
            </a:r>
            <a:r>
              <a:rPr lang="en-IN" dirty="0" smtClean="0"/>
              <a:t>Tikki  .   </a:t>
            </a:r>
            <a:r>
              <a:rPr lang="en-IN" dirty="0"/>
              <a:t>Amul French Fries </a:t>
            </a:r>
            <a:r>
              <a:rPr lang="en-IN" dirty="0" smtClean="0"/>
              <a:t>.   Amul </a:t>
            </a:r>
            <a:r>
              <a:rPr lang="en-IN" dirty="0"/>
              <a:t>Paneer Nuggets </a:t>
            </a:r>
            <a:r>
              <a:rPr lang="en-IN" dirty="0" smtClean="0"/>
              <a:t> .    Amul </a:t>
            </a:r>
            <a:r>
              <a:rPr lang="en-IN" dirty="0"/>
              <a:t>Premium Dahi </a:t>
            </a:r>
            <a:r>
              <a:rPr lang="en-IN" dirty="0" smtClean="0"/>
              <a:t> .   </a:t>
            </a:r>
            <a:r>
              <a:rPr lang="en-IN" dirty="0"/>
              <a:t>Amul Camel </a:t>
            </a:r>
            <a:r>
              <a:rPr lang="en-IN" dirty="0" smtClean="0"/>
              <a:t>Milk  .   </a:t>
            </a:r>
            <a:r>
              <a:rPr lang="en-IN" dirty="0"/>
              <a:t>Amul Fresh Paneer </a:t>
            </a:r>
            <a:r>
              <a:rPr lang="en-IN" dirty="0" smtClean="0"/>
              <a:t> .   </a:t>
            </a:r>
            <a:r>
              <a:rPr lang="en-IN" dirty="0"/>
              <a:t>Amul Cheese </a:t>
            </a:r>
            <a:r>
              <a:rPr lang="en-IN" dirty="0" smtClean="0"/>
              <a:t>Sauce  .  Amul Chocominis  .    Amul </a:t>
            </a:r>
            <a:r>
              <a:rPr lang="en-IN" dirty="0"/>
              <a:t>Bindaaz </a:t>
            </a:r>
            <a:r>
              <a:rPr lang="en-IN" dirty="0" smtClean="0"/>
              <a:t> .   </a:t>
            </a:r>
            <a:r>
              <a:rPr lang="en-IN" dirty="0"/>
              <a:t>Amul Sugar-Free Dark </a:t>
            </a:r>
            <a:r>
              <a:rPr lang="en-IN" dirty="0" smtClean="0"/>
              <a:t>Chocolate  .     </a:t>
            </a:r>
            <a:r>
              <a:rPr lang="en-IN" dirty="0"/>
              <a:t>Amul </a:t>
            </a:r>
            <a:r>
              <a:rPr lang="en-IN" dirty="0" smtClean="0"/>
              <a:t>Almondo  . </a:t>
            </a:r>
            <a:r>
              <a:rPr lang="en-IN" dirty="0"/>
              <a:t>Amul Rabri </a:t>
            </a:r>
            <a:r>
              <a:rPr lang="en-IN" dirty="0" smtClean="0"/>
              <a:t> .   </a:t>
            </a:r>
            <a:r>
              <a:rPr lang="en-IN" dirty="0"/>
              <a:t>Amul Khoa Mawa </a:t>
            </a:r>
            <a:r>
              <a:rPr lang="en-IN" dirty="0" smtClean="0"/>
              <a:t>.   </a:t>
            </a:r>
            <a:r>
              <a:rPr lang="en-IN" dirty="0"/>
              <a:t>Amul </a:t>
            </a:r>
            <a:r>
              <a:rPr lang="en-IN" dirty="0" smtClean="0"/>
              <a:t>Rasmalai  .    Amul </a:t>
            </a:r>
            <a:r>
              <a:rPr lang="en-IN" dirty="0"/>
              <a:t>Panchamrit.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342900"/>
            <a:ext cx="9269095" cy="723275"/>
          </a:xfrm>
        </p:spPr>
        <p:txBody>
          <a:bodyPr/>
          <a:lstStyle/>
          <a:p>
            <a:r>
              <a:rPr lang="en-GB" dirty="0" smtClean="0"/>
              <a:t>Amul mission and values</a:t>
            </a:r>
            <a:endParaRPr lang="en-IN" dirty="0"/>
          </a:p>
        </p:txBody>
      </p:sp>
      <p:sp>
        <p:nvSpPr>
          <p:cNvPr id="3" name="Subtitle 2"/>
          <p:cNvSpPr>
            <a:spLocks noGrp="1"/>
          </p:cNvSpPr>
          <p:nvPr>
            <p:ph type="subTitle" idx="4"/>
          </p:nvPr>
        </p:nvSpPr>
        <p:spPr>
          <a:xfrm>
            <a:off x="622300" y="1104900"/>
            <a:ext cx="9372600" cy="4308872"/>
          </a:xfrm>
        </p:spPr>
        <p:txBody>
          <a:bodyPr/>
          <a:lstStyle/>
          <a:p>
            <a:r>
              <a:rPr lang="en-GB" b="1" dirty="0"/>
              <a:t>Mission</a:t>
            </a:r>
            <a:r>
              <a:rPr lang="en-GB" dirty="0" smtClean="0"/>
              <a:t>:“     </a:t>
            </a:r>
            <a:r>
              <a:rPr lang="en-GB" sz="2000" dirty="0" smtClean="0"/>
              <a:t>Amul's </a:t>
            </a:r>
            <a:r>
              <a:rPr lang="en-GB" sz="2000" dirty="0"/>
              <a:t>mission is to provide remunerative returns to the farmers and to serve the interest of consumers by providing quality products that give value for money</a:t>
            </a:r>
            <a:r>
              <a:rPr lang="en-GB" sz="2000" dirty="0" smtClean="0"/>
              <a:t>.</a:t>
            </a:r>
          </a:p>
          <a:p>
            <a:endParaRPr lang="en-GB" sz="2000" dirty="0"/>
          </a:p>
          <a:p>
            <a:r>
              <a:rPr lang="en-GB" sz="2000" dirty="0" smtClean="0"/>
              <a:t>"</a:t>
            </a:r>
            <a:r>
              <a:rPr lang="en-GB" sz="2000" b="1" dirty="0"/>
              <a:t>Values</a:t>
            </a:r>
            <a:r>
              <a:rPr lang="en-GB" sz="2000" dirty="0" smtClean="0"/>
              <a:t>:  Cooperative </a:t>
            </a:r>
            <a:r>
              <a:rPr lang="en-GB" sz="2000" dirty="0"/>
              <a:t>Principles: Amul operates on cooperative principles, emphasizing democratic decision-making, equitable distribution of benefits, and member participation.Quality: Amul is committed to providing high-quality dairy products that meet or exceed consumer expectations.Transparency: The organization values transparency in its operations, financial dealings, and reporting to its members and stakeholders.Integrity: Amul upholds integrity in all its business activities and maintains ethical standards in dealing with farmers, customers, and partners.Innovation: Amul constantly seeks innovative solutions to improve production processes, product development, and market strategies.Sustainability: The company strives for sustainable </a:t>
            </a:r>
            <a:r>
              <a:rPr lang="en-GB" sz="2000" dirty="0" smtClean="0"/>
              <a:t>.These </a:t>
            </a:r>
            <a:r>
              <a:rPr lang="en-GB" sz="2000" dirty="0"/>
              <a:t>mission and values have helped Amul become a successful and well-respected dairy brand in India.</a:t>
            </a:r>
            <a:endParaRPr lang="en-IN" sz="2000" dirty="0"/>
          </a:p>
        </p:txBody>
      </p:sp>
    </p:spTree>
    <p:extLst>
      <p:ext uri="{BB962C8B-B14F-4D97-AF65-F5344CB8AC3E}">
        <p14:creationId xmlns:p14="http://schemas.microsoft.com/office/powerpoint/2010/main" val="389936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419100"/>
            <a:ext cx="9525000" cy="723275"/>
          </a:xfrm>
        </p:spPr>
        <p:txBody>
          <a:bodyPr/>
          <a:lstStyle/>
          <a:p>
            <a:r>
              <a:rPr lang="en-GB" dirty="0" smtClean="0"/>
              <a:t>Brand tone and identity</a:t>
            </a:r>
            <a:endParaRPr lang="en-IN" dirty="0"/>
          </a:p>
        </p:txBody>
      </p:sp>
      <p:sp>
        <p:nvSpPr>
          <p:cNvPr id="3" name="Subtitle 2"/>
          <p:cNvSpPr>
            <a:spLocks noGrp="1"/>
          </p:cNvSpPr>
          <p:nvPr>
            <p:ph type="subTitle" idx="4"/>
          </p:nvPr>
        </p:nvSpPr>
        <p:spPr>
          <a:xfrm>
            <a:off x="774700" y="1122758"/>
            <a:ext cx="9372600" cy="4267200"/>
          </a:xfrm>
        </p:spPr>
        <p:txBody>
          <a:bodyPr/>
          <a:lstStyle/>
          <a:p>
            <a:r>
              <a:rPr lang="en-GB" b="1" dirty="0"/>
              <a:t>Brand </a:t>
            </a:r>
            <a:r>
              <a:rPr lang="en-GB" b="1" dirty="0" smtClean="0"/>
              <a:t>Tone:</a:t>
            </a:r>
            <a:r>
              <a:rPr lang="en-GB" dirty="0" smtClean="0"/>
              <a:t>friendly</a:t>
            </a:r>
            <a:r>
              <a:rPr lang="en-GB" b="1" dirty="0" smtClean="0"/>
              <a:t> </a:t>
            </a:r>
            <a:r>
              <a:rPr lang="en-GB" dirty="0"/>
              <a:t>and Approachable: Amul's brand tone is friendly and approachable, making it relatable to a broad audience. They use humor and wit in their advertising campaigns, which often feature the beloved "Amul Girl" cartoon.Witty and Creative: The brand is renowned for its creative and humorous topical advertisements that comment on current events, trends, and cultural moments. This approach adds an element of creativity and cleverness to their communication.Youthful and Energetic: Amul's tone is often youthful and energetic, appealing to a wide range of age groups. This energy is reflected in their advertisements and marketing materials.</a:t>
            </a:r>
            <a:endParaRPr lang="en-IN" dirty="0"/>
          </a:p>
        </p:txBody>
      </p:sp>
      <p:sp>
        <p:nvSpPr>
          <p:cNvPr id="4" name="Rectangle 3"/>
          <p:cNvSpPr/>
          <p:nvPr/>
        </p:nvSpPr>
        <p:spPr>
          <a:xfrm>
            <a:off x="698500" y="3170499"/>
            <a:ext cx="9220200" cy="2585323"/>
          </a:xfrm>
          <a:prstGeom prst="rect">
            <a:avLst/>
          </a:prstGeom>
        </p:spPr>
        <p:txBody>
          <a:bodyPr wrap="square">
            <a:spAutoFit/>
          </a:bodyPr>
          <a:lstStyle/>
          <a:p>
            <a:r>
              <a:rPr lang="en-GB" b="1" dirty="0" smtClean="0"/>
              <a:t>Brand </a:t>
            </a:r>
            <a:r>
              <a:rPr lang="en-GB" b="1" dirty="0" err="1" smtClean="0"/>
              <a:t>identity:</a:t>
            </a:r>
            <a:r>
              <a:rPr lang="en-GB" dirty="0" err="1" smtClean="0"/>
              <a:t>Logo</a:t>
            </a:r>
            <a:r>
              <a:rPr lang="en-GB" dirty="0"/>
              <a:t>: Amul's brand identity prominently features its iconic red and white logo with the name "Amul" written in bold, friendly, and easily readable fonts. The brand's logo is widely recognized across </a:t>
            </a:r>
            <a:r>
              <a:rPr lang="en-GB" dirty="0" err="1"/>
              <a:t>India.Mascot</a:t>
            </a:r>
            <a:r>
              <a:rPr lang="en-GB" dirty="0"/>
              <a:t> - Amul Girl: The Amul Girl, a cartoon character, is a vital part of their brand identity. This mascot is used to convey witty and creative messages in their advertisements, making them stand </a:t>
            </a:r>
            <a:r>
              <a:rPr lang="en-GB" dirty="0" err="1"/>
              <a:t>out.Colors</a:t>
            </a:r>
            <a:r>
              <a:rPr lang="en-GB" dirty="0"/>
              <a:t>: The brand predominantly uses red and white </a:t>
            </a:r>
            <a:r>
              <a:rPr lang="en-GB" dirty="0" err="1"/>
              <a:t>colors</a:t>
            </a:r>
            <a:r>
              <a:rPr lang="en-GB" dirty="0"/>
              <a:t> in its logo and branding, which symbolize energy and </a:t>
            </a:r>
            <a:r>
              <a:rPr lang="en-GB" dirty="0" err="1"/>
              <a:t>purity.Quality</a:t>
            </a:r>
            <a:r>
              <a:rPr lang="en-GB" dirty="0"/>
              <a:t> and Trust: Amul's brand identity emphasizes quality and trust. They have built a reputation for delivering high-quality dairy products to </a:t>
            </a:r>
            <a:r>
              <a:rPr lang="en-GB" dirty="0" err="1"/>
              <a:t>consumers.Indian</a:t>
            </a:r>
            <a:r>
              <a:rPr lang="en-GB" dirty="0"/>
              <a:t> Heritage: Amul's brand identity proudly reflects its Indian heritage. </a:t>
            </a:r>
            <a:endParaRPr lang="en-IN" dirty="0"/>
          </a:p>
        </p:txBody>
      </p:sp>
    </p:spTree>
    <p:extLst>
      <p:ext uri="{BB962C8B-B14F-4D97-AF65-F5344CB8AC3E}">
        <p14:creationId xmlns:p14="http://schemas.microsoft.com/office/powerpoint/2010/main" val="164086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495300"/>
            <a:ext cx="9525000" cy="723275"/>
          </a:xfrm>
        </p:spPr>
        <p:txBody>
          <a:bodyPr/>
          <a:lstStyle/>
          <a:p>
            <a:r>
              <a:rPr lang="en-GB" dirty="0" smtClean="0"/>
              <a:t>Amul smart goals and KPI’s</a:t>
            </a:r>
            <a:endParaRPr lang="en-IN" dirty="0"/>
          </a:p>
        </p:txBody>
      </p:sp>
      <p:sp>
        <p:nvSpPr>
          <p:cNvPr id="3" name="Subtitle 2"/>
          <p:cNvSpPr>
            <a:spLocks noGrp="1"/>
          </p:cNvSpPr>
          <p:nvPr>
            <p:ph type="subTitle" idx="4"/>
          </p:nvPr>
        </p:nvSpPr>
        <p:spPr>
          <a:xfrm>
            <a:off x="546100" y="1333500"/>
            <a:ext cx="9525000" cy="553998"/>
          </a:xfrm>
        </p:spPr>
        <p:txBody>
          <a:bodyPr/>
          <a:lstStyle/>
          <a:p>
            <a:r>
              <a:rPr lang="en-GB" dirty="0"/>
              <a:t>1. </a:t>
            </a:r>
            <a:r>
              <a:rPr lang="en-GB" b="1" dirty="0"/>
              <a:t>Increase Market Share:Goal</a:t>
            </a:r>
            <a:r>
              <a:rPr lang="en-GB" dirty="0"/>
              <a:t>: Increase market share in the dairy industry.KPI: Percentage increase in market share within the next year.</a:t>
            </a:r>
            <a:endParaRPr lang="en-IN" dirty="0"/>
          </a:p>
        </p:txBody>
      </p:sp>
      <p:sp>
        <p:nvSpPr>
          <p:cNvPr id="4" name="Rectangle 3"/>
          <p:cNvSpPr/>
          <p:nvPr/>
        </p:nvSpPr>
        <p:spPr>
          <a:xfrm>
            <a:off x="458486" y="2017604"/>
            <a:ext cx="9612614" cy="646331"/>
          </a:xfrm>
          <a:prstGeom prst="rect">
            <a:avLst/>
          </a:prstGeom>
        </p:spPr>
        <p:txBody>
          <a:bodyPr wrap="square">
            <a:spAutoFit/>
          </a:bodyPr>
          <a:lstStyle/>
          <a:p>
            <a:r>
              <a:rPr lang="en-GB" dirty="0"/>
              <a:t>2. </a:t>
            </a:r>
            <a:r>
              <a:rPr lang="en-GB" b="1" dirty="0"/>
              <a:t>Improve Customer Satisfaction:Goal</a:t>
            </a:r>
            <a:r>
              <a:rPr lang="en-GB" dirty="0"/>
              <a:t>: Enhance overall customer satisfaction.KPI: Net Promoter Score (NPS) improvement, based on customer surveys.</a:t>
            </a:r>
            <a:endParaRPr lang="en-IN" dirty="0"/>
          </a:p>
        </p:txBody>
      </p:sp>
      <p:sp>
        <p:nvSpPr>
          <p:cNvPr id="5" name="Rectangle 4"/>
          <p:cNvSpPr/>
          <p:nvPr/>
        </p:nvSpPr>
        <p:spPr>
          <a:xfrm>
            <a:off x="458486" y="2673697"/>
            <a:ext cx="9448800" cy="646331"/>
          </a:xfrm>
          <a:prstGeom prst="rect">
            <a:avLst/>
          </a:prstGeom>
        </p:spPr>
        <p:txBody>
          <a:bodyPr wrap="square">
            <a:spAutoFit/>
          </a:bodyPr>
          <a:lstStyle/>
          <a:p>
            <a:r>
              <a:rPr lang="en-GB" dirty="0"/>
              <a:t>3. </a:t>
            </a:r>
            <a:r>
              <a:rPr lang="en-GB" b="1" dirty="0"/>
              <a:t>Expand Product Line:Goal</a:t>
            </a:r>
            <a:r>
              <a:rPr lang="en-GB" dirty="0"/>
              <a:t>: Introduce new dairy products or variants.KPI: Number of new products launched and their contribution to revenue.</a:t>
            </a:r>
            <a:endParaRPr lang="en-IN" dirty="0"/>
          </a:p>
        </p:txBody>
      </p:sp>
      <p:sp>
        <p:nvSpPr>
          <p:cNvPr id="6" name="Rectangle 5"/>
          <p:cNvSpPr/>
          <p:nvPr/>
        </p:nvSpPr>
        <p:spPr>
          <a:xfrm>
            <a:off x="478420" y="3225588"/>
            <a:ext cx="9155414" cy="923330"/>
          </a:xfrm>
          <a:prstGeom prst="rect">
            <a:avLst/>
          </a:prstGeom>
        </p:spPr>
        <p:txBody>
          <a:bodyPr wrap="square">
            <a:spAutoFit/>
          </a:bodyPr>
          <a:lstStyle/>
          <a:p>
            <a:r>
              <a:rPr lang="en-GB" dirty="0"/>
              <a:t>4. </a:t>
            </a:r>
            <a:r>
              <a:rPr lang="en-GB" b="1" dirty="0"/>
              <a:t>Enhance Supply Chain Efficiency:Goal: </a:t>
            </a:r>
            <a:r>
              <a:rPr lang="en-GB" dirty="0"/>
              <a:t>Optimize supply chain operations for cost savings.KPI: Reduction in logistics costs, decrease in order processing times, or inventory turnover ratio improvement.</a:t>
            </a:r>
            <a:endParaRPr lang="en-IN" dirty="0"/>
          </a:p>
        </p:txBody>
      </p:sp>
      <p:sp>
        <p:nvSpPr>
          <p:cNvPr id="7" name="Rectangle 6"/>
          <p:cNvSpPr/>
          <p:nvPr/>
        </p:nvSpPr>
        <p:spPr>
          <a:xfrm>
            <a:off x="450126" y="3999458"/>
            <a:ext cx="7620000" cy="369332"/>
          </a:xfrm>
          <a:prstGeom prst="rect">
            <a:avLst/>
          </a:prstGeom>
        </p:spPr>
        <p:txBody>
          <a:bodyPr wrap="square">
            <a:spAutoFit/>
          </a:bodyPr>
          <a:lstStyle/>
          <a:p>
            <a:r>
              <a:rPr lang="en-GB" dirty="0"/>
              <a:t>5. </a:t>
            </a:r>
            <a:r>
              <a:rPr lang="en-GB" b="1" dirty="0"/>
              <a:t>Sustainability Initiatives:Goal</a:t>
            </a:r>
            <a:r>
              <a:rPr lang="en-GB" dirty="0"/>
              <a:t>: Implement sustainability practices</a:t>
            </a:r>
            <a:endParaRPr lang="en-IN" dirty="0"/>
          </a:p>
        </p:txBody>
      </p:sp>
    </p:spTree>
    <p:extLst>
      <p:ext uri="{BB962C8B-B14F-4D97-AF65-F5344CB8AC3E}">
        <p14:creationId xmlns:p14="http://schemas.microsoft.com/office/powerpoint/2010/main" val="302949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266700"/>
            <a:ext cx="9546590" cy="723275"/>
          </a:xfrm>
        </p:spPr>
        <p:txBody>
          <a:bodyPr/>
          <a:lstStyle/>
          <a:p>
            <a:r>
              <a:rPr lang="en-GB" dirty="0" smtClean="0"/>
              <a:t>Amul brand study</a:t>
            </a:r>
            <a:endParaRPr lang="en-IN" dirty="0"/>
          </a:p>
        </p:txBody>
      </p:sp>
      <p:sp>
        <p:nvSpPr>
          <p:cNvPr id="3" name="Subtitle 2"/>
          <p:cNvSpPr>
            <a:spLocks noGrp="1"/>
          </p:cNvSpPr>
          <p:nvPr>
            <p:ph type="subTitle" idx="4"/>
          </p:nvPr>
        </p:nvSpPr>
        <p:spPr>
          <a:xfrm>
            <a:off x="393700" y="1104900"/>
            <a:ext cx="9525000" cy="553998"/>
          </a:xfrm>
        </p:spPr>
        <p:txBody>
          <a:bodyPr/>
          <a:lstStyle/>
          <a:p>
            <a:r>
              <a:rPr lang="en-GB" dirty="0"/>
              <a:t>*Amul Brand Study:*Amul is an Indian dairy cooperative that has a strong brand presence. It is known for its wide range of dairy products. The brand study would include an analysis of the following:</a:t>
            </a:r>
            <a:endParaRPr lang="en-IN" dirty="0"/>
          </a:p>
        </p:txBody>
      </p:sp>
      <p:sp>
        <p:nvSpPr>
          <p:cNvPr id="4" name="Rectangle 3"/>
          <p:cNvSpPr/>
          <p:nvPr/>
        </p:nvSpPr>
        <p:spPr>
          <a:xfrm>
            <a:off x="469900" y="1714500"/>
            <a:ext cx="9144000" cy="369332"/>
          </a:xfrm>
          <a:prstGeom prst="rect">
            <a:avLst/>
          </a:prstGeom>
        </p:spPr>
        <p:txBody>
          <a:bodyPr wrap="square">
            <a:spAutoFit/>
          </a:bodyPr>
          <a:lstStyle/>
          <a:p>
            <a:r>
              <a:rPr lang="en-GB" dirty="0"/>
              <a:t>1. *History and Evolution</a:t>
            </a:r>
            <a:r>
              <a:rPr lang="en-GB" dirty="0" smtClean="0"/>
              <a:t>*</a:t>
            </a:r>
            <a:endParaRPr lang="en-IN" dirty="0"/>
          </a:p>
        </p:txBody>
      </p:sp>
      <p:sp>
        <p:nvSpPr>
          <p:cNvPr id="6" name="Rectangle 5"/>
          <p:cNvSpPr/>
          <p:nvPr/>
        </p:nvSpPr>
        <p:spPr>
          <a:xfrm>
            <a:off x="469900" y="2083832"/>
            <a:ext cx="5286645" cy="369332"/>
          </a:xfrm>
          <a:prstGeom prst="rect">
            <a:avLst/>
          </a:prstGeom>
        </p:spPr>
        <p:txBody>
          <a:bodyPr wrap="square">
            <a:spAutoFit/>
          </a:bodyPr>
          <a:lstStyle/>
          <a:p>
            <a:r>
              <a:rPr lang="en-IN" dirty="0"/>
              <a:t>2. *Brand Identity*:</a:t>
            </a:r>
          </a:p>
        </p:txBody>
      </p:sp>
      <p:sp>
        <p:nvSpPr>
          <p:cNvPr id="7" name="Rectangle 6"/>
          <p:cNvSpPr/>
          <p:nvPr/>
        </p:nvSpPr>
        <p:spPr>
          <a:xfrm>
            <a:off x="469900" y="2396208"/>
            <a:ext cx="2163656" cy="369332"/>
          </a:xfrm>
          <a:prstGeom prst="rect">
            <a:avLst/>
          </a:prstGeom>
        </p:spPr>
        <p:txBody>
          <a:bodyPr wrap="square">
            <a:spAutoFit/>
          </a:bodyPr>
          <a:lstStyle/>
          <a:p>
            <a:r>
              <a:rPr lang="en-IN" dirty="0"/>
              <a:t>3. *Product Range*</a:t>
            </a:r>
          </a:p>
        </p:txBody>
      </p:sp>
      <p:sp>
        <p:nvSpPr>
          <p:cNvPr id="8" name="Rectangle 7"/>
          <p:cNvSpPr/>
          <p:nvPr/>
        </p:nvSpPr>
        <p:spPr>
          <a:xfrm>
            <a:off x="469900" y="2765540"/>
            <a:ext cx="6436041" cy="369332"/>
          </a:xfrm>
          <a:prstGeom prst="rect">
            <a:avLst/>
          </a:prstGeom>
        </p:spPr>
        <p:txBody>
          <a:bodyPr wrap="square">
            <a:spAutoFit/>
          </a:bodyPr>
          <a:lstStyle/>
          <a:p>
            <a:r>
              <a:rPr lang="en-IN" dirty="0"/>
              <a:t>4. *Marketing and Advertising*</a:t>
            </a:r>
          </a:p>
        </p:txBody>
      </p:sp>
      <p:sp>
        <p:nvSpPr>
          <p:cNvPr id="9" name="Rectangle 8"/>
          <p:cNvSpPr/>
          <p:nvPr/>
        </p:nvSpPr>
        <p:spPr>
          <a:xfrm>
            <a:off x="482600" y="3086100"/>
            <a:ext cx="9448800" cy="923330"/>
          </a:xfrm>
          <a:prstGeom prst="rect">
            <a:avLst/>
          </a:prstGeom>
        </p:spPr>
        <p:txBody>
          <a:bodyPr wrap="square">
            <a:spAutoFit/>
          </a:bodyPr>
          <a:lstStyle/>
          <a:p>
            <a:r>
              <a:rPr lang="en-GB" dirty="0"/>
              <a:t>Competitor Analysis:*Amul faces competition in the dairy and dairy-based products industry. Key competitors might include Nestlé, Mother Dairy, Britannia, and local dairy producers. In a competitor analysis, you would look at:</a:t>
            </a:r>
            <a:endParaRPr lang="en-IN" dirty="0"/>
          </a:p>
        </p:txBody>
      </p:sp>
      <p:sp>
        <p:nvSpPr>
          <p:cNvPr id="10" name="Rectangle 9"/>
          <p:cNvSpPr/>
          <p:nvPr/>
        </p:nvSpPr>
        <p:spPr>
          <a:xfrm>
            <a:off x="508804" y="4009430"/>
            <a:ext cx="2239331" cy="369332"/>
          </a:xfrm>
          <a:prstGeom prst="rect">
            <a:avLst/>
          </a:prstGeom>
        </p:spPr>
        <p:txBody>
          <a:bodyPr wrap="none">
            <a:spAutoFit/>
          </a:bodyPr>
          <a:lstStyle/>
          <a:p>
            <a:r>
              <a:rPr lang="en-IN" dirty="0"/>
              <a:t>1. *Product Portfolio*</a:t>
            </a:r>
          </a:p>
        </p:txBody>
      </p:sp>
      <p:sp>
        <p:nvSpPr>
          <p:cNvPr id="11" name="Rectangle 10"/>
          <p:cNvSpPr/>
          <p:nvPr/>
        </p:nvSpPr>
        <p:spPr>
          <a:xfrm>
            <a:off x="469901" y="4323051"/>
            <a:ext cx="3429000" cy="369332"/>
          </a:xfrm>
          <a:prstGeom prst="rect">
            <a:avLst/>
          </a:prstGeom>
        </p:spPr>
        <p:txBody>
          <a:bodyPr wrap="square">
            <a:spAutoFit/>
          </a:bodyPr>
          <a:lstStyle/>
          <a:p>
            <a:r>
              <a:rPr lang="en-IN" dirty="0"/>
              <a:t>2. *Market </a:t>
            </a:r>
            <a:r>
              <a:rPr lang="en-IN" dirty="0" smtClean="0"/>
              <a:t>Presence</a:t>
            </a:r>
            <a:endParaRPr lang="en-IN" dirty="0"/>
          </a:p>
        </p:txBody>
      </p:sp>
      <p:sp>
        <p:nvSpPr>
          <p:cNvPr id="12" name="Rectangle 11"/>
          <p:cNvSpPr/>
          <p:nvPr/>
        </p:nvSpPr>
        <p:spPr>
          <a:xfrm>
            <a:off x="508804" y="4680762"/>
            <a:ext cx="2252796" cy="369332"/>
          </a:xfrm>
          <a:prstGeom prst="rect">
            <a:avLst/>
          </a:prstGeom>
        </p:spPr>
        <p:txBody>
          <a:bodyPr wrap="none">
            <a:spAutoFit/>
          </a:bodyPr>
          <a:lstStyle/>
          <a:p>
            <a:r>
              <a:rPr lang="en-IN" dirty="0"/>
              <a:t>3. *Pricing Strategies*</a:t>
            </a:r>
          </a:p>
        </p:txBody>
      </p:sp>
      <p:sp>
        <p:nvSpPr>
          <p:cNvPr id="13" name="Rectangle 12"/>
          <p:cNvSpPr/>
          <p:nvPr/>
        </p:nvSpPr>
        <p:spPr>
          <a:xfrm>
            <a:off x="469900" y="5050094"/>
            <a:ext cx="3866315" cy="369332"/>
          </a:xfrm>
          <a:prstGeom prst="rect">
            <a:avLst/>
          </a:prstGeom>
        </p:spPr>
        <p:txBody>
          <a:bodyPr wrap="none">
            <a:spAutoFit/>
          </a:bodyPr>
          <a:lstStyle/>
          <a:p>
            <a:r>
              <a:rPr lang="en-GB" dirty="0"/>
              <a:t>4. *Brand Strengths and Weaknesses*: </a:t>
            </a:r>
            <a:endParaRPr lang="en-IN" dirty="0"/>
          </a:p>
        </p:txBody>
      </p:sp>
    </p:spTree>
    <p:extLst>
      <p:ext uri="{BB962C8B-B14F-4D97-AF65-F5344CB8AC3E}">
        <p14:creationId xmlns:p14="http://schemas.microsoft.com/office/powerpoint/2010/main" val="123696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1463</Words>
  <Application>Microsoft Office PowerPoint</Application>
  <PresentationFormat>Custom</PresentationFormat>
  <Paragraphs>160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Amul</vt:lpstr>
      <vt:lpstr>Introduction</vt:lpstr>
      <vt:lpstr>PowerPoint Presentation</vt:lpstr>
      <vt:lpstr>Amul’s digital marketing  strategies have effectively  utilized various online  platforms to engage with  their audience.</vt:lpstr>
      <vt:lpstr>PowerPoint Presentation</vt:lpstr>
      <vt:lpstr>Amul mission and values</vt:lpstr>
      <vt:lpstr>Brand tone and identity</vt:lpstr>
      <vt:lpstr>Amul smart goals and KPI’s</vt:lpstr>
      <vt:lpstr>Amul brand study</vt:lpstr>
      <vt:lpstr>Buyer’s/audiance’s persona</vt:lpstr>
      <vt:lpstr>PowerPoint Presentation</vt:lpstr>
      <vt:lpstr>PowerPoint Presentation</vt:lpstr>
      <vt:lpstr>Search engine  optimization for Amul</vt:lpstr>
      <vt:lpstr>Competitors swot analysis</vt:lpstr>
      <vt:lpstr>PowerPoint Presentation</vt:lpstr>
      <vt:lpstr>PowerPoint Presentation</vt:lpstr>
      <vt:lpstr>SEO and keyword research</vt:lpstr>
      <vt:lpstr>PowerPoint Presentation</vt:lpstr>
      <vt:lpstr>PowerPoint Presentation</vt:lpstr>
      <vt:lpstr>PowerPoint Presentation</vt:lpstr>
      <vt:lpstr>Brand curation strategies of amul</vt:lpstr>
      <vt:lpstr>Instagram story link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Amul</dc:title>
  <dc:creator>USER</dc:creator>
  <cp:lastModifiedBy>USER</cp:lastModifiedBy>
  <cp:revision>22</cp:revision>
  <dcterms:created xsi:type="dcterms:W3CDTF">2023-10-11T21:31:41Z</dcterms:created>
  <dcterms:modified xsi:type="dcterms:W3CDTF">2023-10-13T10:37:07Z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2023-10-12T00:00:00Z</vt:filetime>
  </property>
  <property fmtid="{D5CDD505-2E9C-101B-9397-08002B2CF9AE}" pid="3" name="ICV">
    <vt:lpwstr>30fc7680004740dab3bd2bb28083b082</vt:lpwstr>
  </property>
</Properties>
</file>