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2" r:id="rId3"/>
    <p:sldId id="258" r:id="rId4"/>
    <p:sldId id="265" r:id="rId5"/>
    <p:sldId id="266" r:id="rId6"/>
    <p:sldId id="259" r:id="rId7"/>
    <p:sldId id="267" r:id="rId8"/>
    <p:sldId id="268" r:id="rId9"/>
    <p:sldId id="269" r:id="rId10"/>
    <p:sldId id="270" r:id="rId11"/>
    <p:sldId id="271" r:id="rId12"/>
    <p:sldId id="272" r:id="rId13"/>
    <p:sldId id="273" r:id="rId14"/>
    <p:sldId id="274" r:id="rId15"/>
    <p:sldId id="260" r:id="rId16"/>
    <p:sldId id="264" r:id="rId17"/>
    <p:sldId id="261"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834"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06165-838F-48C7-8206-A2EF866F88E6}" type="datetimeFigureOut">
              <a:rPr lang="en-US" smtClean="0"/>
              <a:t>11/13/2011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280B7-31D8-4451-8875-EE5508F38C9A}" type="slidenum">
              <a:rPr lang="en-US" smtClean="0"/>
              <a:t>‹#›</a:t>
            </a:fld>
            <a:endParaRPr lang="en-US"/>
          </a:p>
        </p:txBody>
      </p:sp>
    </p:spTree>
    <p:extLst>
      <p:ext uri="{BB962C8B-B14F-4D97-AF65-F5344CB8AC3E}">
        <p14:creationId xmlns:p14="http://schemas.microsoft.com/office/powerpoint/2010/main" val="376058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7B2498-6BA1-4977-955B-723A47B6BB61}"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7B2498-6BA1-4977-955B-723A47B6BB61}"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7B2498-6BA1-4977-955B-723A47B6BB61}"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7B2498-6BA1-4977-955B-723A47B6BB61}"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7B2498-6BA1-4977-955B-723A47B6BB61}" type="datetimeFigureOut">
              <a:rPr lang="en-US" smtClean="0"/>
              <a:t>11/13/2011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7B2498-6BA1-4977-955B-723A47B6BB61}" type="datetimeFigureOut">
              <a:rPr lang="en-US" smtClean="0"/>
              <a:t>11/13/2011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7B2498-6BA1-4977-955B-723A47B6BB61}" type="datetimeFigureOut">
              <a:rPr lang="en-US" smtClean="0"/>
              <a:t>11/13/2011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7B2498-6BA1-4977-955B-723A47B6BB61}" type="datetimeFigureOut">
              <a:rPr lang="en-US" smtClean="0"/>
              <a:t>11/13/2011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B2498-6BA1-4977-955B-723A47B6BB61}" type="datetimeFigureOut">
              <a:rPr lang="en-US" smtClean="0"/>
              <a:t>11/13/2011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8ED0A-DDAB-495A-8495-8F22DA3A14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7B2498-6BA1-4977-955B-723A47B6BB61}" type="datetimeFigureOut">
              <a:rPr lang="en-US" smtClean="0"/>
              <a:t>11/13/2011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8ED0A-DDAB-495A-8495-8F22DA3A147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37B2498-6BA1-4977-955B-723A47B6BB61}" type="datetimeFigureOut">
              <a:rPr lang="en-US" smtClean="0"/>
              <a:t>11/13/2011</a:t>
            </a:fld>
            <a:endParaRPr lang="en-US"/>
          </a:p>
        </p:txBody>
      </p:sp>
      <p:sp>
        <p:nvSpPr>
          <p:cNvPr id="9" name="Slide Number Placeholder 8"/>
          <p:cNvSpPr>
            <a:spLocks noGrp="1"/>
          </p:cNvSpPr>
          <p:nvPr>
            <p:ph type="sldNum" sz="quarter" idx="11"/>
          </p:nvPr>
        </p:nvSpPr>
        <p:spPr/>
        <p:txBody>
          <a:bodyPr/>
          <a:lstStyle/>
          <a:p>
            <a:fld id="{C788ED0A-DDAB-495A-8495-8F22DA3A147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788ED0A-DDAB-495A-8495-8F22DA3A147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37B2498-6BA1-4977-955B-723A47B6BB61}" type="datetimeFigureOut">
              <a:rPr lang="en-US" smtClean="0"/>
              <a:t>11/13/2011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Speech </a:t>
            </a:r>
            <a:r>
              <a:rPr lang="en-US" dirty="0" smtClean="0"/>
              <a:t>Based Tennis Ball </a:t>
            </a:r>
            <a:r>
              <a:rPr lang="en-US" dirty="0" smtClean="0"/>
              <a:t>Collector</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Subhabrata</a:t>
            </a:r>
            <a:r>
              <a:rPr lang="en-US" dirty="0" smtClean="0"/>
              <a:t> Mukherjee 10305061</a:t>
            </a:r>
          </a:p>
          <a:p>
            <a:r>
              <a:rPr lang="en-US" dirty="0" err="1" smtClean="0"/>
              <a:t>Dhaval</a:t>
            </a:r>
            <a:r>
              <a:rPr lang="en-US" dirty="0" smtClean="0"/>
              <a:t> </a:t>
            </a:r>
            <a:r>
              <a:rPr lang="en-US" dirty="0" err="1" smtClean="0"/>
              <a:t>Manvar</a:t>
            </a:r>
            <a:r>
              <a:rPr lang="en-US" dirty="0" smtClean="0"/>
              <a:t> 10305021</a:t>
            </a:r>
          </a:p>
          <a:p>
            <a:r>
              <a:rPr lang="en-US" dirty="0" err="1" smtClean="0"/>
              <a:t>Janardhan</a:t>
            </a:r>
            <a:r>
              <a:rPr lang="en-US" dirty="0" smtClean="0"/>
              <a:t> Singh 10305067 (Team Leader)</a:t>
            </a:r>
            <a:endParaRPr lang="en-US" dirty="0"/>
          </a:p>
        </p:txBody>
      </p:sp>
    </p:spTree>
    <p:extLst>
      <p:ext uri="{BB962C8B-B14F-4D97-AF65-F5344CB8AC3E}">
        <p14:creationId xmlns:p14="http://schemas.microsoft.com/office/powerpoint/2010/main" val="344131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 detection and communication with firebird implemented in </a:t>
            </a:r>
            <a:r>
              <a:rPr lang="en-US" sz="3600" dirty="0" err="1"/>
              <a:t>Scilab</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2677075"/>
              </p:ext>
            </p:extLst>
          </p:nvPr>
        </p:nvGraphicFramePr>
        <p:xfrm>
          <a:off x="609600" y="1676400"/>
          <a:ext cx="7620000" cy="4559300"/>
        </p:xfrm>
        <a:graphic>
          <a:graphicData uri="http://schemas.openxmlformats.org/drawingml/2006/table">
            <a:tbl>
              <a:tblPr firstRow="1" firstCol="1" bandRow="1">
                <a:tableStyleId>{5C22544A-7EE6-4342-B048-85BDC9FD1C3A}</a:tableStyleId>
              </a:tblPr>
              <a:tblGrid>
                <a:gridCol w="7620000"/>
              </a:tblGrid>
              <a:tr h="4559300">
                <a:tc>
                  <a:txBody>
                    <a:bodyPr/>
                    <a:lstStyle/>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function to detect object and return the co-ordinates of the object, in the 1st frame it is detected, in the vector </a:t>
                      </a:r>
                      <a:r>
                        <a:rPr lang="en-US" sz="1800" dirty="0" err="1">
                          <a:effectLst/>
                        </a:rPr>
                        <a:t>rectrec</a:t>
                      </a:r>
                      <a:endParaRPr lang="en-US" sz="1800" dirty="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Parameters: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color=color of object to find; </a:t>
                      </a:r>
                      <a:r>
                        <a:rPr lang="en-US" sz="1800" dirty="0" err="1">
                          <a:effectLst/>
                        </a:rPr>
                        <a:t>notfound</a:t>
                      </a:r>
                      <a:r>
                        <a:rPr lang="en-US" sz="1800" dirty="0">
                          <a:effectLst/>
                        </a:rPr>
                        <a:t>=signal to be sent till object is not found; found=signal to be sent when object is found; </a:t>
                      </a:r>
                      <a:r>
                        <a:rPr lang="en-US" sz="1800" dirty="0" err="1">
                          <a:effectLst/>
                        </a:rPr>
                        <a:t>objct</a:t>
                      </a:r>
                      <a:r>
                        <a:rPr lang="en-US" sz="1800" dirty="0">
                          <a:effectLst/>
                        </a:rPr>
                        <a:t>=ball or basket</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function </a:t>
                      </a:r>
                      <a:r>
                        <a:rPr lang="en-US" sz="1800" dirty="0" err="1">
                          <a:effectLst/>
                        </a:rPr>
                        <a:t>rectret</a:t>
                      </a:r>
                      <a:r>
                        <a:rPr lang="en-US" sz="1800" dirty="0">
                          <a:effectLst/>
                        </a:rPr>
                        <a:t>=</a:t>
                      </a:r>
                      <a:r>
                        <a:rPr lang="en-US" sz="1800" dirty="0" err="1">
                          <a:effectLst/>
                        </a:rPr>
                        <a:t>findobject</a:t>
                      </a:r>
                      <a:r>
                        <a:rPr lang="en-US" sz="1800" dirty="0">
                          <a:effectLst/>
                        </a:rPr>
                        <a:t>(</a:t>
                      </a:r>
                      <a:r>
                        <a:rPr lang="en-US" sz="1800" dirty="0" err="1">
                          <a:effectLst/>
                        </a:rPr>
                        <a:t>color,notfound,found,objct</a:t>
                      </a:r>
                      <a:r>
                        <a:rPr lang="en-US" sz="18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set threshold for color intensity of the object //set manually</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set the window range in the frame in which to search the object, typically </a:t>
                      </a:r>
                      <a:r>
                        <a:rPr lang="en-US" sz="1800" dirty="0" smtClean="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rPr>
                        <a:t>        the </a:t>
                      </a:r>
                      <a:r>
                        <a:rPr lang="en-US" sz="1800" dirty="0">
                          <a:effectLst/>
                        </a:rPr>
                        <a:t>mid 200 pixels in the frame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while there is a frame captured by the camera</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subtract the color component from the image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convert the image to binary</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perform </a:t>
                      </a:r>
                      <a:r>
                        <a:rPr lang="en-US" sz="1800" dirty="0" err="1">
                          <a:effectLst/>
                        </a:rPr>
                        <a:t>seedfill</a:t>
                      </a:r>
                      <a:r>
                        <a:rPr lang="en-US" sz="1800" dirty="0">
                          <a:effectLst/>
                        </a:rPr>
                        <a:t> algorithm in the specified window, to detect the </a:t>
                      </a:r>
                      <a:r>
                        <a:rPr lang="en-US" sz="1800" dirty="0" smtClean="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rPr>
                        <a:t>                      biggest </a:t>
                      </a:r>
                      <a:r>
                        <a:rPr lang="en-US" sz="1800" dirty="0">
                          <a:effectLst/>
                        </a:rPr>
                        <a:t>object cluster</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with threshold &gt; 1000 pixels, at interval of 10 pixels</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if object found</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return</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else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keep on sending signal to firebird asking it to rotate slowly</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endfunction</a:t>
                      </a:r>
                      <a:endParaRPr lang="en-US" sz="1800" dirty="0">
                        <a:effectLst/>
                      </a:endParaRPr>
                    </a:p>
                    <a:p>
                      <a:pPr marL="0" marR="0">
                        <a:lnSpc>
                          <a:spcPts val="1380"/>
                        </a:lnSpc>
                        <a:spcBef>
                          <a:spcPts val="0"/>
                        </a:spcBef>
                        <a:spcAft>
                          <a:spcPts val="0"/>
                        </a:spcAft>
                        <a:tabLst>
                          <a:tab pos="450215" algn="l"/>
                        </a:tabLst>
                      </a:pPr>
                      <a:r>
                        <a:rPr lang="en-US" sz="1800" dirty="0">
                          <a:effectLst/>
                        </a:rPr>
                        <a:t> </a:t>
                      </a:r>
                      <a:endParaRPr lang="en-US" sz="1800" dirty="0">
                        <a:effectLst/>
                        <a:latin typeface="Calibri"/>
                        <a:ea typeface="DejaVu Sans"/>
                        <a:cs typeface="Times New Roman"/>
                      </a:endParaRPr>
                    </a:p>
                  </a:txBody>
                  <a:tcPr marL="68580" marR="68580" marT="0" marB="0"/>
                </a:tc>
              </a:tr>
            </a:tbl>
          </a:graphicData>
        </a:graphic>
      </p:graphicFrame>
    </p:spTree>
    <p:extLst>
      <p:ext uri="{BB962C8B-B14F-4D97-AF65-F5344CB8AC3E}">
        <p14:creationId xmlns:p14="http://schemas.microsoft.com/office/powerpoint/2010/main" val="485152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Firebird robot using </a:t>
            </a:r>
            <a:r>
              <a:rPr lang="en-US" dirty="0" err="1"/>
              <a:t>Esterel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5214193"/>
              </p:ext>
            </p:extLst>
          </p:nvPr>
        </p:nvGraphicFramePr>
        <p:xfrm>
          <a:off x="609600" y="1752600"/>
          <a:ext cx="7010400" cy="1981203"/>
        </p:xfrm>
        <a:graphic>
          <a:graphicData uri="http://schemas.openxmlformats.org/drawingml/2006/table">
            <a:tbl>
              <a:tblPr firstRow="1" firstCol="1" bandRow="1">
                <a:tableStyleId>{5C22544A-7EE6-4342-B048-85BDC9FD1C3A}</a:tableStyleId>
              </a:tblPr>
              <a:tblGrid>
                <a:gridCol w="737937"/>
                <a:gridCol w="1844842"/>
                <a:gridCol w="4427621"/>
              </a:tblGrid>
              <a:tr h="283029">
                <a:tc>
                  <a:txBody>
                    <a:bodyPr/>
                    <a:lstStyle/>
                    <a:p>
                      <a:pPr marL="0" marR="0">
                        <a:lnSpc>
                          <a:spcPts val="1380"/>
                        </a:lnSpc>
                        <a:spcBef>
                          <a:spcPts val="0"/>
                        </a:spcBef>
                        <a:spcAft>
                          <a:spcPts val="0"/>
                        </a:spcAft>
                        <a:tabLst>
                          <a:tab pos="450215" algn="l"/>
                        </a:tabLst>
                      </a:pPr>
                      <a:r>
                        <a:rPr lang="en-US" sz="1100">
                          <a:effectLst/>
                        </a:rPr>
                        <a:t>Signal</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Source - Destination</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Function</a:t>
                      </a:r>
                      <a:endParaRPr lang="en-US" sz="1100">
                        <a:effectLst/>
                        <a:latin typeface="Calibri"/>
                        <a:ea typeface="DejaVu Sans"/>
                        <a:cs typeface="Times New Roman"/>
                      </a:endParaRPr>
                    </a:p>
                  </a:txBody>
                  <a:tcPr marL="68580" marR="68580" marT="0" marB="0"/>
                </a:tc>
              </a:tr>
              <a:tr h="283029">
                <a:tc>
                  <a:txBody>
                    <a:bodyPr/>
                    <a:lstStyle/>
                    <a:p>
                      <a:pPr marL="0" marR="0">
                        <a:lnSpc>
                          <a:spcPts val="1380"/>
                        </a:lnSpc>
                        <a:spcBef>
                          <a:spcPts val="0"/>
                        </a:spcBef>
                        <a:spcAft>
                          <a:spcPts val="0"/>
                        </a:spcAft>
                        <a:tabLst>
                          <a:tab pos="450215" algn="l"/>
                        </a:tabLst>
                      </a:pPr>
                      <a:r>
                        <a:rPr lang="en-US" sz="1100">
                          <a:effectLst/>
                        </a:rPr>
                        <a:t>1</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Laptop – Firebird</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Keep rotating</a:t>
                      </a:r>
                      <a:endParaRPr lang="en-US" sz="1100">
                        <a:effectLst/>
                        <a:latin typeface="Calibri"/>
                        <a:ea typeface="DejaVu Sans"/>
                        <a:cs typeface="Times New Roman"/>
                      </a:endParaRPr>
                    </a:p>
                  </a:txBody>
                  <a:tcPr marL="68580" marR="68580" marT="0" marB="0"/>
                </a:tc>
              </a:tr>
              <a:tr h="283029">
                <a:tc>
                  <a:txBody>
                    <a:bodyPr/>
                    <a:lstStyle/>
                    <a:p>
                      <a:pPr marL="0" marR="0">
                        <a:lnSpc>
                          <a:spcPts val="1380"/>
                        </a:lnSpc>
                        <a:spcBef>
                          <a:spcPts val="0"/>
                        </a:spcBef>
                        <a:spcAft>
                          <a:spcPts val="0"/>
                        </a:spcAft>
                        <a:tabLst>
                          <a:tab pos="450215" algn="l"/>
                        </a:tabLst>
                      </a:pPr>
                      <a:r>
                        <a:rPr lang="en-US" sz="1100">
                          <a:effectLst/>
                        </a:rPr>
                        <a:t>2</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Laptop – Firebird</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Stop rotating, ball is in centre of input image</a:t>
                      </a:r>
                      <a:endParaRPr lang="en-US" sz="1100">
                        <a:effectLst/>
                        <a:latin typeface="Calibri"/>
                        <a:ea typeface="DejaVu Sans"/>
                        <a:cs typeface="Times New Roman"/>
                      </a:endParaRPr>
                    </a:p>
                  </a:txBody>
                  <a:tcPr marL="68580" marR="68580" marT="0" marB="0"/>
                </a:tc>
              </a:tr>
              <a:tr h="283029">
                <a:tc>
                  <a:txBody>
                    <a:bodyPr/>
                    <a:lstStyle/>
                    <a:p>
                      <a:pPr marL="0" marR="0">
                        <a:lnSpc>
                          <a:spcPts val="1380"/>
                        </a:lnSpc>
                        <a:spcBef>
                          <a:spcPts val="0"/>
                        </a:spcBef>
                        <a:spcAft>
                          <a:spcPts val="0"/>
                        </a:spcAft>
                        <a:tabLst>
                          <a:tab pos="450215" algn="l"/>
                        </a:tabLst>
                      </a:pPr>
                      <a:r>
                        <a:rPr lang="en-US" sz="1100">
                          <a:effectLst/>
                        </a:rPr>
                        <a:t>3</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Firebird – Laptop</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Ball pick-up complete</a:t>
                      </a:r>
                      <a:endParaRPr lang="en-US" sz="1100">
                        <a:effectLst/>
                        <a:latin typeface="Calibri"/>
                        <a:ea typeface="DejaVu Sans"/>
                        <a:cs typeface="Times New Roman"/>
                      </a:endParaRPr>
                    </a:p>
                  </a:txBody>
                  <a:tcPr marL="68580" marR="68580" marT="0" marB="0"/>
                </a:tc>
              </a:tr>
              <a:tr h="283029">
                <a:tc>
                  <a:txBody>
                    <a:bodyPr/>
                    <a:lstStyle/>
                    <a:p>
                      <a:pPr marL="0" marR="0">
                        <a:lnSpc>
                          <a:spcPts val="1380"/>
                        </a:lnSpc>
                        <a:spcBef>
                          <a:spcPts val="0"/>
                        </a:spcBef>
                        <a:spcAft>
                          <a:spcPts val="0"/>
                        </a:spcAft>
                        <a:tabLst>
                          <a:tab pos="450215" algn="l"/>
                        </a:tabLst>
                      </a:pPr>
                      <a:r>
                        <a:rPr lang="en-US" sz="1100">
                          <a:effectLst/>
                        </a:rPr>
                        <a:t>4</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Laptop – Firebird</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Keep rotating</a:t>
                      </a:r>
                      <a:endParaRPr lang="en-US" sz="1100">
                        <a:effectLst/>
                        <a:latin typeface="Calibri"/>
                        <a:ea typeface="DejaVu Sans"/>
                        <a:cs typeface="Times New Roman"/>
                      </a:endParaRPr>
                    </a:p>
                  </a:txBody>
                  <a:tcPr marL="68580" marR="68580" marT="0" marB="0"/>
                </a:tc>
              </a:tr>
              <a:tr h="283029">
                <a:tc>
                  <a:txBody>
                    <a:bodyPr/>
                    <a:lstStyle/>
                    <a:p>
                      <a:pPr marL="0" marR="0">
                        <a:lnSpc>
                          <a:spcPts val="1380"/>
                        </a:lnSpc>
                        <a:spcBef>
                          <a:spcPts val="0"/>
                        </a:spcBef>
                        <a:spcAft>
                          <a:spcPts val="0"/>
                        </a:spcAft>
                        <a:tabLst>
                          <a:tab pos="450215" algn="l"/>
                        </a:tabLst>
                      </a:pPr>
                      <a:r>
                        <a:rPr lang="en-US" sz="1100">
                          <a:effectLst/>
                        </a:rPr>
                        <a:t>5</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Laptop – Firebird</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Stop rotating, basket is in centre of input image</a:t>
                      </a:r>
                      <a:endParaRPr lang="en-US" sz="1100">
                        <a:effectLst/>
                        <a:latin typeface="Calibri"/>
                        <a:ea typeface="DejaVu Sans"/>
                        <a:cs typeface="Times New Roman"/>
                      </a:endParaRPr>
                    </a:p>
                  </a:txBody>
                  <a:tcPr marL="68580" marR="68580" marT="0" marB="0"/>
                </a:tc>
              </a:tr>
              <a:tr h="283029">
                <a:tc>
                  <a:txBody>
                    <a:bodyPr/>
                    <a:lstStyle/>
                    <a:p>
                      <a:pPr marL="0" marR="0">
                        <a:lnSpc>
                          <a:spcPts val="1380"/>
                        </a:lnSpc>
                        <a:spcBef>
                          <a:spcPts val="0"/>
                        </a:spcBef>
                        <a:spcAft>
                          <a:spcPts val="0"/>
                        </a:spcAft>
                        <a:tabLst>
                          <a:tab pos="450215" algn="l"/>
                        </a:tabLst>
                      </a:pPr>
                      <a:r>
                        <a:rPr lang="en-US" sz="1100">
                          <a:effectLst/>
                        </a:rPr>
                        <a:t>6</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Firebird – Laptop</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dirty="0">
                          <a:effectLst/>
                        </a:rPr>
                        <a:t>Ball dropping in the basket complete</a:t>
                      </a:r>
                      <a:endParaRPr lang="en-US" sz="1100" dirty="0">
                        <a:effectLst/>
                        <a:latin typeface="Calibri"/>
                        <a:ea typeface="DejaVu Sans"/>
                        <a:cs typeface="Times New Roman"/>
                      </a:endParaRPr>
                    </a:p>
                  </a:txBody>
                  <a:tcPr marL="68580" marR="68580" marT="0" marB="0"/>
                </a:tc>
              </a:tr>
            </a:tbl>
          </a:graphicData>
        </a:graphic>
      </p:graphicFrame>
    </p:spTree>
    <p:extLst>
      <p:ext uri="{BB962C8B-B14F-4D97-AF65-F5344CB8AC3E}">
        <p14:creationId xmlns:p14="http://schemas.microsoft.com/office/powerpoint/2010/main" val="2243726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for Controlling Firebird</a:t>
            </a:r>
            <a:br>
              <a:rPr lang="en-US" dirty="0" smtClean="0"/>
            </a:br>
            <a:r>
              <a:rPr lang="en-US" dirty="0" smtClean="0"/>
              <a:t>Using </a:t>
            </a:r>
            <a:r>
              <a:rPr lang="en-US" dirty="0" err="1" smtClean="0"/>
              <a:t>Esterel</a:t>
            </a:r>
            <a:endParaRPr lang="en-US" dirty="0"/>
          </a:p>
        </p:txBody>
      </p:sp>
      <p:sp>
        <p:nvSpPr>
          <p:cNvPr id="3" name="Content Placeholder 2"/>
          <p:cNvSpPr>
            <a:spLocks noGrp="1"/>
          </p:cNvSpPr>
          <p:nvPr>
            <p:ph idx="1"/>
          </p:nvPr>
        </p:nvSpPr>
        <p:spPr/>
        <p:txBody>
          <a:bodyPr>
            <a:normAutofit lnSpcReduction="10000"/>
          </a:bodyPr>
          <a:lstStyle/>
          <a:p>
            <a:r>
              <a:rPr lang="en-US" dirty="0" smtClean="0"/>
              <a:t>5 </a:t>
            </a:r>
            <a:r>
              <a:rPr lang="en-US" dirty="0"/>
              <a:t>additional signals were defined :</a:t>
            </a:r>
          </a:p>
          <a:p>
            <a:pPr lvl="0"/>
            <a:r>
              <a:rPr lang="en-US" dirty="0"/>
              <a:t>PICK</a:t>
            </a:r>
          </a:p>
          <a:p>
            <a:pPr lvl="1"/>
            <a:r>
              <a:rPr lang="en-US" dirty="0"/>
              <a:t>Robot moves forward till the IR sensor detects the proximity of the ball. </a:t>
            </a:r>
            <a:endParaRPr lang="en-US" dirty="0" smtClean="0"/>
          </a:p>
          <a:p>
            <a:pPr lvl="1"/>
            <a:r>
              <a:rPr lang="en-US" dirty="0" smtClean="0"/>
              <a:t>The </a:t>
            </a:r>
            <a:r>
              <a:rPr lang="en-US" dirty="0"/>
              <a:t>gripper opens, arm goes down and the gripper closes. </a:t>
            </a:r>
            <a:endParaRPr lang="en-US" dirty="0" smtClean="0"/>
          </a:p>
          <a:p>
            <a:pPr lvl="1"/>
            <a:r>
              <a:rPr lang="en-US" dirty="0" smtClean="0"/>
              <a:t>The </a:t>
            </a:r>
            <a:r>
              <a:rPr lang="en-US" dirty="0"/>
              <a:t>ball is caught within the </a:t>
            </a:r>
            <a:r>
              <a:rPr lang="en-US" dirty="0" err="1"/>
              <a:t>thermocol</a:t>
            </a:r>
            <a:r>
              <a:rPr lang="en-US" dirty="0"/>
              <a:t> gripper and the arm moves back up</a:t>
            </a:r>
            <a:r>
              <a:rPr lang="en-US" dirty="0" smtClean="0"/>
              <a:t>.</a:t>
            </a:r>
          </a:p>
          <a:p>
            <a:pPr lvl="1"/>
            <a:endParaRPr lang="en-US" dirty="0"/>
          </a:p>
          <a:p>
            <a:pPr lvl="0"/>
            <a:r>
              <a:rPr lang="en-US" dirty="0"/>
              <a:t>DROP</a:t>
            </a:r>
          </a:p>
          <a:p>
            <a:pPr lvl="1"/>
            <a:r>
              <a:rPr lang="en-US" dirty="0"/>
              <a:t>Robot moves forward till the IR sensor detects the proximity of the basket. </a:t>
            </a:r>
            <a:endParaRPr lang="en-US" dirty="0" smtClean="0"/>
          </a:p>
          <a:p>
            <a:pPr lvl="1"/>
            <a:r>
              <a:rPr lang="en-US" dirty="0" smtClean="0"/>
              <a:t>The </a:t>
            </a:r>
            <a:r>
              <a:rPr lang="en-US" dirty="0"/>
              <a:t>arm goes down at 45 degrees. The gripper opens to drop the ball in the basket. </a:t>
            </a:r>
            <a:endParaRPr lang="en-US" dirty="0" smtClean="0"/>
          </a:p>
          <a:p>
            <a:pPr lvl="1"/>
            <a:r>
              <a:rPr lang="en-US" dirty="0" smtClean="0"/>
              <a:t>The </a:t>
            </a:r>
            <a:r>
              <a:rPr lang="en-US" dirty="0"/>
              <a:t>arm goes back up</a:t>
            </a:r>
            <a:r>
              <a:rPr lang="en-US" dirty="0" smtClean="0"/>
              <a:t>.</a:t>
            </a:r>
          </a:p>
          <a:p>
            <a:pPr lvl="1"/>
            <a:endParaRPr lang="en-US" dirty="0"/>
          </a:p>
          <a:p>
            <a:endParaRPr lang="en-US" dirty="0"/>
          </a:p>
        </p:txBody>
      </p:sp>
    </p:spTree>
    <p:extLst>
      <p:ext uri="{BB962C8B-B14F-4D97-AF65-F5344CB8AC3E}">
        <p14:creationId xmlns:p14="http://schemas.microsoft.com/office/powerpoint/2010/main" val="218853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for Controlling Firebird</a:t>
            </a:r>
            <a:br>
              <a:rPr lang="en-US" dirty="0"/>
            </a:br>
            <a:r>
              <a:rPr lang="en-US" dirty="0"/>
              <a:t>Using </a:t>
            </a:r>
            <a:r>
              <a:rPr lang="en-US" dirty="0" err="1"/>
              <a:t>Esterel</a:t>
            </a:r>
            <a:endParaRPr lang="en-US" dirty="0"/>
          </a:p>
        </p:txBody>
      </p:sp>
      <p:sp>
        <p:nvSpPr>
          <p:cNvPr id="3" name="Content Placeholder 2"/>
          <p:cNvSpPr>
            <a:spLocks noGrp="1"/>
          </p:cNvSpPr>
          <p:nvPr>
            <p:ph idx="1"/>
          </p:nvPr>
        </p:nvSpPr>
        <p:spPr/>
        <p:txBody>
          <a:bodyPr/>
          <a:lstStyle/>
          <a:p>
            <a:pPr lvl="0"/>
            <a:r>
              <a:rPr lang="en-US" dirty="0"/>
              <a:t>ROTATE (SPEED,ANGLE)</a:t>
            </a:r>
          </a:p>
          <a:p>
            <a:pPr lvl="1"/>
            <a:r>
              <a:rPr lang="en-US" dirty="0"/>
              <a:t>The soft right rotation takes place at desired speed and angle.</a:t>
            </a:r>
          </a:p>
          <a:p>
            <a:pPr lvl="0"/>
            <a:r>
              <a:rPr lang="en-US" dirty="0"/>
              <a:t>RECEIVE [ZIGBEE SIGNAL]</a:t>
            </a:r>
          </a:p>
          <a:p>
            <a:pPr lvl="1"/>
            <a:r>
              <a:rPr lang="en-US" dirty="0"/>
              <a:t>Reads the byte input from the </a:t>
            </a:r>
            <a:r>
              <a:rPr lang="en-US" dirty="0" err="1"/>
              <a:t>ZigBee</a:t>
            </a:r>
            <a:r>
              <a:rPr lang="en-US" dirty="0"/>
              <a:t> serial port.</a:t>
            </a:r>
          </a:p>
          <a:p>
            <a:pPr lvl="0"/>
            <a:r>
              <a:rPr lang="en-US" dirty="0"/>
              <a:t>SEND [ZIGBEE SIGNAL]</a:t>
            </a:r>
          </a:p>
          <a:p>
            <a:pPr lvl="1"/>
            <a:r>
              <a:rPr lang="en-US" dirty="0"/>
              <a:t>Writes a byte output to the </a:t>
            </a:r>
            <a:r>
              <a:rPr lang="en-US" dirty="0" err="1"/>
              <a:t>ZigBee</a:t>
            </a:r>
            <a:r>
              <a:rPr lang="en-US" dirty="0"/>
              <a:t> serial port.</a:t>
            </a:r>
          </a:p>
          <a:p>
            <a:endParaRPr lang="en-US" dirty="0"/>
          </a:p>
          <a:p>
            <a:r>
              <a:rPr lang="en-US" dirty="0"/>
              <a:t>These signals are generic and can be used for other applications using </a:t>
            </a:r>
            <a:r>
              <a:rPr lang="en-US" dirty="0" err="1"/>
              <a:t>Esterel</a:t>
            </a:r>
            <a:r>
              <a:rPr lang="en-US" dirty="0"/>
              <a:t> for programming the firebird robot.</a:t>
            </a:r>
          </a:p>
          <a:p>
            <a:endParaRPr lang="en-US" dirty="0"/>
          </a:p>
        </p:txBody>
      </p:sp>
    </p:spTree>
    <p:extLst>
      <p:ext uri="{BB962C8B-B14F-4D97-AF65-F5344CB8AC3E}">
        <p14:creationId xmlns:p14="http://schemas.microsoft.com/office/powerpoint/2010/main" val="127704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 for </a:t>
            </a:r>
            <a:r>
              <a:rPr lang="en-US" dirty="0" err="1" smtClean="0"/>
              <a:t>Esterel</a:t>
            </a:r>
            <a:r>
              <a:rPr lang="en-US" dirty="0" smtClean="0"/>
              <a:t> Control</a:t>
            </a:r>
            <a:endParaRPr lang="en-US" dirty="0"/>
          </a:p>
        </p:txBody>
      </p:sp>
      <p:pic>
        <p:nvPicPr>
          <p:cNvPr id="4" name="Content Placeholder 3"/>
          <p:cNvPicPr>
            <a:picLocks noGrp="1"/>
          </p:cNvPicPr>
          <p:nvPr>
            <p:ph idx="1"/>
          </p:nvPr>
        </p:nvPicPr>
        <p:blipFill>
          <a:blip r:embed="rId2"/>
          <a:srcRect/>
          <a:stretch>
            <a:fillRect/>
          </a:stretch>
        </p:blipFill>
        <p:spPr bwMode="auto">
          <a:xfrm>
            <a:off x="1013460" y="1600200"/>
            <a:ext cx="6507479" cy="4800600"/>
          </a:xfrm>
          <a:prstGeom prst="rect">
            <a:avLst/>
          </a:prstGeom>
          <a:noFill/>
          <a:ln w="9525">
            <a:noFill/>
            <a:miter lim="800000"/>
            <a:headEnd/>
            <a:tailEnd/>
          </a:ln>
        </p:spPr>
      </p:pic>
    </p:spTree>
    <p:extLst>
      <p:ext uri="{BB962C8B-B14F-4D97-AF65-F5344CB8AC3E}">
        <p14:creationId xmlns:p14="http://schemas.microsoft.com/office/powerpoint/2010/main" val="234116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a:t>
            </a:r>
            <a:endParaRPr lang="en-US" dirty="0"/>
          </a:p>
        </p:txBody>
      </p:sp>
      <p:sp>
        <p:nvSpPr>
          <p:cNvPr id="3" name="Content Placeholder 2"/>
          <p:cNvSpPr>
            <a:spLocks noGrp="1"/>
          </p:cNvSpPr>
          <p:nvPr>
            <p:ph idx="1"/>
          </p:nvPr>
        </p:nvSpPr>
        <p:spPr>
          <a:xfrm>
            <a:off x="457200" y="1600200"/>
            <a:ext cx="7620000" cy="5105400"/>
          </a:xfrm>
        </p:spPr>
        <p:txBody>
          <a:bodyPr>
            <a:normAutofit/>
          </a:bodyPr>
          <a:lstStyle/>
          <a:p>
            <a:r>
              <a:rPr lang="en-US" dirty="0" smtClean="0"/>
              <a:t>Software</a:t>
            </a:r>
          </a:p>
          <a:p>
            <a:pPr lvl="1"/>
            <a:r>
              <a:rPr lang="en-US" dirty="0" smtClean="0"/>
              <a:t>Accuracy of Voice Processing</a:t>
            </a:r>
          </a:p>
          <a:p>
            <a:pPr lvl="2"/>
            <a:r>
              <a:rPr lang="en-US" dirty="0" smtClean="0"/>
              <a:t>Mitigation : Training</a:t>
            </a:r>
          </a:p>
          <a:p>
            <a:pPr marL="777240" lvl="2" indent="0">
              <a:buNone/>
            </a:pPr>
            <a:endParaRPr lang="en-US" dirty="0" smtClean="0"/>
          </a:p>
          <a:p>
            <a:pPr lvl="1"/>
            <a:r>
              <a:rPr lang="en-US" dirty="0" smtClean="0"/>
              <a:t>Accuracy for Image Processing and Color identification</a:t>
            </a:r>
          </a:p>
          <a:p>
            <a:pPr marL="777240" lvl="2" indent="0">
              <a:buNone/>
            </a:pPr>
            <a:r>
              <a:rPr lang="en-US" dirty="0" smtClean="0"/>
              <a:t>	Color the balls distinctly</a:t>
            </a:r>
          </a:p>
          <a:p>
            <a:pPr marL="777240" lvl="2" indent="0">
              <a:buNone/>
            </a:pPr>
            <a:endParaRPr lang="en-US" dirty="0" smtClean="0"/>
          </a:p>
          <a:p>
            <a:pPr lvl="1"/>
            <a:r>
              <a:rPr lang="en-US" dirty="0" smtClean="0"/>
              <a:t>Time taken for Image Processing and number of images that can be processed per second</a:t>
            </a:r>
          </a:p>
          <a:p>
            <a:pPr lvl="2"/>
            <a:r>
              <a:rPr lang="en-US" dirty="0"/>
              <a:t>Optimization for Image </a:t>
            </a:r>
            <a:r>
              <a:rPr lang="en-US" dirty="0" smtClean="0"/>
              <a:t>Processing to minimize delay</a:t>
            </a:r>
            <a:endParaRPr lang="en-US" dirty="0"/>
          </a:p>
          <a:p>
            <a:pPr lvl="2"/>
            <a:endParaRPr lang="en-US" dirty="0"/>
          </a:p>
          <a:p>
            <a:pPr lvl="1"/>
            <a:endParaRPr lang="en-US" dirty="0"/>
          </a:p>
        </p:txBody>
      </p:sp>
    </p:spTree>
    <p:extLst>
      <p:ext uri="{BB962C8B-B14F-4D97-AF65-F5344CB8AC3E}">
        <p14:creationId xmlns:p14="http://schemas.microsoft.com/office/powerpoint/2010/main" val="165494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a:t>
            </a:r>
            <a:r>
              <a:rPr lang="en-US" dirty="0" err="1"/>
              <a:t>c</a:t>
            </a:r>
            <a:r>
              <a:rPr lang="en-US" dirty="0" err="1" smtClean="0"/>
              <a:t>ontd</a:t>
            </a:r>
            <a:r>
              <a:rPr lang="en-US" dirty="0" smtClean="0"/>
              <a:t>…</a:t>
            </a:r>
            <a:endParaRPr lang="en-US" dirty="0"/>
          </a:p>
        </p:txBody>
      </p:sp>
      <p:sp>
        <p:nvSpPr>
          <p:cNvPr id="3" name="Content Placeholder 2"/>
          <p:cNvSpPr>
            <a:spLocks noGrp="1"/>
          </p:cNvSpPr>
          <p:nvPr>
            <p:ph idx="1"/>
          </p:nvPr>
        </p:nvSpPr>
        <p:spPr/>
        <p:txBody>
          <a:bodyPr/>
          <a:lstStyle/>
          <a:p>
            <a:r>
              <a:rPr lang="en-US" dirty="0"/>
              <a:t>Hardware</a:t>
            </a:r>
          </a:p>
          <a:p>
            <a:pPr lvl="1"/>
            <a:r>
              <a:rPr lang="en-US" dirty="0"/>
              <a:t>Proper functioning of the arms</a:t>
            </a:r>
          </a:p>
          <a:p>
            <a:pPr lvl="1"/>
            <a:r>
              <a:rPr lang="en-US" dirty="0"/>
              <a:t>Time taken by Camera to capture image</a:t>
            </a:r>
          </a:p>
          <a:p>
            <a:pPr lvl="1"/>
            <a:r>
              <a:rPr lang="en-US" dirty="0"/>
              <a:t>Time taken for communication through </a:t>
            </a:r>
            <a:r>
              <a:rPr lang="en-US" dirty="0" err="1"/>
              <a:t>ZigBee</a:t>
            </a:r>
            <a:endParaRPr lang="en-US" dirty="0"/>
          </a:p>
          <a:p>
            <a:pPr lvl="2"/>
            <a:r>
              <a:rPr lang="en-US" dirty="0" smtClean="0"/>
              <a:t>Tune the parameters  like speed of motion, images captured per instant from real implementation</a:t>
            </a:r>
          </a:p>
          <a:p>
            <a:pPr lvl="2"/>
            <a:endParaRPr lang="en-US" dirty="0"/>
          </a:p>
          <a:p>
            <a:r>
              <a:rPr lang="en-US" dirty="0"/>
              <a:t>Skills</a:t>
            </a:r>
          </a:p>
          <a:p>
            <a:pPr lvl="1"/>
            <a:r>
              <a:rPr lang="en-US" dirty="0"/>
              <a:t>Speech to Text Conversion using </a:t>
            </a:r>
            <a:r>
              <a:rPr lang="en-US" dirty="0" err="1"/>
              <a:t>Scilab</a:t>
            </a:r>
            <a:r>
              <a:rPr lang="en-US" dirty="0"/>
              <a:t>/Java</a:t>
            </a:r>
          </a:p>
          <a:p>
            <a:pPr lvl="1"/>
            <a:r>
              <a:rPr lang="en-US" dirty="0"/>
              <a:t>Image Processing in </a:t>
            </a:r>
            <a:r>
              <a:rPr lang="en-US" dirty="0" err="1"/>
              <a:t>Scilab</a:t>
            </a:r>
            <a:endParaRPr lang="en-US" dirty="0"/>
          </a:p>
          <a:p>
            <a:pPr lvl="1"/>
            <a:r>
              <a:rPr lang="en-US" dirty="0"/>
              <a:t>Bot control and communication using </a:t>
            </a:r>
            <a:r>
              <a:rPr lang="en-US" dirty="0" err="1" smtClean="0"/>
              <a:t>Esterel</a:t>
            </a:r>
            <a:endParaRPr lang="en-US" dirty="0"/>
          </a:p>
        </p:txBody>
      </p:sp>
    </p:spTree>
    <p:extLst>
      <p:ext uri="{BB962C8B-B14F-4D97-AF65-F5344CB8AC3E}">
        <p14:creationId xmlns:p14="http://schemas.microsoft.com/office/powerpoint/2010/main" val="285918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fontScale="92500"/>
          </a:bodyPr>
          <a:lstStyle/>
          <a:p>
            <a:pPr lvl="0"/>
            <a:r>
              <a:rPr lang="en-US" dirty="0"/>
              <a:t>Identification of Voice Command</a:t>
            </a:r>
          </a:p>
          <a:p>
            <a:r>
              <a:rPr lang="en-US" dirty="0"/>
              <a:t>	Red, Green and Blue	</a:t>
            </a:r>
          </a:p>
          <a:p>
            <a:pPr lvl="0"/>
            <a:r>
              <a:rPr lang="en-US" dirty="0"/>
              <a:t>Identification of Objects with given Color</a:t>
            </a:r>
          </a:p>
          <a:p>
            <a:r>
              <a:rPr lang="en-US" dirty="0"/>
              <a:t>Identifying the red ball in presence of the blue ball and vice versa.</a:t>
            </a:r>
          </a:p>
          <a:p>
            <a:pPr lvl="0"/>
            <a:r>
              <a:rPr lang="en-US" dirty="0"/>
              <a:t>Identification of Basket</a:t>
            </a:r>
          </a:p>
          <a:p>
            <a:r>
              <a:rPr lang="en-US" dirty="0"/>
              <a:t>Green color was designated to the basket.</a:t>
            </a:r>
          </a:p>
          <a:p>
            <a:pPr lvl="0"/>
            <a:r>
              <a:rPr lang="en-US" dirty="0"/>
              <a:t>Retrieval of Objects</a:t>
            </a:r>
          </a:p>
          <a:p>
            <a:r>
              <a:rPr lang="en-US" dirty="0"/>
              <a:t>	This includes searching for the object, moving towards it, stopping due to IR sensor and grasping the ball by its robotic arm. </a:t>
            </a:r>
          </a:p>
          <a:p>
            <a:pPr lvl="0"/>
            <a:r>
              <a:rPr lang="en-US" dirty="0"/>
              <a:t>Placement of Objects in a Basket</a:t>
            </a:r>
          </a:p>
          <a:p>
            <a:r>
              <a:rPr lang="en-US" dirty="0"/>
              <a:t>	This includes bringing the object towards the basket, stopping due to IR sensor and dropping the ball within the basket.</a:t>
            </a:r>
          </a:p>
          <a:p>
            <a:r>
              <a:rPr lang="en-US" dirty="0"/>
              <a:t> </a:t>
            </a:r>
          </a:p>
        </p:txBody>
      </p:sp>
    </p:spTree>
    <p:extLst>
      <p:ext uri="{BB962C8B-B14F-4D97-AF65-F5344CB8AC3E}">
        <p14:creationId xmlns:p14="http://schemas.microsoft.com/office/powerpoint/2010/main" val="148622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from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450641"/>
              </p:ext>
            </p:extLst>
          </p:nvPr>
        </p:nvGraphicFramePr>
        <p:xfrm>
          <a:off x="381000" y="1371600"/>
          <a:ext cx="7543800" cy="5105401"/>
        </p:xfrm>
        <a:graphic>
          <a:graphicData uri="http://schemas.openxmlformats.org/drawingml/2006/table">
            <a:tbl>
              <a:tblPr firstRow="1" firstCol="1" bandRow="1">
                <a:tableStyleId>{5C22544A-7EE6-4342-B048-85BDC9FD1C3A}</a:tableStyleId>
              </a:tblPr>
              <a:tblGrid>
                <a:gridCol w="2514600"/>
                <a:gridCol w="2514600"/>
                <a:gridCol w="2514600"/>
              </a:tblGrid>
              <a:tr h="224806">
                <a:tc>
                  <a:txBody>
                    <a:bodyPr/>
                    <a:lstStyle/>
                    <a:p>
                      <a:pPr marL="0" marR="0">
                        <a:lnSpc>
                          <a:spcPts val="1380"/>
                        </a:lnSpc>
                        <a:spcBef>
                          <a:spcPts val="0"/>
                        </a:spcBef>
                        <a:spcAft>
                          <a:spcPts val="0"/>
                        </a:spcAft>
                        <a:tabLst>
                          <a:tab pos="450215" algn="l"/>
                        </a:tabLst>
                      </a:pPr>
                      <a:r>
                        <a:rPr lang="en-US" sz="1100">
                          <a:effectLst/>
                        </a:rPr>
                        <a:t>Test</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Observation</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Reason</a:t>
                      </a:r>
                      <a:endParaRPr lang="en-US" sz="1100">
                        <a:effectLst/>
                        <a:latin typeface="Calibri"/>
                        <a:ea typeface="DejaVu Sans"/>
                        <a:cs typeface="Times New Roman"/>
                      </a:endParaRPr>
                    </a:p>
                  </a:txBody>
                  <a:tcPr marL="68580" marR="68580" marT="0" marB="0"/>
                </a:tc>
              </a:tr>
              <a:tr h="694378">
                <a:tc>
                  <a:txBody>
                    <a:bodyPr/>
                    <a:lstStyle/>
                    <a:p>
                      <a:pPr marL="0" marR="0">
                        <a:lnSpc>
                          <a:spcPts val="1380"/>
                        </a:lnSpc>
                        <a:spcBef>
                          <a:spcPts val="0"/>
                        </a:spcBef>
                        <a:spcAft>
                          <a:spcPts val="0"/>
                        </a:spcAft>
                        <a:tabLst>
                          <a:tab pos="450215" algn="l"/>
                        </a:tabLst>
                      </a:pPr>
                      <a:r>
                        <a:rPr lang="en-US" sz="1100">
                          <a:effectLst/>
                        </a:rPr>
                        <a:t>Identification of voice commands</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By keeping only three classes(red, green and blue), this task worked well</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a:t>
                      </a:r>
                      <a:endParaRPr lang="en-US" sz="1100">
                        <a:effectLst/>
                        <a:latin typeface="Calibri"/>
                        <a:ea typeface="DejaVu Sans"/>
                        <a:cs typeface="Times New Roman"/>
                      </a:endParaRPr>
                    </a:p>
                  </a:txBody>
                  <a:tcPr marL="68580" marR="68580" marT="0" marB="0"/>
                </a:tc>
              </a:tr>
              <a:tr h="1633517">
                <a:tc>
                  <a:txBody>
                    <a:bodyPr/>
                    <a:lstStyle/>
                    <a:p>
                      <a:pPr marL="0" marR="0">
                        <a:lnSpc>
                          <a:spcPts val="1380"/>
                        </a:lnSpc>
                        <a:spcBef>
                          <a:spcPts val="0"/>
                        </a:spcBef>
                        <a:spcAft>
                          <a:spcPts val="0"/>
                        </a:spcAft>
                        <a:tabLst>
                          <a:tab pos="450215" algn="l"/>
                        </a:tabLst>
                      </a:pPr>
                      <a:r>
                        <a:rPr lang="en-US" sz="1100">
                          <a:effectLst/>
                        </a:rPr>
                        <a:t>Identification of colored object</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The threshold of color intensity needed to be tuned for red, blue and green. Sometimes some far spurious objects got detected</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We detect object by cluster of pixels of the specified color of size greater than thousand pixels. Since, shape is not detected, some far objects got detected. Hence, the area needs to be clear. </a:t>
                      </a:r>
                      <a:endParaRPr lang="en-US" sz="1100">
                        <a:effectLst/>
                        <a:latin typeface="Calibri"/>
                        <a:ea typeface="DejaVu Sans"/>
                        <a:cs typeface="Times New Roman"/>
                      </a:endParaRPr>
                    </a:p>
                  </a:txBody>
                  <a:tcPr marL="68580" marR="68580" marT="0" marB="0"/>
                </a:tc>
              </a:tr>
              <a:tr h="224806">
                <a:tc>
                  <a:txBody>
                    <a:bodyPr/>
                    <a:lstStyle/>
                    <a:p>
                      <a:pPr marL="0" marR="0">
                        <a:lnSpc>
                          <a:spcPts val="1380"/>
                        </a:lnSpc>
                        <a:spcBef>
                          <a:spcPts val="0"/>
                        </a:spcBef>
                        <a:spcAft>
                          <a:spcPts val="0"/>
                        </a:spcAft>
                        <a:tabLst>
                          <a:tab pos="450215" algn="l"/>
                        </a:tabLst>
                      </a:pPr>
                      <a:r>
                        <a:rPr lang="en-US" sz="1100">
                          <a:effectLst/>
                        </a:rPr>
                        <a:t>Identification of basket</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Same as above</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Same as above</a:t>
                      </a:r>
                      <a:endParaRPr lang="en-US" sz="1100">
                        <a:effectLst/>
                        <a:latin typeface="Calibri"/>
                        <a:ea typeface="DejaVu Sans"/>
                        <a:cs typeface="Times New Roman"/>
                      </a:endParaRPr>
                    </a:p>
                  </a:txBody>
                  <a:tcPr marL="68580" marR="68580" marT="0" marB="0"/>
                </a:tc>
              </a:tr>
              <a:tr h="1163947">
                <a:tc>
                  <a:txBody>
                    <a:bodyPr/>
                    <a:lstStyle/>
                    <a:p>
                      <a:pPr marL="0" marR="0">
                        <a:lnSpc>
                          <a:spcPts val="1380"/>
                        </a:lnSpc>
                        <a:spcBef>
                          <a:spcPts val="0"/>
                        </a:spcBef>
                        <a:spcAft>
                          <a:spcPts val="0"/>
                        </a:spcAft>
                        <a:tabLst>
                          <a:tab pos="450215" algn="l"/>
                        </a:tabLst>
                      </a:pPr>
                      <a:r>
                        <a:rPr lang="en-US" sz="1100">
                          <a:effectLst/>
                        </a:rPr>
                        <a:t>Retrieval of object</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By ensuring that there is no pull from the wires attached to the robot , while it moves forward for picking the ball, this part worked well.</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a:t>
                      </a:r>
                      <a:endParaRPr lang="en-US" sz="1100">
                        <a:effectLst/>
                        <a:latin typeface="Calibri"/>
                        <a:ea typeface="DejaVu Sans"/>
                        <a:cs typeface="Times New Roman"/>
                      </a:endParaRPr>
                    </a:p>
                  </a:txBody>
                  <a:tcPr marL="68580" marR="68580" marT="0" marB="0"/>
                </a:tc>
              </a:tr>
              <a:tr h="1163947">
                <a:tc>
                  <a:txBody>
                    <a:bodyPr/>
                    <a:lstStyle/>
                    <a:p>
                      <a:pPr marL="0" marR="0">
                        <a:lnSpc>
                          <a:spcPts val="1380"/>
                        </a:lnSpc>
                        <a:spcBef>
                          <a:spcPts val="0"/>
                        </a:spcBef>
                        <a:spcAft>
                          <a:spcPts val="0"/>
                        </a:spcAft>
                        <a:tabLst>
                          <a:tab pos="450215" algn="l"/>
                        </a:tabLst>
                      </a:pPr>
                      <a:r>
                        <a:rPr lang="en-US" sz="1100">
                          <a:effectLst/>
                        </a:rPr>
                        <a:t>Dropping of object</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a:effectLst/>
                        </a:rPr>
                        <a:t>By restricting the green color in the central part of the front face of basket, this part also worked well.</a:t>
                      </a:r>
                      <a:endParaRPr lang="en-US" sz="1100">
                        <a:effectLst/>
                        <a:latin typeface="Calibri"/>
                        <a:ea typeface="DejaVu Sans"/>
                        <a:cs typeface="Times New Roman"/>
                      </a:endParaRPr>
                    </a:p>
                  </a:txBody>
                  <a:tcPr marL="68580" marR="68580" marT="0" marB="0"/>
                </a:tc>
                <a:tc>
                  <a:txBody>
                    <a:bodyPr/>
                    <a:lstStyle/>
                    <a:p>
                      <a:pPr marL="0" marR="0">
                        <a:lnSpc>
                          <a:spcPts val="1380"/>
                        </a:lnSpc>
                        <a:spcBef>
                          <a:spcPts val="0"/>
                        </a:spcBef>
                        <a:spcAft>
                          <a:spcPts val="0"/>
                        </a:spcAft>
                        <a:tabLst>
                          <a:tab pos="450215" algn="l"/>
                        </a:tabLst>
                      </a:pPr>
                      <a:r>
                        <a:rPr lang="en-US" sz="1100" dirty="0">
                          <a:effectLst/>
                        </a:rPr>
                        <a:t>If the whole front face was kept green, then sometimes the robot identifies the edge of the basket and drops the ball outside or on the edge.</a:t>
                      </a:r>
                      <a:endParaRPr lang="en-US" sz="1100" dirty="0">
                        <a:effectLst/>
                        <a:latin typeface="Calibri"/>
                        <a:ea typeface="DejaVu Sans"/>
                        <a:cs typeface="Times New Roman"/>
                      </a:endParaRPr>
                    </a:p>
                  </a:txBody>
                  <a:tcPr marL="68580" marR="68580" marT="0" marB="0"/>
                </a:tc>
              </a:tr>
            </a:tbl>
          </a:graphicData>
        </a:graphic>
      </p:graphicFrame>
    </p:spTree>
    <p:extLst>
      <p:ext uri="{BB962C8B-B14F-4D97-AF65-F5344CB8AC3E}">
        <p14:creationId xmlns:p14="http://schemas.microsoft.com/office/powerpoint/2010/main" val="191517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SIVP toolbox is </a:t>
            </a:r>
            <a:r>
              <a:rPr lang="en-US" dirty="0" smtClean="0"/>
              <a:t>maturing</a:t>
            </a:r>
          </a:p>
          <a:p>
            <a:r>
              <a:rPr lang="en-US" dirty="0" smtClean="0"/>
              <a:t>Absence </a:t>
            </a:r>
            <a:r>
              <a:rPr lang="en-US" dirty="0"/>
              <a:t>of some functions that are present in MATLAB viz</a:t>
            </a:r>
            <a:r>
              <a:rPr lang="en-US" dirty="0" smtClean="0"/>
              <a:t>. “</a:t>
            </a:r>
            <a:r>
              <a:rPr lang="en-US" dirty="0" err="1"/>
              <a:t>bwlabel</a:t>
            </a:r>
            <a:r>
              <a:rPr lang="en-US" dirty="0" smtClean="0"/>
              <a:t>”,</a:t>
            </a:r>
          </a:p>
          <a:p>
            <a:endParaRPr lang="en-US" dirty="0" smtClean="0"/>
          </a:p>
          <a:p>
            <a:r>
              <a:rPr lang="en-US" dirty="0" smtClean="0"/>
              <a:t>Implemented our </a:t>
            </a:r>
            <a:r>
              <a:rPr lang="en-US" dirty="0"/>
              <a:t>own algorithm for object identification. </a:t>
            </a:r>
            <a:endParaRPr lang="en-US" dirty="0" smtClean="0"/>
          </a:p>
          <a:p>
            <a:r>
              <a:rPr lang="en-US" dirty="0" smtClean="0"/>
              <a:t>Optimized </a:t>
            </a:r>
            <a:r>
              <a:rPr lang="en-US" dirty="0"/>
              <a:t>the algorithm for object </a:t>
            </a:r>
            <a:r>
              <a:rPr lang="en-US" dirty="0" smtClean="0"/>
              <a:t>identification by sampling sections of image instead of entire image</a:t>
            </a:r>
          </a:p>
          <a:p>
            <a:r>
              <a:rPr lang="en-US" dirty="0" smtClean="0"/>
              <a:t>Delay is minimized to synchronize the image processing and </a:t>
            </a:r>
            <a:r>
              <a:rPr lang="en-US" dirty="0" err="1" smtClean="0"/>
              <a:t>esterel</a:t>
            </a:r>
            <a:r>
              <a:rPr lang="en-US" dirty="0" smtClean="0"/>
              <a:t> automation as well as communication via </a:t>
            </a:r>
            <a:r>
              <a:rPr lang="en-US" dirty="0" err="1" smtClean="0"/>
              <a:t>zigbee</a:t>
            </a:r>
            <a:endParaRPr lang="en-US" dirty="0" smtClean="0"/>
          </a:p>
          <a:p>
            <a:endParaRPr lang="en-US" dirty="0" smtClean="0"/>
          </a:p>
          <a:p>
            <a:r>
              <a:rPr lang="en-US" dirty="0" smtClean="0"/>
              <a:t>Once the </a:t>
            </a:r>
            <a:r>
              <a:rPr lang="en-US" dirty="0"/>
              <a:t>object is </a:t>
            </a:r>
            <a:r>
              <a:rPr lang="en-US" dirty="0" smtClean="0"/>
              <a:t>detected, </a:t>
            </a:r>
            <a:r>
              <a:rPr lang="en-US" dirty="0"/>
              <a:t>the </a:t>
            </a:r>
            <a:r>
              <a:rPr lang="en-US" dirty="0" err="1"/>
              <a:t>camshift</a:t>
            </a:r>
            <a:r>
              <a:rPr lang="en-US" dirty="0"/>
              <a:t> function takes over </a:t>
            </a:r>
            <a:endParaRPr lang="en-US" dirty="0" smtClean="0"/>
          </a:p>
          <a:p>
            <a:endParaRPr lang="en-US" dirty="0" smtClean="0"/>
          </a:p>
          <a:p>
            <a:r>
              <a:rPr lang="en-US" dirty="0" smtClean="0"/>
              <a:t>Developed protocol for </a:t>
            </a:r>
            <a:r>
              <a:rPr lang="en-US" dirty="0" err="1" smtClean="0"/>
              <a:t>Esterel</a:t>
            </a:r>
            <a:r>
              <a:rPr lang="en-US" dirty="0" smtClean="0"/>
              <a:t> communication with </a:t>
            </a:r>
            <a:r>
              <a:rPr lang="en-US" dirty="0" err="1" smtClean="0"/>
              <a:t>Scilab</a:t>
            </a:r>
            <a:endParaRPr lang="en-US" dirty="0" smtClean="0"/>
          </a:p>
          <a:p>
            <a:r>
              <a:rPr lang="en-US" dirty="0" smtClean="0"/>
              <a:t>Protocol makes sure  transmitted signal is received by sending repeated signals till </a:t>
            </a:r>
            <a:r>
              <a:rPr lang="en-US" dirty="0" err="1" smtClean="0"/>
              <a:t>ack-ed</a:t>
            </a:r>
            <a:r>
              <a:rPr lang="en-US" dirty="0" smtClean="0"/>
              <a:t> </a:t>
            </a:r>
          </a:p>
        </p:txBody>
      </p:sp>
    </p:spTree>
    <p:extLst>
      <p:ext uri="{BB962C8B-B14F-4D97-AF65-F5344CB8AC3E}">
        <p14:creationId xmlns:p14="http://schemas.microsoft.com/office/powerpoint/2010/main" val="31814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normAutofit/>
          </a:bodyPr>
          <a:lstStyle/>
          <a:p>
            <a:pPr marL="411480" lvl="1" indent="0">
              <a:buNone/>
            </a:pPr>
            <a:r>
              <a:rPr lang="en-US" sz="2400" dirty="0" smtClean="0"/>
              <a:t>	</a:t>
            </a:r>
          </a:p>
          <a:p>
            <a:r>
              <a:rPr lang="en-US" sz="2600" dirty="0" err="1" smtClean="0"/>
              <a:t>Scilab</a:t>
            </a:r>
            <a:r>
              <a:rPr lang="en-US" sz="2600" dirty="0" smtClean="0"/>
              <a:t> and SIVP </a:t>
            </a:r>
            <a:r>
              <a:rPr lang="en-US" sz="2600" dirty="0" smtClean="0"/>
              <a:t>: </a:t>
            </a:r>
            <a:r>
              <a:rPr lang="en-US" sz="2600" dirty="0" smtClean="0"/>
              <a:t>Image </a:t>
            </a:r>
            <a:r>
              <a:rPr lang="en-US" sz="2600" dirty="0" smtClean="0"/>
              <a:t>processing</a:t>
            </a:r>
          </a:p>
          <a:p>
            <a:endParaRPr lang="en-US" sz="2600" dirty="0"/>
          </a:p>
          <a:p>
            <a:r>
              <a:rPr lang="en-US" sz="2600" dirty="0" smtClean="0"/>
              <a:t>Java</a:t>
            </a:r>
            <a:r>
              <a:rPr lang="en-US" sz="2600" dirty="0" smtClean="0"/>
              <a:t>: Speech </a:t>
            </a:r>
            <a:r>
              <a:rPr lang="en-US" sz="2600" dirty="0" smtClean="0"/>
              <a:t>API</a:t>
            </a:r>
            <a:endParaRPr lang="en-US" sz="2600" dirty="0" smtClean="0"/>
          </a:p>
          <a:p>
            <a:endParaRPr lang="en-US" sz="2600" dirty="0"/>
          </a:p>
          <a:p>
            <a:r>
              <a:rPr lang="en-US" sz="2600" dirty="0" err="1" smtClean="0"/>
              <a:t>Esterel</a:t>
            </a:r>
            <a:r>
              <a:rPr lang="en-US" sz="2600" dirty="0" smtClean="0"/>
              <a:t>: Controlling the firebird bot</a:t>
            </a:r>
          </a:p>
          <a:p>
            <a:pPr lvl="1"/>
            <a:endParaRPr lang="en-US" sz="2400" dirty="0"/>
          </a:p>
        </p:txBody>
      </p:sp>
    </p:spTree>
    <p:extLst>
      <p:ext uri="{BB962C8B-B14F-4D97-AF65-F5344CB8AC3E}">
        <p14:creationId xmlns:p14="http://schemas.microsoft.com/office/powerpoint/2010/main" val="4222604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a:t>
            </a:r>
            <a:r>
              <a:rPr lang="en-US" b="1" dirty="0" smtClean="0"/>
              <a:t>discussion      </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lstStyle/>
          <a:p>
            <a:pPr lvl="0"/>
            <a:r>
              <a:rPr lang="en-US" dirty="0"/>
              <a:t>In the image processing part, tuning the intensity threshold of different colors for differentiating among them required significant effort</a:t>
            </a:r>
            <a:r>
              <a:rPr lang="en-US" dirty="0" smtClean="0"/>
              <a:t>.</a:t>
            </a:r>
          </a:p>
          <a:p>
            <a:pPr lvl="0"/>
            <a:endParaRPr lang="en-US" dirty="0"/>
          </a:p>
          <a:p>
            <a:r>
              <a:rPr lang="en-US" dirty="0"/>
              <a:t>Shape identification has not been done and can be a useful extension of this work.</a:t>
            </a:r>
          </a:p>
          <a:p>
            <a:endParaRPr lang="en-US" dirty="0"/>
          </a:p>
          <a:p>
            <a:pPr lvl="0"/>
            <a:r>
              <a:rPr lang="en-US" dirty="0" err="1"/>
              <a:t>Esterel</a:t>
            </a:r>
            <a:r>
              <a:rPr lang="en-US" dirty="0"/>
              <a:t> </a:t>
            </a:r>
            <a:r>
              <a:rPr lang="en-US" dirty="0" err="1"/>
              <a:t>api</a:t>
            </a:r>
            <a:r>
              <a:rPr lang="en-US" dirty="0"/>
              <a:t> for firebird lacked some signals</a:t>
            </a:r>
          </a:p>
          <a:p>
            <a:pPr lvl="0"/>
            <a:endParaRPr lang="en-US" dirty="0" smtClean="0"/>
          </a:p>
          <a:p>
            <a:pPr lvl="0"/>
            <a:r>
              <a:rPr lang="en-US" dirty="0" smtClean="0"/>
              <a:t> </a:t>
            </a:r>
            <a:r>
              <a:rPr lang="en-US" dirty="0"/>
              <a:t>Signals were added  which are re-usable for further projects on firebird using </a:t>
            </a:r>
            <a:r>
              <a:rPr lang="en-US" dirty="0" err="1"/>
              <a:t>Esterel</a:t>
            </a:r>
            <a:r>
              <a:rPr lang="en-US" dirty="0"/>
              <a:t>.</a:t>
            </a:r>
          </a:p>
          <a:p>
            <a:endParaRPr lang="en-US" dirty="0"/>
          </a:p>
        </p:txBody>
      </p:sp>
    </p:spTree>
    <p:extLst>
      <p:ext uri="{BB962C8B-B14F-4D97-AF65-F5344CB8AC3E}">
        <p14:creationId xmlns:p14="http://schemas.microsoft.com/office/powerpoint/2010/main" val="158062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lvl="0"/>
            <a:r>
              <a:rPr lang="en-US" dirty="0"/>
              <a:t>Including shape identification along with color identification.</a:t>
            </a:r>
          </a:p>
          <a:p>
            <a:pPr lvl="0"/>
            <a:endParaRPr lang="en-US" dirty="0" smtClean="0"/>
          </a:p>
          <a:p>
            <a:pPr lvl="0"/>
            <a:r>
              <a:rPr lang="en-US" dirty="0" smtClean="0"/>
              <a:t>Involve </a:t>
            </a:r>
            <a:r>
              <a:rPr lang="en-US" dirty="0"/>
              <a:t>some Natural Language Processing to give more </a:t>
            </a:r>
            <a:r>
              <a:rPr lang="en-US" dirty="0" smtClean="0"/>
              <a:t>generic </a:t>
            </a:r>
            <a:r>
              <a:rPr lang="en-US" dirty="0"/>
              <a:t>commands rather than just color.</a:t>
            </a:r>
          </a:p>
          <a:p>
            <a:endParaRPr lang="en-US" dirty="0" smtClean="0"/>
          </a:p>
          <a:p>
            <a:r>
              <a:rPr lang="en-US" dirty="0" smtClean="0"/>
              <a:t>Re-implementing </a:t>
            </a:r>
            <a:r>
              <a:rPr lang="en-US" dirty="0"/>
              <a:t>and comparing using </a:t>
            </a:r>
            <a:r>
              <a:rPr lang="en-US" i="1" dirty="0" err="1"/>
              <a:t>opencv</a:t>
            </a:r>
            <a:r>
              <a:rPr lang="en-US" dirty="0"/>
              <a:t> instead of </a:t>
            </a:r>
            <a:r>
              <a:rPr lang="en-US" i="1" dirty="0" err="1"/>
              <a:t>Scilab</a:t>
            </a:r>
            <a:r>
              <a:rPr lang="en-US" i="1" dirty="0"/>
              <a:t>.</a:t>
            </a:r>
            <a:endParaRPr lang="en-US" dirty="0"/>
          </a:p>
        </p:txBody>
      </p:sp>
    </p:spTree>
    <p:extLst>
      <p:ext uri="{BB962C8B-B14F-4D97-AF65-F5344CB8AC3E}">
        <p14:creationId xmlns:p14="http://schemas.microsoft.com/office/powerpoint/2010/main" val="357803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We extended the existing tennis ball collector by introducing a speech </a:t>
            </a:r>
            <a:r>
              <a:rPr lang="en-US" dirty="0" err="1" smtClean="0"/>
              <a:t>api</a:t>
            </a:r>
            <a:endParaRPr lang="en-US" dirty="0" smtClean="0"/>
          </a:p>
          <a:p>
            <a:endParaRPr lang="en-US" dirty="0"/>
          </a:p>
          <a:p>
            <a:r>
              <a:rPr lang="en-US" dirty="0" smtClean="0"/>
              <a:t>We made the project platform independent and open-source by using open source tools like </a:t>
            </a:r>
            <a:r>
              <a:rPr lang="en-US" dirty="0" err="1" smtClean="0"/>
              <a:t>scilab</a:t>
            </a:r>
            <a:r>
              <a:rPr lang="en-US" dirty="0" smtClean="0"/>
              <a:t>, java, </a:t>
            </a:r>
            <a:r>
              <a:rPr lang="en-US" dirty="0" err="1" smtClean="0"/>
              <a:t>esterel</a:t>
            </a:r>
            <a:endParaRPr lang="en-US" dirty="0" smtClean="0"/>
          </a:p>
          <a:p>
            <a:endParaRPr lang="en-US" dirty="0"/>
          </a:p>
          <a:p>
            <a:r>
              <a:rPr lang="en-US" dirty="0" smtClean="0"/>
              <a:t>We also developed a protocol for efficient communication between software and hardware i.e. between </a:t>
            </a:r>
            <a:r>
              <a:rPr lang="en-US" dirty="0" err="1" smtClean="0"/>
              <a:t>scilab</a:t>
            </a:r>
            <a:r>
              <a:rPr lang="en-US" dirty="0" smtClean="0"/>
              <a:t> and </a:t>
            </a:r>
            <a:r>
              <a:rPr lang="en-US" dirty="0" err="1" smtClean="0"/>
              <a:t>esterel</a:t>
            </a:r>
            <a:r>
              <a:rPr lang="en-US" dirty="0" smtClean="0"/>
              <a:t> for smooth functioning of the system</a:t>
            </a:r>
            <a:r>
              <a:rPr lang="en-US" dirty="0"/>
              <a:t> </a:t>
            </a:r>
          </a:p>
          <a:p>
            <a:endParaRPr lang="en-US" dirty="0"/>
          </a:p>
        </p:txBody>
      </p:sp>
    </p:spTree>
    <p:extLst>
      <p:ext uri="{BB962C8B-B14F-4D97-AF65-F5344CB8AC3E}">
        <p14:creationId xmlns:p14="http://schemas.microsoft.com/office/powerpoint/2010/main" val="57586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114300" indent="0">
              <a:buNone/>
            </a:pPr>
            <a:endParaRPr lang="en-US" sz="5400" dirty="0"/>
          </a:p>
          <a:p>
            <a:r>
              <a:rPr lang="en-US" sz="5400" dirty="0" smtClean="0"/>
              <a:t>Thank you</a:t>
            </a:r>
            <a:endParaRPr lang="en-US" sz="5400" dirty="0"/>
          </a:p>
        </p:txBody>
      </p:sp>
    </p:spTree>
    <p:extLst>
      <p:ext uri="{BB962C8B-B14F-4D97-AF65-F5344CB8AC3E}">
        <p14:creationId xmlns:p14="http://schemas.microsoft.com/office/powerpoint/2010/main" val="214318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normAutofit/>
          </a:bodyPr>
          <a:lstStyle/>
          <a:p>
            <a:r>
              <a:rPr lang="en-US" sz="2600" dirty="0" smtClean="0"/>
              <a:t>Laptop</a:t>
            </a:r>
            <a:endParaRPr lang="en-US" sz="2600" dirty="0"/>
          </a:p>
          <a:p>
            <a:r>
              <a:rPr lang="en-US" sz="2600" dirty="0" smtClean="0"/>
              <a:t>Bot</a:t>
            </a:r>
            <a:endParaRPr lang="en-US" sz="2600" dirty="0"/>
          </a:p>
          <a:p>
            <a:r>
              <a:rPr lang="en-US" sz="2600" dirty="0" err="1" smtClean="0"/>
              <a:t>ZigBee</a:t>
            </a:r>
            <a:r>
              <a:rPr lang="en-US" sz="2600" dirty="0" smtClean="0"/>
              <a:t> </a:t>
            </a:r>
            <a:r>
              <a:rPr lang="en-US" sz="2600" dirty="0"/>
              <a:t>Module</a:t>
            </a:r>
          </a:p>
          <a:p>
            <a:r>
              <a:rPr lang="en-US" sz="2600" dirty="0" smtClean="0"/>
              <a:t>Camera</a:t>
            </a:r>
            <a:endParaRPr lang="en-US" sz="2600" dirty="0"/>
          </a:p>
          <a:p>
            <a:r>
              <a:rPr lang="en-US" sz="2600" dirty="0" smtClean="0"/>
              <a:t>Arm</a:t>
            </a:r>
            <a:endParaRPr lang="en-US" sz="2600" dirty="0"/>
          </a:p>
          <a:p>
            <a:r>
              <a:rPr lang="en-US" sz="2600" dirty="0"/>
              <a:t>Microphone</a:t>
            </a:r>
          </a:p>
        </p:txBody>
      </p:sp>
    </p:spTree>
    <p:extLst>
      <p:ext uri="{BB962C8B-B14F-4D97-AF65-F5344CB8AC3E}">
        <p14:creationId xmlns:p14="http://schemas.microsoft.com/office/powerpoint/2010/main" val="1455788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Firebird Bot</a:t>
            </a:r>
            <a:endParaRPr lang="en-US" dirty="0"/>
          </a:p>
        </p:txBody>
      </p:sp>
      <p:pic>
        <p:nvPicPr>
          <p:cNvPr id="4" name="Content Placeholder 3"/>
          <p:cNvPicPr>
            <a:picLocks noGrp="1"/>
          </p:cNvPicPr>
          <p:nvPr>
            <p:ph idx="1"/>
          </p:nvPr>
        </p:nvPicPr>
        <p:blipFill>
          <a:blip r:embed="rId2"/>
          <a:srcRect/>
          <a:stretch>
            <a:fillRect/>
          </a:stretch>
        </p:blipFill>
        <p:spPr bwMode="auto">
          <a:xfrm>
            <a:off x="1723047" y="1600200"/>
            <a:ext cx="5088306" cy="4800600"/>
          </a:xfrm>
          <a:prstGeom prst="rect">
            <a:avLst/>
          </a:prstGeom>
          <a:noFill/>
          <a:ln w="9525">
            <a:noFill/>
            <a:miter lim="800000"/>
            <a:headEnd/>
            <a:tailEnd/>
          </a:ln>
        </p:spPr>
      </p:pic>
    </p:spTree>
    <p:extLst>
      <p:ext uri="{BB962C8B-B14F-4D97-AF65-F5344CB8AC3E}">
        <p14:creationId xmlns:p14="http://schemas.microsoft.com/office/powerpoint/2010/main" val="419041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Specification</a:t>
            </a:r>
            <a:endParaRPr lang="en-US" dirty="0"/>
          </a:p>
        </p:txBody>
      </p:sp>
      <p:pic>
        <p:nvPicPr>
          <p:cNvPr id="4" name="Content Placeholder 3"/>
          <p:cNvPicPr>
            <a:picLocks noGrp="1"/>
          </p:cNvPicPr>
          <p:nvPr>
            <p:ph idx="1"/>
          </p:nvPr>
        </p:nvPicPr>
        <p:blipFill>
          <a:blip r:embed="rId2"/>
          <a:srcRect/>
          <a:stretch>
            <a:fillRect/>
          </a:stretch>
        </p:blipFill>
        <p:spPr bwMode="auto">
          <a:xfrm>
            <a:off x="1174166" y="1600200"/>
            <a:ext cx="6186067" cy="46482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dirty="0" err="1" smtClean="0"/>
              <a:t>Anup</a:t>
            </a:r>
            <a:r>
              <a:rPr lang="en-US" dirty="0" smtClean="0"/>
              <a:t> </a:t>
            </a:r>
            <a:r>
              <a:rPr lang="en-US" dirty="0" err="1" smtClean="0"/>
              <a:t>Naik</a:t>
            </a:r>
            <a:r>
              <a:rPr lang="en-US" dirty="0" smtClean="0"/>
              <a:t> (2010)</a:t>
            </a:r>
            <a:endParaRPr lang="en-US" dirty="0"/>
          </a:p>
        </p:txBody>
      </p:sp>
    </p:spTree>
    <p:extLst>
      <p:ext uri="{BB962C8B-B14F-4D97-AF65-F5344CB8AC3E}">
        <p14:creationId xmlns:p14="http://schemas.microsoft.com/office/powerpoint/2010/main" val="399327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from Course</a:t>
            </a:r>
            <a:endParaRPr lang="en-US" dirty="0"/>
          </a:p>
        </p:txBody>
      </p:sp>
      <p:sp>
        <p:nvSpPr>
          <p:cNvPr id="3" name="Content Placeholder 2"/>
          <p:cNvSpPr>
            <a:spLocks noGrp="1"/>
          </p:cNvSpPr>
          <p:nvPr>
            <p:ph idx="1"/>
          </p:nvPr>
        </p:nvSpPr>
        <p:spPr/>
        <p:txBody>
          <a:bodyPr/>
          <a:lstStyle/>
          <a:p>
            <a:r>
              <a:rPr lang="en-US" dirty="0" err="1" smtClean="0"/>
              <a:t>Statechart</a:t>
            </a:r>
            <a:endParaRPr lang="en-US" dirty="0" smtClean="0"/>
          </a:p>
          <a:p>
            <a:endParaRPr lang="en-US" dirty="0" smtClean="0"/>
          </a:p>
          <a:p>
            <a:pPr lvl="1"/>
            <a:r>
              <a:rPr lang="en-US" dirty="0" err="1" smtClean="0"/>
              <a:t>Modelling</a:t>
            </a:r>
            <a:r>
              <a:rPr lang="en-US" dirty="0" smtClean="0"/>
              <a:t> all possible states of the bot in motion with and without the ball</a:t>
            </a:r>
          </a:p>
          <a:p>
            <a:pPr lvl="1"/>
            <a:endParaRPr lang="en-US" dirty="0" smtClean="0"/>
          </a:p>
          <a:p>
            <a:pPr lvl="1"/>
            <a:r>
              <a:rPr lang="en-US" dirty="0" smtClean="0"/>
              <a:t>Communication with </a:t>
            </a:r>
            <a:r>
              <a:rPr lang="en-US" dirty="0" err="1" smtClean="0"/>
              <a:t>Command&amp;Control</a:t>
            </a:r>
            <a:r>
              <a:rPr lang="en-US" dirty="0" smtClean="0"/>
              <a:t> Center through </a:t>
            </a:r>
            <a:r>
              <a:rPr lang="en-US" dirty="0" err="1" smtClean="0"/>
              <a:t>ZigBee</a:t>
            </a:r>
            <a:endParaRPr lang="en-US" dirty="0"/>
          </a:p>
          <a:p>
            <a:pPr marL="114300" indent="0">
              <a:buNone/>
            </a:pPr>
            <a:endParaRPr lang="en-US" dirty="0"/>
          </a:p>
          <a:p>
            <a:r>
              <a:rPr lang="en-US" dirty="0" err="1" smtClean="0"/>
              <a:t>Esterel</a:t>
            </a:r>
            <a:endParaRPr lang="en-US" dirty="0" smtClean="0"/>
          </a:p>
          <a:p>
            <a:endParaRPr lang="en-US" dirty="0"/>
          </a:p>
          <a:p>
            <a:pPr lvl="1"/>
            <a:r>
              <a:rPr lang="en-US" dirty="0" smtClean="0"/>
              <a:t>Converting </a:t>
            </a:r>
            <a:r>
              <a:rPr lang="en-US" dirty="0" err="1" smtClean="0"/>
              <a:t>statechart</a:t>
            </a:r>
            <a:r>
              <a:rPr lang="en-US" dirty="0" smtClean="0"/>
              <a:t> to </a:t>
            </a:r>
            <a:r>
              <a:rPr lang="en-US" dirty="0" err="1" smtClean="0"/>
              <a:t>Esterel</a:t>
            </a:r>
            <a:r>
              <a:rPr lang="en-US" dirty="0" smtClean="0"/>
              <a:t> code</a:t>
            </a:r>
          </a:p>
        </p:txBody>
      </p:sp>
    </p:spTree>
    <p:extLst>
      <p:ext uri="{BB962C8B-B14F-4D97-AF65-F5344CB8AC3E}">
        <p14:creationId xmlns:p14="http://schemas.microsoft.com/office/powerpoint/2010/main" val="347641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Speech processing in JAVA</a:t>
            </a:r>
            <a:endParaRPr lang="en-US" dirty="0"/>
          </a:p>
        </p:txBody>
      </p:sp>
      <p:sp>
        <p:nvSpPr>
          <p:cNvPr id="3" name="Content Placeholder 2"/>
          <p:cNvSpPr>
            <a:spLocks noGrp="1"/>
          </p:cNvSpPr>
          <p:nvPr>
            <p:ph idx="1"/>
          </p:nvPr>
        </p:nvSpPr>
        <p:spPr/>
        <p:txBody>
          <a:bodyPr/>
          <a:lstStyle/>
          <a:p>
            <a:endParaRPr lang="en-US" b="1" dirty="0"/>
          </a:p>
          <a:p>
            <a:r>
              <a:rPr lang="en-US" dirty="0" smtClean="0"/>
              <a:t>Implemented </a:t>
            </a:r>
            <a:r>
              <a:rPr lang="en-US" dirty="0"/>
              <a:t>using JAVA Speech API </a:t>
            </a:r>
            <a:endParaRPr lang="en-US" dirty="0" smtClean="0"/>
          </a:p>
          <a:p>
            <a:endParaRPr lang="en-US" dirty="0" smtClean="0"/>
          </a:p>
          <a:p>
            <a:r>
              <a:rPr lang="en-US" dirty="0" smtClean="0"/>
              <a:t>Developed </a:t>
            </a:r>
            <a:r>
              <a:rPr lang="en-US" dirty="0"/>
              <a:t>using the Eclipse IDE. </a:t>
            </a:r>
            <a:endParaRPr lang="en-US" dirty="0" smtClean="0"/>
          </a:p>
          <a:p>
            <a:endParaRPr lang="en-US" dirty="0" smtClean="0"/>
          </a:p>
          <a:p>
            <a:r>
              <a:rPr lang="en-US" dirty="0" smtClean="0"/>
              <a:t>This </a:t>
            </a:r>
            <a:r>
              <a:rPr lang="en-US" dirty="0"/>
              <a:t>module writes the color, given via speech command, in a </a:t>
            </a:r>
            <a:r>
              <a:rPr lang="en-US" dirty="0" smtClean="0"/>
              <a:t>file.</a:t>
            </a:r>
            <a:endParaRPr lang="en-US" b="1" dirty="0" smtClean="0"/>
          </a:p>
          <a:p>
            <a:endParaRPr lang="en-US" b="1" dirty="0"/>
          </a:p>
          <a:p>
            <a:r>
              <a:rPr lang="en-US" dirty="0" smtClean="0"/>
              <a:t>The </a:t>
            </a:r>
            <a:r>
              <a:rPr lang="en-US" dirty="0" err="1"/>
              <a:t>Scilab</a:t>
            </a:r>
            <a:r>
              <a:rPr lang="en-US" dirty="0"/>
              <a:t> program can read the color from this file.</a:t>
            </a:r>
          </a:p>
          <a:p>
            <a:endParaRPr lang="en-US" dirty="0"/>
          </a:p>
        </p:txBody>
      </p:sp>
    </p:spTree>
    <p:extLst>
      <p:ext uri="{BB962C8B-B14F-4D97-AF65-F5344CB8AC3E}">
        <p14:creationId xmlns:p14="http://schemas.microsoft.com/office/powerpoint/2010/main" val="510066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Object </a:t>
            </a:r>
            <a:r>
              <a:rPr lang="en-US" sz="3200" dirty="0"/>
              <a:t>detection and communication with firebird implemented in </a:t>
            </a:r>
            <a:r>
              <a:rPr lang="en-US" sz="3200" dirty="0" err="1"/>
              <a:t>Scilab</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6891920"/>
              </p:ext>
            </p:extLst>
          </p:nvPr>
        </p:nvGraphicFramePr>
        <p:xfrm>
          <a:off x="609600" y="1600200"/>
          <a:ext cx="7467600" cy="1676400"/>
        </p:xfrm>
        <a:graphic>
          <a:graphicData uri="http://schemas.openxmlformats.org/drawingml/2006/table">
            <a:tbl>
              <a:tblPr firstRow="1" firstCol="1" bandRow="1">
                <a:tableStyleId>{5C22544A-7EE6-4342-B048-85BDC9FD1C3A}</a:tableStyleId>
              </a:tblPr>
              <a:tblGrid>
                <a:gridCol w="7467600"/>
              </a:tblGrid>
              <a:tr h="1676400">
                <a:tc>
                  <a:txBody>
                    <a:bodyPr/>
                    <a:lstStyle/>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smtClean="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effectLst/>
                        </a:rPr>
                        <a:t>Read </a:t>
                      </a:r>
                      <a:r>
                        <a:rPr lang="en-US" sz="2000" dirty="0">
                          <a:effectLst/>
                        </a:rPr>
                        <a:t>from the file color.txt which color of ball to </a:t>
                      </a:r>
                      <a:r>
                        <a:rPr lang="en-US" sz="2000" dirty="0" smtClean="0">
                          <a:effectLst/>
                        </a:rPr>
                        <a:t>pick</a:t>
                      </a:r>
                      <a:endParaRPr lang="en-US" sz="2800" dirty="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Basket color by default is green</a:t>
                      </a:r>
                      <a:endParaRPr lang="en-US" sz="2800" dirty="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Call:</a:t>
                      </a:r>
                      <a:endParaRPr lang="en-US" sz="2800" dirty="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main(</a:t>
                      </a:r>
                      <a:r>
                        <a:rPr lang="en-US" sz="2000" dirty="0" err="1">
                          <a:effectLst/>
                        </a:rPr>
                        <a:t>color_read_from_file</a:t>
                      </a:r>
                      <a:r>
                        <a:rPr lang="en-US" sz="2000" dirty="0">
                          <a:effectLst/>
                        </a:rPr>
                        <a:t>);                          // call main function </a:t>
                      </a:r>
                      <a:endParaRPr lang="en-US" sz="2800" dirty="0">
                        <a:effectLst/>
                      </a:endParaRPr>
                    </a:p>
                    <a:p>
                      <a:pPr marL="0" marR="0">
                        <a:lnSpc>
                          <a:spcPts val="1380"/>
                        </a:lnSpc>
                        <a:spcBef>
                          <a:spcPts val="0"/>
                        </a:spcBef>
                        <a:spcAft>
                          <a:spcPts val="0"/>
                        </a:spcAft>
                        <a:tabLst>
                          <a:tab pos="450215" algn="l"/>
                        </a:tabLst>
                      </a:pPr>
                      <a:r>
                        <a:rPr lang="en-US" sz="2800" dirty="0">
                          <a:effectLst/>
                        </a:rPr>
                        <a:t> </a:t>
                      </a:r>
                      <a:endParaRPr lang="en-US" sz="2800" dirty="0">
                        <a:effectLst/>
                        <a:latin typeface="Calibri"/>
                        <a:ea typeface="DejaVu Sans"/>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65405761"/>
              </p:ext>
            </p:extLst>
          </p:nvPr>
        </p:nvGraphicFramePr>
        <p:xfrm>
          <a:off x="609600" y="3505200"/>
          <a:ext cx="7543800" cy="2819400"/>
        </p:xfrm>
        <a:graphic>
          <a:graphicData uri="http://schemas.openxmlformats.org/drawingml/2006/table">
            <a:tbl>
              <a:tblPr firstRow="1" firstCol="1" bandRow="1">
                <a:tableStyleId>{5C22544A-7EE6-4342-B048-85BDC9FD1C3A}</a:tableStyleId>
              </a:tblPr>
              <a:tblGrid>
                <a:gridCol w="7543800"/>
              </a:tblGrid>
              <a:tr h="2819400">
                <a:tc>
                  <a:txBody>
                    <a:bodyPr/>
                    <a:lstStyle/>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smtClean="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effectLst/>
                        </a:rPr>
                        <a:t>function </a:t>
                      </a:r>
                      <a:r>
                        <a:rPr lang="en-US" sz="2000" dirty="0">
                          <a:effectLst/>
                        </a:rPr>
                        <a:t>main(</a:t>
                      </a:r>
                      <a:r>
                        <a:rPr lang="en-US" sz="2000" dirty="0" err="1">
                          <a:effectLst/>
                        </a:rPr>
                        <a:t>objc</a:t>
                      </a:r>
                      <a:r>
                        <a:rPr lang="en-US" sz="2000" dirty="0">
                          <a:effectLst/>
                        </a:rPr>
                        <a:t>)</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set parameters for frame dimension</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open the serial communication interface with </a:t>
                      </a:r>
                      <a:r>
                        <a:rPr lang="en-US" sz="2000" dirty="0" err="1">
                          <a:effectLst/>
                        </a:rPr>
                        <a:t>port_no</a:t>
                      </a:r>
                      <a:r>
                        <a:rPr lang="en-US" sz="2000" dirty="0">
                          <a:effectLst/>
                        </a:rPr>
                        <a:t>=6</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open the camera</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send 2 dummy signals to firebird to initiate it before picking ball</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err="1">
                          <a:effectLst/>
                        </a:rPr>
                        <a:t>traceobject</a:t>
                      </a:r>
                      <a:r>
                        <a:rPr lang="en-US" sz="2000" dirty="0">
                          <a:effectLst/>
                        </a:rPr>
                        <a:t>(objc,'1','2','3','ball');   //trace ball</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send 2 dummy signals to firebird to initiate it before dropping ball</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refresh the frames and re-initiate camera</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err="1">
                          <a:effectLst/>
                        </a:rPr>
                        <a:t>traceobject</a:t>
                      </a:r>
                      <a:r>
                        <a:rPr lang="en-US" sz="2000" dirty="0">
                          <a:effectLst/>
                        </a:rPr>
                        <a:t>('green','4','5','6','box'); //trace basket</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err="1">
                          <a:effectLst/>
                        </a:rPr>
                        <a:t>closeserial</a:t>
                      </a:r>
                      <a:endParaRPr lang="en-US" sz="2000" dirty="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endfunction</a:t>
                      </a:r>
                      <a:r>
                        <a:rPr lang="en-US" sz="2000" dirty="0">
                          <a:effectLst/>
                        </a:rPr>
                        <a:t> </a:t>
                      </a:r>
                    </a:p>
                    <a:p>
                      <a:pPr marL="0" marR="0">
                        <a:lnSpc>
                          <a:spcPts val="1380"/>
                        </a:lnSpc>
                        <a:spcBef>
                          <a:spcPts val="0"/>
                        </a:spcBef>
                        <a:spcAft>
                          <a:spcPts val="0"/>
                        </a:spcAft>
                        <a:tabLst>
                          <a:tab pos="450215" algn="l"/>
                        </a:tabLst>
                      </a:pPr>
                      <a:r>
                        <a:rPr lang="en-US" sz="1100" dirty="0">
                          <a:effectLst/>
                        </a:rPr>
                        <a:t> </a:t>
                      </a:r>
                      <a:endParaRPr lang="en-US" sz="1100" dirty="0">
                        <a:effectLst/>
                        <a:latin typeface="Calibri"/>
                        <a:ea typeface="DejaVu Sans"/>
                        <a:cs typeface="Times New Roman"/>
                      </a:endParaRPr>
                    </a:p>
                  </a:txBody>
                  <a:tcPr marL="68580" marR="68580" marT="0" marB="0"/>
                </a:tc>
              </a:tr>
            </a:tbl>
          </a:graphicData>
        </a:graphic>
      </p:graphicFrame>
    </p:spTree>
    <p:extLst>
      <p:ext uri="{BB962C8B-B14F-4D97-AF65-F5344CB8AC3E}">
        <p14:creationId xmlns:p14="http://schemas.microsoft.com/office/powerpoint/2010/main" val="1654099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 detection and communication with firebird implemented in </a:t>
            </a:r>
            <a:r>
              <a:rPr lang="en-US" sz="3600" dirty="0" err="1"/>
              <a:t>Scilab</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1992954"/>
              </p:ext>
            </p:extLst>
          </p:nvPr>
        </p:nvGraphicFramePr>
        <p:xfrm>
          <a:off x="228600" y="1371600"/>
          <a:ext cx="8153400" cy="15713075"/>
        </p:xfrm>
        <a:graphic>
          <a:graphicData uri="http://schemas.openxmlformats.org/drawingml/2006/table">
            <a:tbl>
              <a:tblPr firstRow="1" firstCol="1" bandRow="1">
                <a:tableStyleId>{5C22544A-7EE6-4342-B048-85BDC9FD1C3A}</a:tableStyleId>
              </a:tblPr>
              <a:tblGrid>
                <a:gridCol w="8153400"/>
              </a:tblGrid>
              <a:tr h="5181600">
                <a:tc>
                  <a:txBody>
                    <a:bodyPr/>
                    <a:lstStyle/>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use </a:t>
                      </a:r>
                      <a:r>
                        <a:rPr lang="en-US" sz="1800" dirty="0" err="1">
                          <a:effectLst/>
                        </a:rPr>
                        <a:t>camshift</a:t>
                      </a:r>
                      <a:r>
                        <a:rPr lang="en-US" sz="1800" dirty="0">
                          <a:effectLst/>
                        </a:rPr>
                        <a:t> function in </a:t>
                      </a:r>
                      <a:r>
                        <a:rPr lang="en-US" sz="1800" dirty="0" err="1">
                          <a:effectLst/>
                        </a:rPr>
                        <a:t>scilab</a:t>
                      </a:r>
                      <a:r>
                        <a:rPr lang="en-US" sz="1800" dirty="0">
                          <a:effectLst/>
                        </a:rPr>
                        <a:t> to trace the object in each frame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Parameters: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color=color of object to find; </a:t>
                      </a:r>
                      <a:r>
                        <a:rPr lang="en-US" sz="1800" dirty="0" err="1">
                          <a:effectLst/>
                        </a:rPr>
                        <a:t>notfound</a:t>
                      </a:r>
                      <a:r>
                        <a:rPr lang="en-US" sz="1800" dirty="0">
                          <a:effectLst/>
                        </a:rPr>
                        <a:t>=signal to be sent till object is not found; found=signal to be sent when object is found; </a:t>
                      </a:r>
                      <a:r>
                        <a:rPr lang="en-US" sz="1800" dirty="0" err="1">
                          <a:effectLst/>
                        </a:rPr>
                        <a:t>objct</a:t>
                      </a:r>
                      <a:r>
                        <a:rPr lang="en-US" sz="1800" dirty="0">
                          <a:effectLst/>
                        </a:rPr>
                        <a:t>=ball or basket additional parameter : action="pick" or "drop" the object when it is reached</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function </a:t>
                      </a:r>
                      <a:r>
                        <a:rPr lang="en-US" sz="1800" dirty="0" err="1">
                          <a:effectLst/>
                        </a:rPr>
                        <a:t>traceobject</a:t>
                      </a:r>
                      <a:r>
                        <a:rPr lang="en-US" sz="1800" dirty="0">
                          <a:effectLst/>
                        </a:rPr>
                        <a:t>(</a:t>
                      </a:r>
                      <a:r>
                        <a:rPr lang="en-US" sz="1800" dirty="0" err="1">
                          <a:effectLst/>
                        </a:rPr>
                        <a:t>colour,notfound,found,action,objct</a:t>
                      </a:r>
                      <a:r>
                        <a:rPr lang="en-US" sz="1800" dirty="0">
                          <a:effectLst/>
                        </a:rPr>
                        <a:t>)</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smtClean="0">
                          <a:effectLst/>
                        </a:rPr>
                        <a:t>rectret</a:t>
                      </a:r>
                      <a:r>
                        <a:rPr lang="en-US" sz="1800" dirty="0" smtClean="0">
                          <a:effectLst/>
                        </a:rPr>
                        <a:t>=</a:t>
                      </a:r>
                      <a:r>
                        <a:rPr lang="en-US" sz="1800" dirty="0" err="1" smtClean="0">
                          <a:effectLst/>
                        </a:rPr>
                        <a:t>findobject</a:t>
                      </a:r>
                      <a:r>
                        <a:rPr lang="en-US" sz="1800" dirty="0" smtClean="0">
                          <a:effectLst/>
                        </a:rPr>
                        <a:t>(</a:t>
                      </a:r>
                      <a:r>
                        <a:rPr lang="en-US" sz="1800" dirty="0" err="1" smtClean="0">
                          <a:effectLst/>
                        </a:rPr>
                        <a:t>colour,notfound,found,objct</a:t>
                      </a:r>
                      <a:r>
                        <a:rPr lang="en-US" sz="1800" dirty="0">
                          <a:effectLst/>
                        </a:rPr>
                        <a:t>) </a:t>
                      </a:r>
                      <a:endParaRPr lang="en-US" sz="1800" dirty="0" smtClean="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rPr>
                        <a:t>  //</a:t>
                      </a:r>
                      <a:r>
                        <a:rPr lang="en-US" sz="1800" dirty="0">
                          <a:effectLst/>
                        </a:rPr>
                        <a:t>call </a:t>
                      </a:r>
                      <a:r>
                        <a:rPr lang="en-US" sz="1800" dirty="0" err="1">
                          <a:effectLst/>
                        </a:rPr>
                        <a:t>rectrec</a:t>
                      </a:r>
                      <a:r>
                        <a:rPr lang="en-US" sz="1800" dirty="0">
                          <a:effectLst/>
                        </a:rPr>
                        <a:t> to  </a:t>
                      </a:r>
                      <a:r>
                        <a:rPr lang="en-US" sz="1800" dirty="0" smtClean="0">
                          <a:effectLst/>
                        </a:rPr>
                        <a:t>detect </a:t>
                      </a:r>
                      <a:r>
                        <a:rPr lang="en-US" sz="1800" dirty="0">
                          <a:effectLst/>
                        </a:rPr>
                        <a:t>the object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rPr>
                        <a:t>while </a:t>
                      </a:r>
                      <a:r>
                        <a:rPr lang="en-US" sz="1800" dirty="0">
                          <a:effectLst/>
                        </a:rPr>
                        <a:t>there is a frame captured by the camera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use </a:t>
                      </a:r>
                      <a:r>
                        <a:rPr lang="en-US" sz="1800" dirty="0" err="1">
                          <a:effectLst/>
                        </a:rPr>
                        <a:t>camshift</a:t>
                      </a:r>
                      <a:r>
                        <a:rPr lang="en-US" sz="1800" dirty="0">
                          <a:effectLst/>
                        </a:rPr>
                        <a:t> </a:t>
                      </a:r>
                      <a:r>
                        <a:rPr lang="en-US" sz="1800" dirty="0" err="1">
                          <a:effectLst/>
                        </a:rPr>
                        <a:t>funtion</a:t>
                      </a:r>
                      <a:r>
                        <a:rPr lang="en-US" sz="1800" dirty="0">
                          <a:effectLst/>
                        </a:rPr>
                        <a:t> in </a:t>
                      </a:r>
                      <a:r>
                        <a:rPr lang="en-US" sz="1800" dirty="0" err="1">
                          <a:effectLst/>
                        </a:rPr>
                        <a:t>scilab</a:t>
                      </a:r>
                      <a:r>
                        <a:rPr lang="en-US" sz="1800" dirty="0">
                          <a:effectLst/>
                        </a:rPr>
                        <a:t> to trace the object position in the frame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wait till the object comes in the </a:t>
                      </a:r>
                      <a:r>
                        <a:rPr lang="en-US" sz="1800" dirty="0" err="1">
                          <a:effectLst/>
                        </a:rPr>
                        <a:t>centre</a:t>
                      </a:r>
                      <a:r>
                        <a:rPr lang="en-US" sz="1800" dirty="0">
                          <a:effectLst/>
                        </a:rPr>
                        <a:t> of the frame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i.e. the distance between frame </a:t>
                      </a:r>
                      <a:r>
                        <a:rPr lang="en-US" sz="1800" dirty="0" err="1">
                          <a:effectLst/>
                        </a:rPr>
                        <a:t>centre</a:t>
                      </a:r>
                      <a:r>
                        <a:rPr lang="en-US" sz="1800" dirty="0">
                          <a:effectLst/>
                        </a:rPr>
                        <a:t> and object </a:t>
                      </a:r>
                      <a:r>
                        <a:rPr lang="en-US" sz="1800" dirty="0" err="1">
                          <a:effectLst/>
                        </a:rPr>
                        <a:t>centre</a:t>
                      </a:r>
                      <a:r>
                        <a:rPr lang="en-US" sz="1800" dirty="0">
                          <a:effectLst/>
                        </a:rPr>
                        <a:t> is less </a:t>
                      </a:r>
                      <a:r>
                        <a:rPr lang="en-US" sz="1800" dirty="0" smtClean="0">
                          <a:effectLst/>
                        </a:rPr>
                        <a:t>than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rPr>
                        <a:t>           some </a:t>
                      </a:r>
                      <a:r>
                        <a:rPr lang="en-US" sz="1800" dirty="0">
                          <a:effectLst/>
                        </a:rPr>
                        <a:t>threshold value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threshold is to be set keeping in mind that the bot is in motion</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if the object is at </a:t>
                      </a:r>
                      <a:r>
                        <a:rPr lang="en-US" sz="1800" dirty="0" err="1">
                          <a:effectLst/>
                        </a:rPr>
                        <a:t>centre</a:t>
                      </a:r>
                      <a:r>
                        <a:rPr lang="en-US" sz="1800" dirty="0">
                          <a:effectLst/>
                        </a:rPr>
                        <a:t> of frame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send signal to firebird</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keep on sending signal till it is </a:t>
                      </a:r>
                      <a:r>
                        <a:rPr lang="en-US" sz="1800" dirty="0" err="1">
                          <a:effectLst/>
                        </a:rPr>
                        <a:t>ack-ed</a:t>
                      </a:r>
                      <a:endParaRPr lang="en-US" sz="1800" dirty="0">
                        <a:effectLst/>
                      </a:endParaRP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keep on reading the buffer for another signal from firebird </a:t>
                      </a:r>
                      <a:r>
                        <a:rPr lang="en-US" sz="1800" dirty="0" smtClean="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rPr>
                        <a:t>                                 indicating </a:t>
                      </a:r>
                      <a:r>
                        <a:rPr lang="en-US" sz="1800" dirty="0">
                          <a:effectLst/>
                        </a:rPr>
                        <a:t>that the object has been reached and action taken (ball </a:t>
                      </a:r>
                      <a:r>
                        <a:rPr lang="en-US" sz="1800" dirty="0" smtClean="0">
                          <a:effectLst/>
                        </a:rPr>
                        <a:t>          </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rPr>
                        <a:t>                                picked </a:t>
                      </a:r>
                      <a:r>
                        <a:rPr lang="en-US" sz="1800" dirty="0">
                          <a:effectLst/>
                        </a:rPr>
                        <a:t>or dropped)</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return on receiving this signal</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else</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keep on sending signal to firebird asking it to rotate slowly</a:t>
                      </a:r>
                    </a:p>
                    <a:p>
                      <a:pPr marL="0" marR="0">
                        <a:lnSpc>
                          <a:spcPts val="1380"/>
                        </a:lnSpc>
                        <a:spcBef>
                          <a:spcPts val="0"/>
                        </a:spcBef>
                        <a:spcAft>
                          <a:spcPts val="0"/>
                        </a:spcAft>
                        <a:tabLst>
                          <a:tab pos="450215"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endfunction</a:t>
                      </a:r>
                      <a:endParaRPr lang="en-US" sz="1800" dirty="0">
                        <a:effectLst/>
                      </a:endParaRPr>
                    </a:p>
                    <a:p>
                      <a:pPr marL="0" marR="0">
                        <a:lnSpc>
                          <a:spcPts val="1380"/>
                        </a:lnSpc>
                        <a:spcBef>
                          <a:spcPts val="0"/>
                        </a:spcBef>
                        <a:spcAft>
                          <a:spcPts val="0"/>
                        </a:spcAft>
                        <a:tabLst>
                          <a:tab pos="450215" algn="l"/>
                        </a:tabLst>
                      </a:pPr>
                      <a:r>
                        <a:rPr lang="en-US" sz="1800" dirty="0">
                          <a:effectLst/>
                        </a:rPr>
                        <a:t> </a:t>
                      </a:r>
                      <a:endParaRPr lang="en-US" sz="1800" dirty="0">
                        <a:effectLst/>
                        <a:latin typeface="Calibri"/>
                        <a:ea typeface="DejaVu Sans"/>
                        <a:cs typeface="Times New Roman"/>
                      </a:endParaRPr>
                    </a:p>
                  </a:txBody>
                  <a:tcPr marL="59731" marR="59731" marT="0" marB="0"/>
                </a:tc>
              </a:tr>
              <a:tr h="5181600">
                <a:tc>
                  <a:txBody>
                    <a:bodyPr/>
                    <a:lstStyle/>
                    <a:p>
                      <a:pPr marL="0" marR="0">
                        <a:lnSpc>
                          <a:spcPts val="1380"/>
                        </a:lnSpc>
                        <a:spcBef>
                          <a:spcPts val="0"/>
                        </a:spcBef>
                        <a:spcAft>
                          <a:spcPts val="0"/>
                        </a:spcAft>
                        <a:tabLst>
                          <a:tab pos="450215" algn="l"/>
                        </a:tabLst>
                      </a:pPr>
                      <a:endParaRPr lang="en-US" sz="1800" dirty="0">
                        <a:effectLst/>
                        <a:latin typeface="Calibri"/>
                        <a:ea typeface="DejaVu Sans"/>
                        <a:cs typeface="Times New Roman"/>
                      </a:endParaRPr>
                    </a:p>
                  </a:txBody>
                  <a:tcPr marL="59731" marR="59731" marT="0" marB="0"/>
                </a:tc>
              </a:tr>
              <a:tr h="5181600">
                <a:tc>
                  <a:txBody>
                    <a:bodyPr/>
                    <a:lstStyle/>
                    <a:p>
                      <a:pPr marL="0" marR="0">
                        <a:lnSpc>
                          <a:spcPts val="1380"/>
                        </a:lnSpc>
                        <a:spcBef>
                          <a:spcPts val="0"/>
                        </a:spcBef>
                        <a:spcAft>
                          <a:spcPts val="0"/>
                        </a:spcAft>
                        <a:tabLst>
                          <a:tab pos="450215" algn="l"/>
                        </a:tabLst>
                      </a:pPr>
                      <a:endParaRPr lang="en-US" sz="1800" dirty="0">
                        <a:effectLst/>
                        <a:latin typeface="Calibri"/>
                        <a:ea typeface="DejaVu Sans"/>
                        <a:cs typeface="Times New Roman"/>
                      </a:endParaRPr>
                    </a:p>
                  </a:txBody>
                  <a:tcPr marL="59731" marR="59731" marT="0" marB="0"/>
                </a:tc>
              </a:tr>
            </a:tbl>
          </a:graphicData>
        </a:graphic>
      </p:graphicFrame>
    </p:spTree>
    <p:extLst>
      <p:ext uri="{BB962C8B-B14F-4D97-AF65-F5344CB8AC3E}">
        <p14:creationId xmlns:p14="http://schemas.microsoft.com/office/powerpoint/2010/main" val="1512513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314</TotalTime>
  <Words>1028</Words>
  <Application>Microsoft Office PowerPoint</Application>
  <PresentationFormat>On-screen Show (4:3)</PresentationFormat>
  <Paragraphs>244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Speech Based Tennis Ball Collector</vt:lpstr>
      <vt:lpstr>Software Requirements</vt:lpstr>
      <vt:lpstr>Hardware Requirements</vt:lpstr>
      <vt:lpstr>Firebird Bot</vt:lpstr>
      <vt:lpstr>Arm Specification</vt:lpstr>
      <vt:lpstr>Concepts from Course</vt:lpstr>
      <vt:lpstr>Speech processing in JAVA</vt:lpstr>
      <vt:lpstr>Object detection and communication with firebird implemented in Scilab</vt:lpstr>
      <vt:lpstr>Object detection and communication with firebird implemented in Scilab</vt:lpstr>
      <vt:lpstr>Object detection and communication with firebird implemented in Scilab</vt:lpstr>
      <vt:lpstr>Controlling Firebird robot using Esterel</vt:lpstr>
      <vt:lpstr>Signal for Controlling Firebird Using Esterel</vt:lpstr>
      <vt:lpstr>Signal for Controlling Firebird Using Esterel</vt:lpstr>
      <vt:lpstr>State Diagram for Esterel Control</vt:lpstr>
      <vt:lpstr>Risks </vt:lpstr>
      <vt:lpstr>Risks contd…</vt:lpstr>
      <vt:lpstr>Test Cases</vt:lpstr>
      <vt:lpstr>Observations from Testing</vt:lpstr>
      <vt:lpstr>General discussion</vt:lpstr>
      <vt:lpstr>General discussion      Contd…</vt:lpstr>
      <vt:lpstr>Future Work</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dc:creator>
  <cp:lastModifiedBy>int</cp:lastModifiedBy>
  <cp:revision>59</cp:revision>
  <dcterms:created xsi:type="dcterms:W3CDTF">2011-10-02T17:19:19Z</dcterms:created>
  <dcterms:modified xsi:type="dcterms:W3CDTF">2011-11-13T17:43:41Z</dcterms:modified>
</cp:coreProperties>
</file>