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1"/>
  </p:sldMasterIdLst>
  <p:sldIdLst>
    <p:sldId id="256" r:id="rId2"/>
    <p:sldId id="257" r:id="rId3"/>
    <p:sldId id="258" r:id="rId4"/>
    <p:sldId id="265" r:id="rId5"/>
    <p:sldId id="268" r:id="rId6"/>
    <p:sldId id="269" r:id="rId7"/>
    <p:sldId id="270" r:id="rId8"/>
    <p:sldId id="271" r:id="rId9"/>
    <p:sldId id="266" r:id="rId10"/>
    <p:sldId id="262" r:id="rId11"/>
    <p:sldId id="272" r:id="rId12"/>
    <p:sldId id="264"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31E835A-CD66-469E-8F07-499049B43658}" type="datetimeFigureOut">
              <a:rPr lang="en-US" smtClean="0"/>
              <a:t>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1B654C-CE92-4BFB-BF45-2AB2CB43B946}" type="slidenum">
              <a:rPr lang="en-US" smtClean="0"/>
              <a:t>‹#›</a:t>
            </a:fld>
            <a:endParaRPr lang="en-US"/>
          </a:p>
        </p:txBody>
      </p:sp>
    </p:spTree>
    <p:extLst>
      <p:ext uri="{BB962C8B-B14F-4D97-AF65-F5344CB8AC3E}">
        <p14:creationId xmlns:p14="http://schemas.microsoft.com/office/powerpoint/2010/main" val="4213966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1E835A-CD66-469E-8F07-499049B43658}" type="datetimeFigureOut">
              <a:rPr lang="en-US" smtClean="0"/>
              <a:t>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1B654C-CE92-4BFB-BF45-2AB2CB43B946}" type="slidenum">
              <a:rPr lang="en-US" smtClean="0"/>
              <a:t>‹#›</a:t>
            </a:fld>
            <a:endParaRPr lang="en-US"/>
          </a:p>
        </p:txBody>
      </p:sp>
    </p:spTree>
    <p:extLst>
      <p:ext uri="{BB962C8B-B14F-4D97-AF65-F5344CB8AC3E}">
        <p14:creationId xmlns:p14="http://schemas.microsoft.com/office/powerpoint/2010/main" val="449652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31E835A-CD66-469E-8F07-499049B43658}" type="datetimeFigureOut">
              <a:rPr lang="en-US" smtClean="0"/>
              <a:t>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1B654C-CE92-4BFB-BF45-2AB2CB43B946}" type="slidenum">
              <a:rPr lang="en-US" smtClean="0"/>
              <a:t>‹#›</a:t>
            </a:fld>
            <a:endParaRPr lang="en-US"/>
          </a:p>
        </p:txBody>
      </p:sp>
    </p:spTree>
    <p:extLst>
      <p:ext uri="{BB962C8B-B14F-4D97-AF65-F5344CB8AC3E}">
        <p14:creationId xmlns:p14="http://schemas.microsoft.com/office/powerpoint/2010/main" val="10739595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31E835A-CD66-469E-8F07-499049B43658}" type="datetimeFigureOut">
              <a:rPr lang="en-US" smtClean="0"/>
              <a:t>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1B654C-CE92-4BFB-BF45-2AB2CB43B946}"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7868210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1E835A-CD66-469E-8F07-499049B43658}" type="datetimeFigureOut">
              <a:rPr lang="en-US" smtClean="0"/>
              <a:t>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1B654C-CE92-4BFB-BF45-2AB2CB43B946}" type="slidenum">
              <a:rPr lang="en-US" smtClean="0"/>
              <a:t>‹#›</a:t>
            </a:fld>
            <a:endParaRPr lang="en-US"/>
          </a:p>
        </p:txBody>
      </p:sp>
    </p:spTree>
    <p:extLst>
      <p:ext uri="{BB962C8B-B14F-4D97-AF65-F5344CB8AC3E}">
        <p14:creationId xmlns:p14="http://schemas.microsoft.com/office/powerpoint/2010/main" val="8629052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31E835A-CD66-469E-8F07-499049B43658}" type="datetimeFigureOut">
              <a:rPr lang="en-US" smtClean="0"/>
              <a:t>1/2/2023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1B654C-CE92-4BFB-BF45-2AB2CB43B946}" type="slidenum">
              <a:rPr lang="en-US" smtClean="0"/>
              <a:t>‹#›</a:t>
            </a:fld>
            <a:endParaRPr lang="en-US"/>
          </a:p>
        </p:txBody>
      </p:sp>
    </p:spTree>
    <p:extLst>
      <p:ext uri="{BB962C8B-B14F-4D97-AF65-F5344CB8AC3E}">
        <p14:creationId xmlns:p14="http://schemas.microsoft.com/office/powerpoint/2010/main" val="12398779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31E835A-CD66-469E-8F07-499049B43658}" type="datetimeFigureOut">
              <a:rPr lang="en-US" smtClean="0"/>
              <a:t>1/2/2023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1B654C-CE92-4BFB-BF45-2AB2CB43B946}" type="slidenum">
              <a:rPr lang="en-US" smtClean="0"/>
              <a:t>‹#›</a:t>
            </a:fld>
            <a:endParaRPr lang="en-US"/>
          </a:p>
        </p:txBody>
      </p:sp>
    </p:spTree>
    <p:extLst>
      <p:ext uri="{BB962C8B-B14F-4D97-AF65-F5344CB8AC3E}">
        <p14:creationId xmlns:p14="http://schemas.microsoft.com/office/powerpoint/2010/main" val="37373793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1E835A-CD66-469E-8F07-499049B43658}" type="datetimeFigureOut">
              <a:rPr lang="en-US" smtClean="0"/>
              <a:t>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1B654C-CE92-4BFB-BF45-2AB2CB43B946}" type="slidenum">
              <a:rPr lang="en-US" smtClean="0"/>
              <a:t>‹#›</a:t>
            </a:fld>
            <a:endParaRPr lang="en-US"/>
          </a:p>
        </p:txBody>
      </p:sp>
    </p:spTree>
    <p:extLst>
      <p:ext uri="{BB962C8B-B14F-4D97-AF65-F5344CB8AC3E}">
        <p14:creationId xmlns:p14="http://schemas.microsoft.com/office/powerpoint/2010/main" val="12069528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1E835A-CD66-469E-8F07-499049B43658}" type="datetimeFigureOut">
              <a:rPr lang="en-US" smtClean="0"/>
              <a:t>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1B654C-CE92-4BFB-BF45-2AB2CB43B946}" type="slidenum">
              <a:rPr lang="en-US" smtClean="0"/>
              <a:t>‹#›</a:t>
            </a:fld>
            <a:endParaRPr lang="en-US"/>
          </a:p>
        </p:txBody>
      </p:sp>
    </p:spTree>
    <p:extLst>
      <p:ext uri="{BB962C8B-B14F-4D97-AF65-F5344CB8AC3E}">
        <p14:creationId xmlns:p14="http://schemas.microsoft.com/office/powerpoint/2010/main" val="4084525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31E835A-CD66-469E-8F07-499049B43658}" type="datetimeFigureOut">
              <a:rPr lang="en-US" smtClean="0"/>
              <a:t>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1B654C-CE92-4BFB-BF45-2AB2CB43B946}" type="slidenum">
              <a:rPr lang="en-US" smtClean="0"/>
              <a:t>‹#›</a:t>
            </a:fld>
            <a:endParaRPr lang="en-US"/>
          </a:p>
        </p:txBody>
      </p:sp>
    </p:spTree>
    <p:extLst>
      <p:ext uri="{BB962C8B-B14F-4D97-AF65-F5344CB8AC3E}">
        <p14:creationId xmlns:p14="http://schemas.microsoft.com/office/powerpoint/2010/main" val="2683116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1E835A-CD66-469E-8F07-499049B43658}" type="datetimeFigureOut">
              <a:rPr lang="en-US" smtClean="0"/>
              <a:t>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1B654C-CE92-4BFB-BF45-2AB2CB43B946}" type="slidenum">
              <a:rPr lang="en-US" smtClean="0"/>
              <a:t>‹#›</a:t>
            </a:fld>
            <a:endParaRPr lang="en-US"/>
          </a:p>
        </p:txBody>
      </p:sp>
    </p:spTree>
    <p:extLst>
      <p:ext uri="{BB962C8B-B14F-4D97-AF65-F5344CB8AC3E}">
        <p14:creationId xmlns:p14="http://schemas.microsoft.com/office/powerpoint/2010/main" val="2478634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31E835A-CD66-469E-8F07-499049B43658}" type="datetimeFigureOut">
              <a:rPr lang="en-US" smtClean="0"/>
              <a:t>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1B654C-CE92-4BFB-BF45-2AB2CB43B946}" type="slidenum">
              <a:rPr lang="en-US" smtClean="0"/>
              <a:t>‹#›</a:t>
            </a:fld>
            <a:endParaRPr lang="en-US"/>
          </a:p>
        </p:txBody>
      </p:sp>
    </p:spTree>
    <p:extLst>
      <p:ext uri="{BB962C8B-B14F-4D97-AF65-F5344CB8AC3E}">
        <p14:creationId xmlns:p14="http://schemas.microsoft.com/office/powerpoint/2010/main" val="3302562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31E835A-CD66-469E-8F07-499049B43658}" type="datetimeFigureOut">
              <a:rPr lang="en-US" smtClean="0"/>
              <a:t>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1B654C-CE92-4BFB-BF45-2AB2CB43B946}" type="slidenum">
              <a:rPr lang="en-US" smtClean="0"/>
              <a:t>‹#›</a:t>
            </a:fld>
            <a:endParaRPr lang="en-US"/>
          </a:p>
        </p:txBody>
      </p:sp>
    </p:spTree>
    <p:extLst>
      <p:ext uri="{BB962C8B-B14F-4D97-AF65-F5344CB8AC3E}">
        <p14:creationId xmlns:p14="http://schemas.microsoft.com/office/powerpoint/2010/main" val="2902134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31E835A-CD66-469E-8F07-499049B43658}" type="datetimeFigureOut">
              <a:rPr lang="en-US" smtClean="0"/>
              <a:t>1/2/2023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821B654C-CE92-4BFB-BF45-2AB2CB43B946}" type="slidenum">
              <a:rPr lang="en-US" smtClean="0"/>
              <a:t>‹#›</a:t>
            </a:fld>
            <a:endParaRPr lang="en-US"/>
          </a:p>
        </p:txBody>
      </p:sp>
    </p:spTree>
    <p:extLst>
      <p:ext uri="{BB962C8B-B14F-4D97-AF65-F5344CB8AC3E}">
        <p14:creationId xmlns:p14="http://schemas.microsoft.com/office/powerpoint/2010/main" val="11041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31E835A-CD66-469E-8F07-499049B43658}" type="datetimeFigureOut">
              <a:rPr lang="en-US" smtClean="0"/>
              <a:t>1/2/2023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821B654C-CE92-4BFB-BF45-2AB2CB43B946}" type="slidenum">
              <a:rPr lang="en-US" smtClean="0"/>
              <a:t>‹#›</a:t>
            </a:fld>
            <a:endParaRPr lang="en-US"/>
          </a:p>
        </p:txBody>
      </p:sp>
    </p:spTree>
    <p:extLst>
      <p:ext uri="{BB962C8B-B14F-4D97-AF65-F5344CB8AC3E}">
        <p14:creationId xmlns:p14="http://schemas.microsoft.com/office/powerpoint/2010/main" val="3340896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F31E835A-CD66-469E-8F07-499049B43658}" type="datetimeFigureOut">
              <a:rPr lang="en-US" smtClean="0"/>
              <a:t>1/2/2023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821B654C-CE92-4BFB-BF45-2AB2CB43B946}" type="slidenum">
              <a:rPr lang="en-US" smtClean="0"/>
              <a:t>‹#›</a:t>
            </a:fld>
            <a:endParaRPr lang="en-US"/>
          </a:p>
        </p:txBody>
      </p:sp>
    </p:spTree>
    <p:extLst>
      <p:ext uri="{BB962C8B-B14F-4D97-AF65-F5344CB8AC3E}">
        <p14:creationId xmlns:p14="http://schemas.microsoft.com/office/powerpoint/2010/main" val="1184158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1E835A-CD66-469E-8F07-499049B43658}" type="datetimeFigureOut">
              <a:rPr lang="en-US" smtClean="0"/>
              <a:t>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1B654C-CE92-4BFB-BF45-2AB2CB43B946}" type="slidenum">
              <a:rPr lang="en-US" smtClean="0"/>
              <a:t>‹#›</a:t>
            </a:fld>
            <a:endParaRPr lang="en-US"/>
          </a:p>
        </p:txBody>
      </p:sp>
    </p:spTree>
    <p:extLst>
      <p:ext uri="{BB962C8B-B14F-4D97-AF65-F5344CB8AC3E}">
        <p14:creationId xmlns:p14="http://schemas.microsoft.com/office/powerpoint/2010/main" val="1453158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31E835A-CD66-469E-8F07-499049B43658}" type="datetimeFigureOut">
              <a:rPr lang="en-US" smtClean="0"/>
              <a:t>1/2/2023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21B654C-CE92-4BFB-BF45-2AB2CB43B946}" type="slidenum">
              <a:rPr lang="en-US" smtClean="0"/>
              <a:t>‹#›</a:t>
            </a:fld>
            <a:endParaRPr lang="en-US"/>
          </a:p>
        </p:txBody>
      </p:sp>
    </p:spTree>
    <p:extLst>
      <p:ext uri="{BB962C8B-B14F-4D97-AF65-F5344CB8AC3E}">
        <p14:creationId xmlns:p14="http://schemas.microsoft.com/office/powerpoint/2010/main" val="383400613"/>
      </p:ext>
    </p:extLst>
  </p:cSld>
  <p:clrMap bg1="dk1" tx1="lt1" bg2="dk2" tx2="lt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 id="214748374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A7509-2973-4BA0-9238-BC2BEB68545D}"/>
              </a:ext>
            </a:extLst>
          </p:cNvPr>
          <p:cNvSpPr>
            <a:spLocks noGrp="1"/>
          </p:cNvSpPr>
          <p:nvPr>
            <p:ph type="ctrTitle"/>
          </p:nvPr>
        </p:nvSpPr>
        <p:spPr>
          <a:xfrm>
            <a:off x="1088694" y="1764209"/>
            <a:ext cx="8825658" cy="3329581"/>
          </a:xfrm>
        </p:spPr>
        <p:txBody>
          <a:bodyPr>
            <a:normAutofit fontScale="90000"/>
          </a:bodyPr>
          <a:lstStyle/>
          <a:p>
            <a:r>
              <a:rPr lang="en-US" dirty="0"/>
              <a:t>Mini Project On Predicting Grade Of The House using Machine Learning Techniques</a:t>
            </a:r>
          </a:p>
        </p:txBody>
      </p:sp>
      <p:sp>
        <p:nvSpPr>
          <p:cNvPr id="3" name="Subtitle 2">
            <a:extLst>
              <a:ext uri="{FF2B5EF4-FFF2-40B4-BE49-F238E27FC236}">
                <a16:creationId xmlns:a16="http://schemas.microsoft.com/office/drawing/2014/main" id="{EE21BD72-404C-4D82-9F38-FD00438121A1}"/>
              </a:ext>
            </a:extLst>
          </p:cNvPr>
          <p:cNvSpPr>
            <a:spLocks noGrp="1"/>
          </p:cNvSpPr>
          <p:nvPr>
            <p:ph type="subTitle" idx="1"/>
          </p:nvPr>
        </p:nvSpPr>
        <p:spPr>
          <a:xfrm>
            <a:off x="1215520" y="5508572"/>
            <a:ext cx="7766936" cy="1096899"/>
          </a:xfrm>
        </p:spPr>
        <p:txBody>
          <a:bodyPr/>
          <a:lstStyle/>
          <a:p>
            <a:r>
              <a:rPr lang="en-US" dirty="0"/>
              <a:t>Manas  Ghodke</a:t>
            </a:r>
          </a:p>
          <a:p>
            <a:r>
              <a:rPr lang="en-US" dirty="0"/>
              <a:t>DSFT8</a:t>
            </a:r>
          </a:p>
        </p:txBody>
      </p:sp>
    </p:spTree>
    <p:extLst>
      <p:ext uri="{BB962C8B-B14F-4D97-AF65-F5344CB8AC3E}">
        <p14:creationId xmlns:p14="http://schemas.microsoft.com/office/powerpoint/2010/main" val="26808469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59DD2-C086-4264-BB99-D14D4447B3C6}"/>
              </a:ext>
            </a:extLst>
          </p:cNvPr>
          <p:cNvSpPr>
            <a:spLocks noGrp="1"/>
          </p:cNvSpPr>
          <p:nvPr>
            <p:ph type="title"/>
          </p:nvPr>
        </p:nvSpPr>
        <p:spPr/>
        <p:txBody>
          <a:bodyPr/>
          <a:lstStyle/>
          <a:p>
            <a:r>
              <a:rPr lang="en-US" dirty="0"/>
              <a:t>Selection of Machine Learning Algorithms</a:t>
            </a:r>
          </a:p>
        </p:txBody>
      </p:sp>
      <p:sp>
        <p:nvSpPr>
          <p:cNvPr id="3" name="Content Placeholder 2">
            <a:extLst>
              <a:ext uri="{FF2B5EF4-FFF2-40B4-BE49-F238E27FC236}">
                <a16:creationId xmlns:a16="http://schemas.microsoft.com/office/drawing/2014/main" id="{F9BEA64B-AD9F-448D-90B6-928F4B4AEF54}"/>
              </a:ext>
            </a:extLst>
          </p:cNvPr>
          <p:cNvSpPr>
            <a:spLocks noGrp="1"/>
          </p:cNvSpPr>
          <p:nvPr>
            <p:ph idx="1"/>
          </p:nvPr>
        </p:nvSpPr>
        <p:spPr>
          <a:xfrm>
            <a:off x="1103312" y="2052918"/>
            <a:ext cx="8946541" cy="4215360"/>
          </a:xfrm>
        </p:spPr>
        <p:txBody>
          <a:bodyPr>
            <a:normAutofit fontScale="62500" lnSpcReduction="20000"/>
          </a:bodyPr>
          <a:lstStyle/>
          <a:p>
            <a:r>
              <a:rPr lang="en-US" sz="2900" dirty="0"/>
              <a:t>We have selected Naïve Bayes Classifier Algorithm to train our model</a:t>
            </a:r>
          </a:p>
          <a:p>
            <a:r>
              <a:rPr lang="en-US" sz="2900" dirty="0"/>
              <a:t>Naive Bayes is simple, extremely fast, provides good results, is easy to implement in an IT production, is well suited when the training set does not fit in memory and is easy to explain in a regulatory industry. Naive Bayes is used for classification tasks (scoring, text &amp; for imbalanced dataset) and it provides a good baseline for model comparison.</a:t>
            </a:r>
          </a:p>
          <a:p>
            <a:r>
              <a:rPr lang="en-US" sz="2900" b="1" dirty="0"/>
              <a:t>Naive Bayes</a:t>
            </a:r>
            <a:r>
              <a:rPr lang="en-US" sz="2900" dirty="0"/>
              <a:t> are a group of supervised machine learning classification algorithms based on the </a:t>
            </a:r>
            <a:r>
              <a:rPr lang="en-US" sz="2900" b="1" dirty="0"/>
              <a:t>Bayes theorem</a:t>
            </a:r>
            <a:r>
              <a:rPr lang="en-US" sz="2900" dirty="0"/>
              <a:t>. It is a simple classification technique, but has high functionality. They find use when the dimensionality of the inputs is high. Complex classification problems can also be implemented by using Naive Bayes Classifier.</a:t>
            </a:r>
          </a:p>
          <a:p>
            <a:r>
              <a:rPr lang="en-US" sz="2900" dirty="0"/>
              <a:t>It is extremely fast due to the calculus to reach the decision’s probability for a class or another. It’s derived from </a:t>
            </a:r>
            <a:r>
              <a:rPr lang="en-US" sz="2900" b="1" dirty="0"/>
              <a:t>the Bayes’ theorem</a:t>
            </a:r>
            <a:r>
              <a:rPr lang="en-US" sz="2900" dirty="0"/>
              <a:t> in order to obtain a probability for each class. Then, the predicted class is the one having the highest probability (</a:t>
            </a:r>
            <a:r>
              <a:rPr lang="en-US" sz="2900" i="1" dirty="0"/>
              <a:t>maximum a posteriori</a:t>
            </a:r>
            <a:r>
              <a:rPr lang="en-US" sz="2900" dirty="0"/>
              <a:t>).</a:t>
            </a:r>
          </a:p>
          <a:p>
            <a:endParaRPr lang="en-US" dirty="0"/>
          </a:p>
        </p:txBody>
      </p:sp>
    </p:spTree>
    <p:extLst>
      <p:ext uri="{BB962C8B-B14F-4D97-AF65-F5344CB8AC3E}">
        <p14:creationId xmlns:p14="http://schemas.microsoft.com/office/powerpoint/2010/main" val="458650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CEFB1-C851-492B-8960-9F21FBA7E8C6}"/>
              </a:ext>
            </a:extLst>
          </p:cNvPr>
          <p:cNvSpPr>
            <a:spLocks noGrp="1"/>
          </p:cNvSpPr>
          <p:nvPr>
            <p:ph type="title"/>
          </p:nvPr>
        </p:nvSpPr>
        <p:spPr>
          <a:xfrm>
            <a:off x="2633937" y="339003"/>
            <a:ext cx="9404723" cy="541195"/>
          </a:xfrm>
        </p:spPr>
        <p:txBody>
          <a:bodyPr/>
          <a:lstStyle/>
          <a:p>
            <a:r>
              <a:rPr lang="en-US" sz="2000" dirty="0"/>
              <a:t>Results Of All Classification Algorithms</a:t>
            </a:r>
          </a:p>
        </p:txBody>
      </p:sp>
      <p:pic>
        <p:nvPicPr>
          <p:cNvPr id="5" name="Content Placeholder 4">
            <a:extLst>
              <a:ext uri="{FF2B5EF4-FFF2-40B4-BE49-F238E27FC236}">
                <a16:creationId xmlns:a16="http://schemas.microsoft.com/office/drawing/2014/main" id="{BDD1524D-ED1F-4C65-859D-9A506538D5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784" y="1676338"/>
            <a:ext cx="11839876" cy="3664287"/>
          </a:xfrm>
        </p:spPr>
      </p:pic>
      <p:sp>
        <p:nvSpPr>
          <p:cNvPr id="6" name="Rectangle 5">
            <a:extLst>
              <a:ext uri="{FF2B5EF4-FFF2-40B4-BE49-F238E27FC236}">
                <a16:creationId xmlns:a16="http://schemas.microsoft.com/office/drawing/2014/main" id="{D1B50693-A1F5-4E22-B245-1A5E74EEA8D8}"/>
              </a:ext>
            </a:extLst>
          </p:cNvPr>
          <p:cNvSpPr/>
          <p:nvPr/>
        </p:nvSpPr>
        <p:spPr>
          <a:xfrm>
            <a:off x="622852" y="5736655"/>
            <a:ext cx="6625098" cy="400110"/>
          </a:xfrm>
          <a:prstGeom prst="rect">
            <a:avLst/>
          </a:prstGeom>
          <a:noFill/>
        </p:spPr>
        <p:txBody>
          <a:bodyPr wrap="square" lIns="91440" tIns="45720" rIns="91440" bIns="45720">
            <a:spAutoFit/>
          </a:bodyPr>
          <a:lstStyle/>
          <a:p>
            <a:pPr algn="ctr"/>
            <a:r>
              <a:rPr lang="en-US" sz="2000" b="1" dirty="0" err="1">
                <a:ln w="22225">
                  <a:solidFill>
                    <a:schemeClr val="accent2"/>
                  </a:solidFill>
                  <a:prstDash val="solid"/>
                </a:ln>
                <a:solidFill>
                  <a:schemeClr val="accent2">
                    <a:lumMod val="40000"/>
                    <a:lumOff val="60000"/>
                  </a:schemeClr>
                </a:solidFill>
              </a:rPr>
              <a:t>GaussianNB</a:t>
            </a:r>
            <a:r>
              <a:rPr lang="en-US" sz="2000" b="1" dirty="0">
                <a:ln w="22225">
                  <a:solidFill>
                    <a:schemeClr val="accent2"/>
                  </a:solidFill>
                  <a:prstDash val="solid"/>
                </a:ln>
                <a:solidFill>
                  <a:schemeClr val="accent2">
                    <a:lumMod val="40000"/>
                    <a:lumOff val="60000"/>
                  </a:schemeClr>
                </a:solidFill>
              </a:rPr>
              <a:t> gives better results</a:t>
            </a:r>
          </a:p>
        </p:txBody>
      </p:sp>
    </p:spTree>
    <p:extLst>
      <p:ext uri="{BB962C8B-B14F-4D97-AF65-F5344CB8AC3E}">
        <p14:creationId xmlns:p14="http://schemas.microsoft.com/office/powerpoint/2010/main" val="16211745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a:extLst>
              <a:ext uri="{FF2B5EF4-FFF2-40B4-BE49-F238E27FC236}">
                <a16:creationId xmlns:a16="http://schemas.microsoft.com/office/drawing/2014/main" id="{85D42D1B-CE7F-44F2-A716-BDACCE0576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6835" y="1219200"/>
            <a:ext cx="9183756" cy="5222935"/>
          </a:xfrm>
        </p:spPr>
      </p:pic>
      <p:sp>
        <p:nvSpPr>
          <p:cNvPr id="4" name="Rectangle 3">
            <a:extLst>
              <a:ext uri="{FF2B5EF4-FFF2-40B4-BE49-F238E27FC236}">
                <a16:creationId xmlns:a16="http://schemas.microsoft.com/office/drawing/2014/main" id="{1796BF2A-423D-441B-AF75-06178E30889A}"/>
              </a:ext>
            </a:extLst>
          </p:cNvPr>
          <p:cNvSpPr/>
          <p:nvPr/>
        </p:nvSpPr>
        <p:spPr>
          <a:xfrm>
            <a:off x="3720994" y="415865"/>
            <a:ext cx="3186257" cy="400110"/>
          </a:xfrm>
          <a:prstGeom prst="rect">
            <a:avLst/>
          </a:prstGeom>
          <a:noFill/>
        </p:spPr>
        <p:txBody>
          <a:bodyPr wrap="none" lIns="91440" tIns="45720" rIns="91440" bIns="45720">
            <a:spAutoFit/>
          </a:bodyPr>
          <a:lstStyle/>
          <a:p>
            <a:pPr algn="ctr"/>
            <a:r>
              <a:rPr lang="en-US" sz="2000" dirty="0">
                <a:ln w="0"/>
                <a:effectLst>
                  <a:outerShdw blurRad="38100" dist="19050" dir="2700000" algn="tl" rotWithShape="0">
                    <a:schemeClr val="dk1">
                      <a:alpha val="40000"/>
                    </a:schemeClr>
                  </a:outerShdw>
                </a:effectLst>
              </a:rPr>
              <a:t>Actual vs Predicted values</a:t>
            </a: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697691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06E7D-0CCA-436A-9924-814AC4E6222E}"/>
              </a:ext>
            </a:extLst>
          </p:cNvPr>
          <p:cNvSpPr>
            <a:spLocks noGrp="1"/>
          </p:cNvSpPr>
          <p:nvPr>
            <p:ph type="title"/>
          </p:nvPr>
        </p:nvSpPr>
        <p:spPr/>
        <p:txBody>
          <a:bodyPr/>
          <a:lstStyle/>
          <a:p>
            <a:r>
              <a:rPr lang="en-US" dirty="0"/>
              <a:t>Business Conclusion</a:t>
            </a:r>
          </a:p>
        </p:txBody>
      </p:sp>
      <p:sp>
        <p:nvSpPr>
          <p:cNvPr id="3" name="Content Placeholder 2">
            <a:extLst>
              <a:ext uri="{FF2B5EF4-FFF2-40B4-BE49-F238E27FC236}">
                <a16:creationId xmlns:a16="http://schemas.microsoft.com/office/drawing/2014/main" id="{9412AB0A-A17B-4C52-A20B-274851B850AC}"/>
              </a:ext>
            </a:extLst>
          </p:cNvPr>
          <p:cNvSpPr>
            <a:spLocks noGrp="1"/>
          </p:cNvSpPr>
          <p:nvPr>
            <p:ph idx="1"/>
          </p:nvPr>
        </p:nvSpPr>
        <p:spPr/>
        <p:txBody>
          <a:bodyPr/>
          <a:lstStyle/>
          <a:p>
            <a:r>
              <a:rPr lang="en-US" dirty="0"/>
              <a:t>From the analysis we have come to the conclusion that most of the houses belong to D grade category.</a:t>
            </a:r>
          </a:p>
          <a:p>
            <a:pPr marL="0" indent="0">
              <a:buNone/>
            </a:pPr>
            <a:endParaRPr lang="en-US" dirty="0"/>
          </a:p>
        </p:txBody>
      </p:sp>
    </p:spTree>
    <p:extLst>
      <p:ext uri="{BB962C8B-B14F-4D97-AF65-F5344CB8AC3E}">
        <p14:creationId xmlns:p14="http://schemas.microsoft.com/office/powerpoint/2010/main" val="2178098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5FAD5-7DE5-4A31-99BF-96B31C50A3F3}"/>
              </a:ext>
            </a:extLst>
          </p:cNvPr>
          <p:cNvSpPr>
            <a:spLocks noGrp="1"/>
          </p:cNvSpPr>
          <p:nvPr>
            <p:ph type="title"/>
          </p:nvPr>
        </p:nvSpPr>
        <p:spPr/>
        <p:txBody>
          <a:bodyPr/>
          <a:lstStyle/>
          <a:p>
            <a:r>
              <a:rPr lang="en-US" dirty="0"/>
              <a:t>Problem Statement or Business Problem</a:t>
            </a:r>
          </a:p>
        </p:txBody>
      </p:sp>
      <p:sp>
        <p:nvSpPr>
          <p:cNvPr id="3" name="Content Placeholder 2">
            <a:extLst>
              <a:ext uri="{FF2B5EF4-FFF2-40B4-BE49-F238E27FC236}">
                <a16:creationId xmlns:a16="http://schemas.microsoft.com/office/drawing/2014/main" id="{60189350-5DD8-43CF-BA92-E0721277F096}"/>
              </a:ext>
            </a:extLst>
          </p:cNvPr>
          <p:cNvSpPr>
            <a:spLocks noGrp="1"/>
          </p:cNvSpPr>
          <p:nvPr>
            <p:ph idx="1"/>
          </p:nvPr>
        </p:nvSpPr>
        <p:spPr/>
        <p:txBody>
          <a:bodyPr>
            <a:normAutofit/>
          </a:bodyPr>
          <a:lstStyle/>
          <a:p>
            <a:r>
              <a:rPr lang="en-US" sz="2000" dirty="0"/>
              <a:t>Property buyers have different requirements.</a:t>
            </a:r>
          </a:p>
          <a:p>
            <a:r>
              <a:rPr lang="en-US" sz="2000" dirty="0"/>
              <a:t>To facilitate this, real estate companies prefer categorizing various houses into different grades based on various parameters.</a:t>
            </a:r>
          </a:p>
          <a:p>
            <a:r>
              <a:rPr lang="en-US" sz="2000" dirty="0"/>
              <a:t>This would help agents in identifying the type of house a customer is looking for. This way, the search for the house can be narrowed down by focusing only on the ‘condition of the house’.</a:t>
            </a:r>
          </a:p>
          <a:p>
            <a:r>
              <a:rPr lang="en-US" sz="2000" dirty="0"/>
              <a:t>The Grade (condition of the house that ranges from A (Best) – E (Worst) ) can also be used by existing owners to list their properties for sale.</a:t>
            </a:r>
          </a:p>
          <a:p>
            <a:r>
              <a:rPr lang="en-US" sz="2000" dirty="0"/>
              <a:t>Grading helps them in arriving at a price of the house.</a:t>
            </a:r>
          </a:p>
        </p:txBody>
      </p:sp>
    </p:spTree>
    <p:extLst>
      <p:ext uri="{BB962C8B-B14F-4D97-AF65-F5344CB8AC3E}">
        <p14:creationId xmlns:p14="http://schemas.microsoft.com/office/powerpoint/2010/main" val="198410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DB062-EEDB-47B2-8B90-BCA7AE3B24FA}"/>
              </a:ext>
            </a:extLst>
          </p:cNvPr>
          <p:cNvSpPr>
            <a:spLocks noGrp="1"/>
          </p:cNvSpPr>
          <p:nvPr>
            <p:ph type="title"/>
          </p:nvPr>
        </p:nvSpPr>
        <p:spPr/>
        <p:txBody>
          <a:bodyPr/>
          <a:lstStyle/>
          <a:p>
            <a:r>
              <a:rPr lang="en-US" dirty="0"/>
              <a:t>                        Business Objective</a:t>
            </a:r>
          </a:p>
        </p:txBody>
      </p:sp>
      <p:sp>
        <p:nvSpPr>
          <p:cNvPr id="3" name="Content Placeholder 2">
            <a:extLst>
              <a:ext uri="{FF2B5EF4-FFF2-40B4-BE49-F238E27FC236}">
                <a16:creationId xmlns:a16="http://schemas.microsoft.com/office/drawing/2014/main" id="{3494AD84-FBCF-4330-8C86-924A9633E868}"/>
              </a:ext>
            </a:extLst>
          </p:cNvPr>
          <p:cNvSpPr>
            <a:spLocks noGrp="1"/>
          </p:cNvSpPr>
          <p:nvPr>
            <p:ph idx="1"/>
          </p:nvPr>
        </p:nvSpPr>
        <p:spPr/>
        <p:txBody>
          <a:bodyPr/>
          <a:lstStyle/>
          <a:p>
            <a:r>
              <a:rPr lang="en-US" dirty="0"/>
              <a:t>Build a predictive model to determine the Grade of house (The grades are A,B,C,D, and E)</a:t>
            </a:r>
          </a:p>
        </p:txBody>
      </p:sp>
    </p:spTree>
    <p:extLst>
      <p:ext uri="{BB962C8B-B14F-4D97-AF65-F5344CB8AC3E}">
        <p14:creationId xmlns:p14="http://schemas.microsoft.com/office/powerpoint/2010/main" val="227675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8969021-8643-4F92-B001-8EB8212875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52082"/>
            <a:ext cx="12324522" cy="5601976"/>
          </a:xfrm>
          <a:prstGeom prst="rect">
            <a:avLst/>
          </a:prstGeom>
        </p:spPr>
      </p:pic>
      <p:sp>
        <p:nvSpPr>
          <p:cNvPr id="6" name="Rectangle 5">
            <a:extLst>
              <a:ext uri="{FF2B5EF4-FFF2-40B4-BE49-F238E27FC236}">
                <a16:creationId xmlns:a16="http://schemas.microsoft.com/office/drawing/2014/main" id="{4435C36D-C339-4B1A-886E-DE255E7C9312}"/>
              </a:ext>
            </a:extLst>
          </p:cNvPr>
          <p:cNvSpPr/>
          <p:nvPr/>
        </p:nvSpPr>
        <p:spPr>
          <a:xfrm>
            <a:off x="3537234" y="203942"/>
            <a:ext cx="2970685" cy="400110"/>
          </a:xfrm>
          <a:prstGeom prst="rect">
            <a:avLst/>
          </a:prstGeom>
          <a:noFill/>
        </p:spPr>
        <p:txBody>
          <a:bodyPr wrap="none" lIns="91440" tIns="45720" rIns="91440" bIns="45720">
            <a:spAutoFit/>
          </a:bodyPr>
          <a:lstStyle/>
          <a:p>
            <a:pPr algn="ctr"/>
            <a:r>
              <a:rPr lang="en-US" sz="2000" dirty="0">
                <a:ln w="0"/>
                <a:effectLst>
                  <a:outerShdw blurRad="38100" dist="19050" dir="2700000" algn="tl" rotWithShape="0">
                    <a:schemeClr val="dk1">
                      <a:alpha val="40000"/>
                    </a:schemeClr>
                  </a:outerShdw>
                </a:effectLst>
              </a:rPr>
              <a:t>Analysis Of House Grade</a:t>
            </a: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093112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ABCC6-1DE0-4FA0-8BFF-05AFCC6FF9EF}"/>
              </a:ext>
            </a:extLst>
          </p:cNvPr>
          <p:cNvSpPr>
            <a:spLocks noGrp="1"/>
          </p:cNvSpPr>
          <p:nvPr>
            <p:ph type="title"/>
          </p:nvPr>
        </p:nvSpPr>
        <p:spPr>
          <a:xfrm>
            <a:off x="2930202" y="225288"/>
            <a:ext cx="3298319" cy="503583"/>
          </a:xfrm>
        </p:spPr>
        <p:txBody>
          <a:bodyPr>
            <a:normAutofit fontScale="90000"/>
          </a:bodyPr>
          <a:lstStyle/>
          <a:p>
            <a:r>
              <a:rPr lang="en-US" sz="2000" dirty="0"/>
              <a:t>Analysis of expected price</a:t>
            </a:r>
          </a:p>
        </p:txBody>
      </p:sp>
      <p:pic>
        <p:nvPicPr>
          <p:cNvPr id="5" name="Picture 4">
            <a:extLst>
              <a:ext uri="{FF2B5EF4-FFF2-40B4-BE49-F238E27FC236}">
                <a16:creationId xmlns:a16="http://schemas.microsoft.com/office/drawing/2014/main" id="{4E86505A-EF5C-4594-ACA3-D35321C46E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270" y="980662"/>
            <a:ext cx="12311270" cy="5877338"/>
          </a:xfrm>
          <a:prstGeom prst="rect">
            <a:avLst/>
          </a:prstGeom>
        </p:spPr>
      </p:pic>
    </p:spTree>
    <p:extLst>
      <p:ext uri="{BB962C8B-B14F-4D97-AF65-F5344CB8AC3E}">
        <p14:creationId xmlns:p14="http://schemas.microsoft.com/office/powerpoint/2010/main" val="632407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C0B4A-9432-43F5-A9EF-B478AACFEB7D}"/>
              </a:ext>
            </a:extLst>
          </p:cNvPr>
          <p:cNvSpPr>
            <a:spLocks noGrp="1"/>
          </p:cNvSpPr>
          <p:nvPr>
            <p:ph type="title"/>
          </p:nvPr>
        </p:nvSpPr>
        <p:spPr>
          <a:xfrm>
            <a:off x="3950622" y="238540"/>
            <a:ext cx="4583779" cy="450573"/>
          </a:xfrm>
        </p:spPr>
        <p:txBody>
          <a:bodyPr>
            <a:normAutofit/>
          </a:bodyPr>
          <a:lstStyle/>
          <a:p>
            <a:r>
              <a:rPr lang="en-US" sz="2000" dirty="0">
                <a:solidFill>
                  <a:schemeClr val="tx1"/>
                </a:solidFill>
              </a:rPr>
              <a:t>Analysis of area</a:t>
            </a:r>
          </a:p>
        </p:txBody>
      </p:sp>
      <p:pic>
        <p:nvPicPr>
          <p:cNvPr id="5" name="Picture 4">
            <a:extLst>
              <a:ext uri="{FF2B5EF4-FFF2-40B4-BE49-F238E27FC236}">
                <a16:creationId xmlns:a16="http://schemas.microsoft.com/office/drawing/2014/main" id="{D376C7CF-845B-4D14-83C9-1B8E450A08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765" y="1142327"/>
            <a:ext cx="12284765" cy="5603030"/>
          </a:xfrm>
          <a:prstGeom prst="rect">
            <a:avLst/>
          </a:prstGeom>
        </p:spPr>
      </p:pic>
    </p:spTree>
    <p:extLst>
      <p:ext uri="{BB962C8B-B14F-4D97-AF65-F5344CB8AC3E}">
        <p14:creationId xmlns:p14="http://schemas.microsoft.com/office/powerpoint/2010/main" val="4029625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9CE9E-3A87-4E30-B8B1-40F2B2F42455}"/>
              </a:ext>
            </a:extLst>
          </p:cNvPr>
          <p:cNvSpPr>
            <a:spLocks noGrp="1"/>
          </p:cNvSpPr>
          <p:nvPr>
            <p:ph type="title"/>
          </p:nvPr>
        </p:nvSpPr>
        <p:spPr>
          <a:xfrm>
            <a:off x="3963874" y="225287"/>
            <a:ext cx="3881414" cy="331304"/>
          </a:xfrm>
        </p:spPr>
        <p:txBody>
          <a:bodyPr>
            <a:normAutofit fontScale="90000"/>
          </a:bodyPr>
          <a:lstStyle/>
          <a:p>
            <a:r>
              <a:rPr lang="en-US" sz="2000" dirty="0">
                <a:solidFill>
                  <a:schemeClr val="tx1"/>
                </a:solidFill>
              </a:rPr>
              <a:t>Analysis of lawn(Area)</a:t>
            </a:r>
          </a:p>
        </p:txBody>
      </p:sp>
      <p:pic>
        <p:nvPicPr>
          <p:cNvPr id="5" name="Picture 4">
            <a:extLst>
              <a:ext uri="{FF2B5EF4-FFF2-40B4-BE49-F238E27FC236}">
                <a16:creationId xmlns:a16="http://schemas.microsoft.com/office/drawing/2014/main" id="{B07B0884-4EE6-468F-AD5D-FD3589BBEA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42327"/>
            <a:ext cx="12192000" cy="5490386"/>
          </a:xfrm>
          <a:prstGeom prst="rect">
            <a:avLst/>
          </a:prstGeom>
        </p:spPr>
      </p:pic>
    </p:spTree>
    <p:extLst>
      <p:ext uri="{BB962C8B-B14F-4D97-AF65-F5344CB8AC3E}">
        <p14:creationId xmlns:p14="http://schemas.microsoft.com/office/powerpoint/2010/main" val="777553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545C5-72F4-479F-9F5E-74D3A7E6874C}"/>
              </a:ext>
            </a:extLst>
          </p:cNvPr>
          <p:cNvSpPr>
            <a:spLocks noGrp="1"/>
          </p:cNvSpPr>
          <p:nvPr>
            <p:ph type="title"/>
          </p:nvPr>
        </p:nvSpPr>
        <p:spPr>
          <a:xfrm>
            <a:off x="3553055" y="172280"/>
            <a:ext cx="5736718" cy="532727"/>
          </a:xfrm>
        </p:spPr>
        <p:txBody>
          <a:bodyPr>
            <a:normAutofit/>
          </a:bodyPr>
          <a:lstStyle/>
          <a:p>
            <a:r>
              <a:rPr lang="en-US" sz="2000" dirty="0">
                <a:solidFill>
                  <a:schemeClr val="tx1"/>
                </a:solidFill>
              </a:rPr>
              <a:t>Analysis of Number of floors</a:t>
            </a:r>
          </a:p>
        </p:txBody>
      </p:sp>
      <p:pic>
        <p:nvPicPr>
          <p:cNvPr id="5" name="Picture 4">
            <a:extLst>
              <a:ext uri="{FF2B5EF4-FFF2-40B4-BE49-F238E27FC236}">
                <a16:creationId xmlns:a16="http://schemas.microsoft.com/office/drawing/2014/main" id="{D5640A04-1B5E-4FEA-A46F-93A4648231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42327"/>
            <a:ext cx="12192000" cy="5543393"/>
          </a:xfrm>
          <a:prstGeom prst="rect">
            <a:avLst/>
          </a:prstGeom>
        </p:spPr>
      </p:pic>
    </p:spTree>
    <p:extLst>
      <p:ext uri="{BB962C8B-B14F-4D97-AF65-F5344CB8AC3E}">
        <p14:creationId xmlns:p14="http://schemas.microsoft.com/office/powerpoint/2010/main" val="1116283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00142-15BB-407E-8B8F-C660A8757E36}"/>
              </a:ext>
            </a:extLst>
          </p:cNvPr>
          <p:cNvSpPr>
            <a:spLocks noGrp="1"/>
          </p:cNvSpPr>
          <p:nvPr>
            <p:ph type="title"/>
          </p:nvPr>
        </p:nvSpPr>
        <p:spPr/>
        <p:txBody>
          <a:bodyPr/>
          <a:lstStyle/>
          <a:p>
            <a:r>
              <a:rPr lang="en-US" dirty="0"/>
              <a:t>Analysis of Grade vs Trooms</a:t>
            </a:r>
          </a:p>
        </p:txBody>
      </p:sp>
      <p:pic>
        <p:nvPicPr>
          <p:cNvPr id="9" name="Picture 8">
            <a:extLst>
              <a:ext uri="{FF2B5EF4-FFF2-40B4-BE49-F238E27FC236}">
                <a16:creationId xmlns:a16="http://schemas.microsoft.com/office/drawing/2014/main" id="{D6FFC7A7-E108-427C-AF82-0FA05A2476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765" y="1676000"/>
            <a:ext cx="9912626" cy="4685043"/>
          </a:xfrm>
          <a:prstGeom prst="rect">
            <a:avLst/>
          </a:prstGeom>
        </p:spPr>
      </p:pic>
    </p:spTree>
    <p:extLst>
      <p:ext uri="{BB962C8B-B14F-4D97-AF65-F5344CB8AC3E}">
        <p14:creationId xmlns:p14="http://schemas.microsoft.com/office/powerpoint/2010/main" val="5757660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3270</TotalTime>
  <Words>307</Words>
  <Application>Microsoft Office PowerPoint</Application>
  <PresentationFormat>Widescreen</PresentationFormat>
  <Paragraphs>27</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Century Gothic</vt:lpstr>
      <vt:lpstr>Wingdings 3</vt:lpstr>
      <vt:lpstr>Ion</vt:lpstr>
      <vt:lpstr>Mini Project On Predicting Grade Of The House using Machine Learning Techniques</vt:lpstr>
      <vt:lpstr>Problem Statement or Business Problem</vt:lpstr>
      <vt:lpstr>                        Business Objective</vt:lpstr>
      <vt:lpstr>PowerPoint Presentation</vt:lpstr>
      <vt:lpstr>Analysis of expected price</vt:lpstr>
      <vt:lpstr>Analysis of area</vt:lpstr>
      <vt:lpstr>Analysis of lawn(Area)</vt:lpstr>
      <vt:lpstr>Analysis of Number of floors</vt:lpstr>
      <vt:lpstr>Analysis of Grade vs Trooms</vt:lpstr>
      <vt:lpstr>Selection of Machine Learning Algorithms</vt:lpstr>
      <vt:lpstr>Results Of All Classification Algorithms</vt:lpstr>
      <vt:lpstr>PowerPoint Presentation</vt:lpstr>
      <vt:lpstr>Business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On Predicting Grade Of The House using Machine Learning Techniques</dc:title>
  <dc:creator>DELL</dc:creator>
  <cp:lastModifiedBy>DELL</cp:lastModifiedBy>
  <cp:revision>18</cp:revision>
  <dcterms:created xsi:type="dcterms:W3CDTF">2022-11-10T06:57:16Z</dcterms:created>
  <dcterms:modified xsi:type="dcterms:W3CDTF">2023-01-02T06:43:26Z</dcterms:modified>
</cp:coreProperties>
</file>