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5" r:id="rId7"/>
    <p:sldId id="261" r:id="rId8"/>
    <p:sldId id="266" r:id="rId9"/>
    <p:sldId id="262" r:id="rId10"/>
    <p:sldId id="269" r:id="rId11"/>
    <p:sldId id="267" r:id="rId12"/>
    <p:sldId id="263" r:id="rId13"/>
    <p:sldId id="268"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8BED6EA-C4A2-43FD-B003-0D42731E0B6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7833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6ABE1-F630-49D3-B5FE-83DC92783187}"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ED6EA-C4A2-43FD-B003-0D42731E0B6F}" type="slidenum">
              <a:rPr lang="en-US" smtClean="0"/>
              <a:t>‹#›</a:t>
            </a:fld>
            <a:endParaRPr lang="en-US"/>
          </a:p>
        </p:txBody>
      </p:sp>
    </p:spTree>
    <p:extLst>
      <p:ext uri="{BB962C8B-B14F-4D97-AF65-F5344CB8AC3E}">
        <p14:creationId xmlns:p14="http://schemas.microsoft.com/office/powerpoint/2010/main" val="1496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912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946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spTree>
    <p:extLst>
      <p:ext uri="{BB962C8B-B14F-4D97-AF65-F5344CB8AC3E}">
        <p14:creationId xmlns:p14="http://schemas.microsoft.com/office/powerpoint/2010/main" val="3898932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8840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5256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8425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7585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spTree>
    <p:extLst>
      <p:ext uri="{BB962C8B-B14F-4D97-AF65-F5344CB8AC3E}">
        <p14:creationId xmlns:p14="http://schemas.microsoft.com/office/powerpoint/2010/main" val="38997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36ABE1-F630-49D3-B5FE-83DC92783187}"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ED6EA-C4A2-43FD-B003-0D42731E0B6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144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6ABE1-F630-49D3-B5FE-83DC92783187}"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ED6EA-C4A2-43FD-B003-0D42731E0B6F}" type="slidenum">
              <a:rPr lang="en-US" smtClean="0"/>
              <a:t>‹#›</a:t>
            </a:fld>
            <a:endParaRPr lang="en-US"/>
          </a:p>
        </p:txBody>
      </p:sp>
    </p:spTree>
    <p:extLst>
      <p:ext uri="{BB962C8B-B14F-4D97-AF65-F5344CB8AC3E}">
        <p14:creationId xmlns:p14="http://schemas.microsoft.com/office/powerpoint/2010/main" val="49111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36ABE1-F630-49D3-B5FE-83DC92783187}" type="datetimeFigureOut">
              <a:rPr lang="en-US" smtClean="0"/>
              <a:t>12/20/2022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BED6EA-C4A2-43FD-B003-0D42731E0B6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5380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36ABE1-F630-49D3-B5FE-83DC92783187}" type="datetimeFigureOut">
              <a:rPr lang="en-US" smtClean="0"/>
              <a:t>12/20/2022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ED6EA-C4A2-43FD-B003-0D42731E0B6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922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6ABE1-F630-49D3-B5FE-83DC92783187}" type="datetimeFigureOut">
              <a:rPr lang="en-US" smtClean="0"/>
              <a:t>12/20/2022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ED6EA-C4A2-43FD-B003-0D42731E0B6F}" type="slidenum">
              <a:rPr lang="en-US" smtClean="0"/>
              <a:t>‹#›</a:t>
            </a:fld>
            <a:endParaRPr lang="en-US"/>
          </a:p>
        </p:txBody>
      </p:sp>
    </p:spTree>
    <p:extLst>
      <p:ext uri="{BB962C8B-B14F-4D97-AF65-F5344CB8AC3E}">
        <p14:creationId xmlns:p14="http://schemas.microsoft.com/office/powerpoint/2010/main" val="1430391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6ABE1-F630-49D3-B5FE-83DC92783187}"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ED6EA-C4A2-43FD-B003-0D42731E0B6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5735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36ABE1-F630-49D3-B5FE-83DC92783187}" type="datetimeFigureOut">
              <a:rPr lang="en-US" smtClean="0"/>
              <a:t>12/20/2022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ED6EA-C4A2-43FD-B003-0D42731E0B6F}" type="slidenum">
              <a:rPr lang="en-US" smtClean="0"/>
              <a:t>‹#›</a:t>
            </a:fld>
            <a:endParaRPr lang="en-US"/>
          </a:p>
        </p:txBody>
      </p:sp>
    </p:spTree>
    <p:extLst>
      <p:ext uri="{BB962C8B-B14F-4D97-AF65-F5344CB8AC3E}">
        <p14:creationId xmlns:p14="http://schemas.microsoft.com/office/powerpoint/2010/main" val="336394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36ABE1-F630-49D3-B5FE-83DC92783187}" type="datetimeFigureOut">
              <a:rPr lang="en-US" smtClean="0"/>
              <a:t>12/20/2022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BED6EA-C4A2-43FD-B003-0D42731E0B6F}" type="slidenum">
              <a:rPr lang="en-US" smtClean="0"/>
              <a:t>‹#›</a:t>
            </a:fld>
            <a:endParaRPr lang="en-US"/>
          </a:p>
        </p:txBody>
      </p:sp>
    </p:spTree>
    <p:extLst>
      <p:ext uri="{BB962C8B-B14F-4D97-AF65-F5344CB8AC3E}">
        <p14:creationId xmlns:p14="http://schemas.microsoft.com/office/powerpoint/2010/main" val="340043576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F849-D511-4A14-8247-3B214B1782EA}"/>
              </a:ext>
            </a:extLst>
          </p:cNvPr>
          <p:cNvSpPr>
            <a:spLocks noGrp="1"/>
          </p:cNvSpPr>
          <p:nvPr>
            <p:ph type="ctrTitle"/>
          </p:nvPr>
        </p:nvSpPr>
        <p:spPr>
          <a:xfrm>
            <a:off x="2811667" y="3429000"/>
            <a:ext cx="6815669" cy="1515533"/>
          </a:xfrm>
        </p:spPr>
        <p:txBody>
          <a:bodyPr/>
          <a:lstStyle/>
          <a:p>
            <a:r>
              <a:rPr lang="en-US" sz="4800" dirty="0"/>
              <a:t>Mini Project On Predicting Mall Customer Segmentation using Clustering Techniques</a:t>
            </a:r>
          </a:p>
        </p:txBody>
      </p:sp>
    </p:spTree>
    <p:extLst>
      <p:ext uri="{BB962C8B-B14F-4D97-AF65-F5344CB8AC3E}">
        <p14:creationId xmlns:p14="http://schemas.microsoft.com/office/powerpoint/2010/main" val="181379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9574-2323-4B1E-A089-3EB8C36D2F2F}"/>
              </a:ext>
            </a:extLst>
          </p:cNvPr>
          <p:cNvSpPr>
            <a:spLocks noGrp="1"/>
          </p:cNvSpPr>
          <p:nvPr>
            <p:ph type="title"/>
          </p:nvPr>
        </p:nvSpPr>
        <p:spPr/>
        <p:txBody>
          <a:bodyPr/>
          <a:lstStyle/>
          <a:p>
            <a:r>
              <a:rPr lang="en-US" dirty="0"/>
              <a:t>Silhouette score to validate the cluster</a:t>
            </a:r>
          </a:p>
        </p:txBody>
      </p:sp>
      <p:sp>
        <p:nvSpPr>
          <p:cNvPr id="3" name="Content Placeholder 2">
            <a:extLst>
              <a:ext uri="{FF2B5EF4-FFF2-40B4-BE49-F238E27FC236}">
                <a16:creationId xmlns:a16="http://schemas.microsoft.com/office/drawing/2014/main" id="{8C12ABCB-E99C-4626-B0C2-52BCC6A1A34A}"/>
              </a:ext>
            </a:extLst>
          </p:cNvPr>
          <p:cNvSpPr>
            <a:spLocks noGrp="1"/>
          </p:cNvSpPr>
          <p:nvPr>
            <p:ph idx="1"/>
          </p:nvPr>
        </p:nvSpPr>
        <p:spPr/>
        <p:txBody>
          <a:bodyPr/>
          <a:lstStyle/>
          <a:p>
            <a:r>
              <a:rPr lang="en-US" dirty="0"/>
              <a:t>For n_clusters = 2 The average silhouette_score is : 0.33340205479521 For n_clusters = 3 The average silhouette_score is : 0.4514909309424474 For n_clusters = 4 The average silhouette_score is : 0.49620078745146784 For n_clusters = 5 The average silhouette_score is : 0.5594854531227246 For n_clusters = 6 The average silhouette_score is : 0.5354954062577636 For n_clusters = 7 The average silhouette_score is : 0.5168021892187427  </a:t>
            </a:r>
          </a:p>
          <a:p>
            <a:pPr marL="0" indent="0">
              <a:buNone/>
            </a:pPr>
            <a:r>
              <a:rPr lang="en-US" dirty="0"/>
              <a:t>From  Silhouette score calculated we can make out that highest Silhouette score </a:t>
            </a:r>
          </a:p>
          <a:p>
            <a:pPr marL="0" indent="0">
              <a:buNone/>
            </a:pPr>
            <a:r>
              <a:rPr lang="en-US" dirty="0"/>
              <a:t>Is For n_clusters = 5 </a:t>
            </a:r>
          </a:p>
        </p:txBody>
      </p:sp>
    </p:spTree>
    <p:extLst>
      <p:ext uri="{BB962C8B-B14F-4D97-AF65-F5344CB8AC3E}">
        <p14:creationId xmlns:p14="http://schemas.microsoft.com/office/powerpoint/2010/main" val="92322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AFE02-44A8-4498-908B-998D6C2AB07A}"/>
              </a:ext>
            </a:extLst>
          </p:cNvPr>
          <p:cNvSpPr>
            <a:spLocks noGrp="1"/>
          </p:cNvSpPr>
          <p:nvPr>
            <p:ph type="title"/>
          </p:nvPr>
        </p:nvSpPr>
        <p:spPr>
          <a:xfrm>
            <a:off x="861391" y="4253948"/>
            <a:ext cx="10535479" cy="2040835"/>
          </a:xfrm>
        </p:spPr>
        <p:txBody>
          <a:bodyPr>
            <a:noAutofit/>
          </a:bodyPr>
          <a:lstStyle/>
          <a:p>
            <a:r>
              <a:rPr lang="en-US" sz="1400" dirty="0"/>
              <a:t>1) Yellow Cluster - The yellow cluster groups young people with moderate to low annual income who actually spend a lot.</a:t>
            </a:r>
            <a:br>
              <a:rPr lang="en-US" sz="1400" dirty="0"/>
            </a:br>
            <a:r>
              <a:rPr lang="en-US" sz="1400" dirty="0"/>
              <a:t>2) Purple Cluster - The purple cluster groups reasonably young people with pretty decent salaries who spend a lot.</a:t>
            </a:r>
            <a:br>
              <a:rPr lang="en-US" sz="1400" dirty="0"/>
            </a:br>
            <a:r>
              <a:rPr lang="en-US" sz="1400" dirty="0"/>
              <a:t>3) Pink Cluster - The pink cluster basically groups people of all ages whose salary isn't pretty high and their spending score is moderate.</a:t>
            </a:r>
            <a:br>
              <a:rPr lang="en-US" sz="1400" dirty="0"/>
            </a:br>
            <a:r>
              <a:rPr lang="en-US" sz="1400" dirty="0"/>
              <a:t>4) Orange Cluster - The orange cluster groups people who actually have pretty good salaries and barely spend money, their age usually lays between thirty and sixty years.</a:t>
            </a:r>
            <a:br>
              <a:rPr lang="en-US" sz="1400" dirty="0"/>
            </a:br>
            <a:r>
              <a:rPr lang="en-US" sz="1400" dirty="0"/>
              <a:t>5) Blue Cluster - The blue cluster groups whose salary is pretty low and don't spend much money in stores, they are people of all ages.</a:t>
            </a:r>
            <a:br>
              <a:rPr lang="en-US" sz="1400" dirty="0"/>
            </a:br>
            <a:endParaRPr lang="en-US" sz="1400" dirty="0"/>
          </a:p>
        </p:txBody>
      </p:sp>
      <p:pic>
        <p:nvPicPr>
          <p:cNvPr id="9" name="Content Placeholder 8">
            <a:extLst>
              <a:ext uri="{FF2B5EF4-FFF2-40B4-BE49-F238E27FC236}">
                <a16:creationId xmlns:a16="http://schemas.microsoft.com/office/drawing/2014/main" id="{6D80C44E-A3C2-4645-9793-CDDBC853AB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391" y="717411"/>
            <a:ext cx="10535479" cy="3536537"/>
          </a:xfrm>
        </p:spPr>
      </p:pic>
    </p:spTree>
    <p:extLst>
      <p:ext uri="{BB962C8B-B14F-4D97-AF65-F5344CB8AC3E}">
        <p14:creationId xmlns:p14="http://schemas.microsoft.com/office/powerpoint/2010/main" val="4273256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91F7-1240-4DBD-9C43-2030EEAEBD46}"/>
              </a:ext>
            </a:extLst>
          </p:cNvPr>
          <p:cNvSpPr>
            <a:spLocks noGrp="1"/>
          </p:cNvSpPr>
          <p:nvPr>
            <p:ph type="title"/>
          </p:nvPr>
        </p:nvSpPr>
        <p:spPr>
          <a:xfrm>
            <a:off x="1123123" y="603709"/>
            <a:ext cx="9601196" cy="1303867"/>
          </a:xfrm>
        </p:spPr>
        <p:txBody>
          <a:bodyPr>
            <a:normAutofit fontScale="90000"/>
          </a:bodyPr>
          <a:lstStyle/>
          <a:p>
            <a:r>
              <a:rPr lang="en-US" b="1" dirty="0"/>
              <a:t>Conclusions</a:t>
            </a:r>
            <a:br>
              <a:rPr lang="en-US" b="1" dirty="0"/>
            </a:br>
            <a:endParaRPr lang="en-US" dirty="0"/>
          </a:p>
        </p:txBody>
      </p:sp>
      <p:sp>
        <p:nvSpPr>
          <p:cNvPr id="3" name="Content Placeholder 2">
            <a:extLst>
              <a:ext uri="{FF2B5EF4-FFF2-40B4-BE49-F238E27FC236}">
                <a16:creationId xmlns:a16="http://schemas.microsoft.com/office/drawing/2014/main" id="{8CA6F2C2-E3BB-428D-BD3D-CDABBB607BD8}"/>
              </a:ext>
            </a:extLst>
          </p:cNvPr>
          <p:cNvSpPr>
            <a:spLocks noGrp="1"/>
          </p:cNvSpPr>
          <p:nvPr>
            <p:ph idx="1"/>
          </p:nvPr>
        </p:nvSpPr>
        <p:spPr>
          <a:xfrm>
            <a:off x="1295402" y="1311964"/>
            <a:ext cx="9601196" cy="5420139"/>
          </a:xfrm>
        </p:spPr>
        <p:txBody>
          <a:bodyPr>
            <a:normAutofit fontScale="25000" lnSpcReduction="20000"/>
          </a:bodyPr>
          <a:lstStyle/>
          <a:p>
            <a:r>
              <a:rPr lang="en-US" sz="8000" dirty="0"/>
              <a:t>After developing a solution for this problem, we have come to the following conclusions:</a:t>
            </a:r>
          </a:p>
          <a:p>
            <a:r>
              <a:rPr lang="en-US" sz="8000" dirty="0"/>
              <a:t>K-Means Clustering is a powerful technique in order to achieve a decent customer segmentation.</a:t>
            </a:r>
          </a:p>
          <a:p>
            <a:r>
              <a:rPr lang="en-US" sz="8000" dirty="0"/>
              <a:t>Customer segmentation is a good way to understand the behavior of different customers and plan a good marketing strategy accordingly.</a:t>
            </a:r>
          </a:p>
          <a:p>
            <a:r>
              <a:rPr lang="en-US" sz="8000" dirty="0"/>
              <a:t>There isn't much difference between the spending score of women and men, which leads us to think that our behavior when it comes to shopping is pretty similar.</a:t>
            </a:r>
          </a:p>
          <a:p>
            <a:r>
              <a:rPr lang="en-US" sz="8000" dirty="0"/>
              <a:t>Observing the clustering graphic, it can be clearly observed that the ones who spend more money in malls are young people. That is to say they are the main target when it comes to marketing, so doing deeper studies about what they are interested in may lead to higher profits.</a:t>
            </a:r>
          </a:p>
          <a:p>
            <a:r>
              <a:rPr lang="en-US" sz="8000" dirty="0"/>
              <a:t>Although younglings seem to be the ones spending the most, we can't forget there are more people we have to consider, like people who belong to the pink cluster, they are what we would commonly name after "middle class" and it seems to be the biggest cluster.</a:t>
            </a:r>
          </a:p>
          <a:p>
            <a:r>
              <a:rPr lang="en-US" sz="8000" dirty="0"/>
              <a:t>Promoting discounts on some shops can be something of interest to those who don't actually spend a lot and they may end up spending more!</a:t>
            </a:r>
          </a:p>
          <a:p>
            <a:endParaRPr lang="en-US" dirty="0"/>
          </a:p>
        </p:txBody>
      </p:sp>
    </p:spTree>
    <p:extLst>
      <p:ext uri="{BB962C8B-B14F-4D97-AF65-F5344CB8AC3E}">
        <p14:creationId xmlns:p14="http://schemas.microsoft.com/office/powerpoint/2010/main" val="26975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05A77-A8A3-438E-B83F-94377CD5A91E}"/>
              </a:ext>
            </a:extLst>
          </p:cNvPr>
          <p:cNvSpPr>
            <a:spLocks noGrp="1"/>
          </p:cNvSpPr>
          <p:nvPr>
            <p:ph type="title"/>
          </p:nvPr>
        </p:nvSpPr>
        <p:spPr/>
        <p:txBody>
          <a:bodyPr/>
          <a:lstStyle/>
          <a:p>
            <a:r>
              <a:rPr lang="en-US" dirty="0"/>
              <a:t>Business Conclusion</a:t>
            </a:r>
          </a:p>
        </p:txBody>
      </p:sp>
      <p:sp>
        <p:nvSpPr>
          <p:cNvPr id="3" name="Content Placeholder 2">
            <a:extLst>
              <a:ext uri="{FF2B5EF4-FFF2-40B4-BE49-F238E27FC236}">
                <a16:creationId xmlns:a16="http://schemas.microsoft.com/office/drawing/2014/main" id="{BA57B566-0723-4BEC-AA68-97CC28CB0205}"/>
              </a:ext>
            </a:extLst>
          </p:cNvPr>
          <p:cNvSpPr>
            <a:spLocks noGrp="1"/>
          </p:cNvSpPr>
          <p:nvPr>
            <p:ph idx="1"/>
          </p:nvPr>
        </p:nvSpPr>
        <p:spPr/>
        <p:txBody>
          <a:bodyPr/>
          <a:lstStyle/>
          <a:p>
            <a:pPr marL="0" indent="0">
              <a:buNone/>
            </a:pPr>
            <a:r>
              <a:rPr lang="en-US" dirty="0"/>
              <a:t>Promoting discounts on some shops can be something of interest to those who don't actually spend a lot and they may end up spending more</a:t>
            </a:r>
          </a:p>
          <a:p>
            <a:endParaRPr lang="en-US" dirty="0"/>
          </a:p>
        </p:txBody>
      </p:sp>
    </p:spTree>
    <p:extLst>
      <p:ext uri="{BB962C8B-B14F-4D97-AF65-F5344CB8AC3E}">
        <p14:creationId xmlns:p14="http://schemas.microsoft.com/office/powerpoint/2010/main" val="105919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F4C93D-2C14-48DE-9BAF-5C504704B5B2}"/>
              </a:ext>
            </a:extLst>
          </p:cNvPr>
          <p:cNvSpPr>
            <a:spLocks noGrp="1"/>
          </p:cNvSpPr>
          <p:nvPr>
            <p:ph idx="1"/>
          </p:nvPr>
        </p:nvSpPr>
        <p:spPr/>
        <p:txBody>
          <a:bodyPr>
            <a:normAutofit/>
          </a:bodyPr>
          <a:lstStyle/>
          <a:p>
            <a:pPr marL="0" indent="0">
              <a:buNone/>
            </a:pPr>
            <a:r>
              <a:rPr lang="en-US" sz="8000" dirty="0"/>
              <a:t>THANK YOU</a:t>
            </a:r>
          </a:p>
        </p:txBody>
      </p:sp>
    </p:spTree>
    <p:extLst>
      <p:ext uri="{BB962C8B-B14F-4D97-AF65-F5344CB8AC3E}">
        <p14:creationId xmlns:p14="http://schemas.microsoft.com/office/powerpoint/2010/main" val="166919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8573-A7DC-40C6-AEA8-D0117F384154}"/>
              </a:ext>
            </a:extLst>
          </p:cNvPr>
          <p:cNvSpPr>
            <a:spLocks noGrp="1"/>
          </p:cNvSpPr>
          <p:nvPr>
            <p:ph type="title"/>
          </p:nvPr>
        </p:nvSpPr>
        <p:spPr>
          <a:xfrm>
            <a:off x="1295402" y="197676"/>
            <a:ext cx="9601196" cy="1303867"/>
          </a:xfrm>
        </p:spPr>
        <p:txBody>
          <a:bodyPr/>
          <a:lstStyle/>
          <a:p>
            <a:r>
              <a:rPr lang="en-US" dirty="0"/>
              <a:t>Problem Statement</a:t>
            </a:r>
          </a:p>
        </p:txBody>
      </p:sp>
      <p:sp>
        <p:nvSpPr>
          <p:cNvPr id="3" name="Content Placeholder 2">
            <a:extLst>
              <a:ext uri="{FF2B5EF4-FFF2-40B4-BE49-F238E27FC236}">
                <a16:creationId xmlns:a16="http://schemas.microsoft.com/office/drawing/2014/main" id="{4900B95C-C62D-43D8-8AE6-684AB859BB77}"/>
              </a:ext>
            </a:extLst>
          </p:cNvPr>
          <p:cNvSpPr>
            <a:spLocks noGrp="1"/>
          </p:cNvSpPr>
          <p:nvPr>
            <p:ph idx="1"/>
          </p:nvPr>
        </p:nvSpPr>
        <p:spPr>
          <a:xfrm>
            <a:off x="1414671" y="1259692"/>
            <a:ext cx="9601196" cy="4338616"/>
          </a:xfrm>
        </p:spPr>
        <p:txBody>
          <a:bodyPr>
            <a:normAutofit/>
          </a:bodyPr>
          <a:lstStyle/>
          <a:p>
            <a:r>
              <a:rPr lang="en-US" dirty="0"/>
              <a:t>Customers who come for in a mall can be grouped in a number of ways. Shopping pattern, spending pattern, shopping score, salary </a:t>
            </a:r>
            <a:r>
              <a:rPr lang="en-US" dirty="0" err="1"/>
              <a:t>etc</a:t>
            </a:r>
            <a:r>
              <a:rPr lang="en-US" dirty="0"/>
              <a:t> are some of the factors that can be used to divide the customers into different categories.</a:t>
            </a:r>
          </a:p>
          <a:p>
            <a:r>
              <a:rPr lang="en-US" dirty="0"/>
              <a:t>The reason for these clusters is to help identify those customers who would be interested in certain products, offers and services. </a:t>
            </a:r>
          </a:p>
          <a:p>
            <a:r>
              <a:rPr lang="en-US" dirty="0"/>
              <a:t>The store may strategize its offerings in such a way that it targets only right customers for specific products. </a:t>
            </a:r>
          </a:p>
          <a:p>
            <a:r>
              <a:rPr lang="en-US" dirty="0"/>
              <a:t>This helps in creating a win-win situation for both the store (in terms of revenue and more customers through customer recommendation) and the customer (discounts, offers, reward points, gifts, </a:t>
            </a:r>
            <a:r>
              <a:rPr lang="en-US" dirty="0" err="1"/>
              <a:t>etc</a:t>
            </a:r>
            <a:r>
              <a:rPr lang="en-US" dirty="0"/>
              <a:t>)</a:t>
            </a:r>
          </a:p>
        </p:txBody>
      </p:sp>
    </p:spTree>
    <p:extLst>
      <p:ext uri="{BB962C8B-B14F-4D97-AF65-F5344CB8AC3E}">
        <p14:creationId xmlns:p14="http://schemas.microsoft.com/office/powerpoint/2010/main" val="326579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92737-84E5-4410-BFA6-92705ADFEA77}"/>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9D7061B1-EFFF-4809-B56C-48C7EA914734}"/>
              </a:ext>
            </a:extLst>
          </p:cNvPr>
          <p:cNvSpPr>
            <a:spLocks noGrp="1"/>
          </p:cNvSpPr>
          <p:nvPr>
            <p:ph idx="1"/>
          </p:nvPr>
        </p:nvSpPr>
        <p:spPr/>
        <p:txBody>
          <a:bodyPr/>
          <a:lstStyle/>
          <a:p>
            <a:r>
              <a:rPr lang="en-US" dirty="0"/>
              <a:t>To create Customer cluster to identify the different types of customers</a:t>
            </a:r>
          </a:p>
        </p:txBody>
      </p:sp>
    </p:spTree>
    <p:extLst>
      <p:ext uri="{BB962C8B-B14F-4D97-AF65-F5344CB8AC3E}">
        <p14:creationId xmlns:p14="http://schemas.microsoft.com/office/powerpoint/2010/main" val="52407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A779777-C556-4CF7-A9F1-FCA5F426BD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870" y="636104"/>
            <a:ext cx="10747513" cy="5605670"/>
          </a:xfrm>
        </p:spPr>
      </p:pic>
    </p:spTree>
    <p:extLst>
      <p:ext uri="{BB962C8B-B14F-4D97-AF65-F5344CB8AC3E}">
        <p14:creationId xmlns:p14="http://schemas.microsoft.com/office/powerpoint/2010/main" val="181235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0052488-687B-4B97-805E-439AA45E4C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408" y="675861"/>
            <a:ext cx="10429461" cy="5539409"/>
          </a:xfrm>
        </p:spPr>
      </p:pic>
    </p:spTree>
    <p:extLst>
      <p:ext uri="{BB962C8B-B14F-4D97-AF65-F5344CB8AC3E}">
        <p14:creationId xmlns:p14="http://schemas.microsoft.com/office/powerpoint/2010/main" val="87363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E3AB25-D453-48A1-8D74-DE02952AE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1635" y="596349"/>
            <a:ext cx="10601739" cy="5645426"/>
          </a:xfrm>
        </p:spPr>
      </p:pic>
    </p:spTree>
    <p:extLst>
      <p:ext uri="{BB962C8B-B14F-4D97-AF65-F5344CB8AC3E}">
        <p14:creationId xmlns:p14="http://schemas.microsoft.com/office/powerpoint/2010/main" val="44312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3D80-70B7-4E05-84BE-8446CC49C17A}"/>
              </a:ext>
            </a:extLst>
          </p:cNvPr>
          <p:cNvSpPr>
            <a:spLocks noGrp="1"/>
          </p:cNvSpPr>
          <p:nvPr>
            <p:ph type="title"/>
          </p:nvPr>
        </p:nvSpPr>
        <p:spPr/>
        <p:txBody>
          <a:bodyPr/>
          <a:lstStyle/>
          <a:p>
            <a:r>
              <a:rPr lang="en-US" dirty="0"/>
              <a:t>Selection of Machine Learning Algorithms</a:t>
            </a:r>
          </a:p>
        </p:txBody>
      </p:sp>
      <p:sp>
        <p:nvSpPr>
          <p:cNvPr id="3" name="Content Placeholder 2">
            <a:extLst>
              <a:ext uri="{FF2B5EF4-FFF2-40B4-BE49-F238E27FC236}">
                <a16:creationId xmlns:a16="http://schemas.microsoft.com/office/drawing/2014/main" id="{7B31B117-8957-4A82-9F19-B9F5207ED3A7}"/>
              </a:ext>
            </a:extLst>
          </p:cNvPr>
          <p:cNvSpPr>
            <a:spLocks noGrp="1"/>
          </p:cNvSpPr>
          <p:nvPr>
            <p:ph idx="1"/>
          </p:nvPr>
        </p:nvSpPr>
        <p:spPr>
          <a:xfrm>
            <a:off x="1295401" y="2491408"/>
            <a:ext cx="9601196" cy="3631095"/>
          </a:xfrm>
        </p:spPr>
        <p:txBody>
          <a:bodyPr>
            <a:normAutofit lnSpcReduction="10000"/>
          </a:bodyPr>
          <a:lstStyle/>
          <a:p>
            <a:r>
              <a:rPr lang="en-US" dirty="0"/>
              <a:t>We  have  used  K-Means  Clustering  algorithm  to  train  our  model.</a:t>
            </a:r>
          </a:p>
          <a:p>
            <a:r>
              <a:rPr lang="en-US" dirty="0"/>
              <a:t>K-Means clustering is an unsupervised machine learning algorithm that divides the given data into the given number of clusters. Here, the “K” is the given number of predefined clusters, that need to be created.</a:t>
            </a:r>
          </a:p>
          <a:p>
            <a:r>
              <a:rPr lang="en-US" dirty="0"/>
              <a:t>It is a centroid based algorithm in which each cluster is associated with a centroid. The main idea is to reduce the distance between the data points and their respective cluster centroid.</a:t>
            </a:r>
          </a:p>
          <a:p>
            <a:r>
              <a:rPr lang="en-US" dirty="0"/>
              <a:t>The algorithm takes raw  unlabeled data as an input and divides the dataset into clusters and the process is repeated until the best clusters are found.</a:t>
            </a:r>
          </a:p>
          <a:p>
            <a:endParaRPr lang="en-US" dirty="0"/>
          </a:p>
        </p:txBody>
      </p:sp>
    </p:spTree>
    <p:extLst>
      <p:ext uri="{BB962C8B-B14F-4D97-AF65-F5344CB8AC3E}">
        <p14:creationId xmlns:p14="http://schemas.microsoft.com/office/powerpoint/2010/main" val="165683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16F334C-CBB7-4A95-A645-637AB154DD6F}"/>
              </a:ext>
            </a:extLst>
          </p:cNvPr>
          <p:cNvSpPr>
            <a:spLocks noGrp="1"/>
          </p:cNvSpPr>
          <p:nvPr>
            <p:ph type="title"/>
          </p:nvPr>
        </p:nvSpPr>
        <p:spPr>
          <a:xfrm>
            <a:off x="1295402" y="655983"/>
            <a:ext cx="9601196" cy="859920"/>
          </a:xfrm>
        </p:spPr>
        <p:txBody>
          <a:bodyPr/>
          <a:lstStyle/>
          <a:p>
            <a:r>
              <a:rPr lang="en-US" dirty="0"/>
              <a:t>Steps To Execute KMeans Algorithm</a:t>
            </a:r>
          </a:p>
        </p:txBody>
      </p:sp>
      <p:pic>
        <p:nvPicPr>
          <p:cNvPr id="9" name="Content Placeholder 8">
            <a:extLst>
              <a:ext uri="{FF2B5EF4-FFF2-40B4-BE49-F238E27FC236}">
                <a16:creationId xmlns:a16="http://schemas.microsoft.com/office/drawing/2014/main" id="{724F8238-91AA-4B3F-AE5C-E9747449B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882" y="1515903"/>
            <a:ext cx="10628237" cy="4858393"/>
          </a:xfrm>
        </p:spPr>
      </p:pic>
      <p:sp>
        <p:nvSpPr>
          <p:cNvPr id="12" name="Rectangle 11">
            <a:extLst>
              <a:ext uri="{FF2B5EF4-FFF2-40B4-BE49-F238E27FC236}">
                <a16:creationId xmlns:a16="http://schemas.microsoft.com/office/drawing/2014/main" id="{89F42B40-0E17-44DA-AB42-3314FC579FB2}"/>
              </a:ext>
            </a:extLst>
          </p:cNvPr>
          <p:cNvSpPr/>
          <p:nvPr/>
        </p:nvSpPr>
        <p:spPr>
          <a:xfrm>
            <a:off x="795129" y="1515902"/>
            <a:ext cx="10469219" cy="3261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E49B6B-1748-46B4-B5F3-33AABFEE4E78}"/>
              </a:ext>
            </a:extLst>
          </p:cNvPr>
          <p:cNvSpPr/>
          <p:nvPr/>
        </p:nvSpPr>
        <p:spPr>
          <a:xfrm>
            <a:off x="795128" y="5923722"/>
            <a:ext cx="10614990" cy="43732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70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A6BF7F-23A8-46A6-B7CA-06DEFFD36327}"/>
              </a:ext>
            </a:extLst>
          </p:cNvPr>
          <p:cNvSpPr>
            <a:spLocks noGrp="1"/>
          </p:cNvSpPr>
          <p:nvPr>
            <p:ph type="title"/>
          </p:nvPr>
        </p:nvSpPr>
        <p:spPr>
          <a:xfrm>
            <a:off x="1295402" y="834887"/>
            <a:ext cx="9601196" cy="702366"/>
          </a:xfrm>
        </p:spPr>
        <p:txBody>
          <a:bodyPr>
            <a:normAutofit fontScale="90000"/>
          </a:bodyPr>
          <a:lstStyle/>
          <a:p>
            <a:r>
              <a:rPr lang="en-US" dirty="0"/>
              <a:t>Elbow Curve To decide The Optimal Value Of K</a:t>
            </a:r>
          </a:p>
        </p:txBody>
      </p:sp>
      <p:pic>
        <p:nvPicPr>
          <p:cNvPr id="13" name="Content Placeholder 12">
            <a:extLst>
              <a:ext uri="{FF2B5EF4-FFF2-40B4-BE49-F238E27FC236}">
                <a16:creationId xmlns:a16="http://schemas.microsoft.com/office/drawing/2014/main" id="{FDF492D7-6BBC-4D02-ADD4-C9E7CE5A7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8383" y="1770062"/>
            <a:ext cx="10588487" cy="3610321"/>
          </a:xfrm>
        </p:spPr>
      </p:pic>
      <p:sp>
        <p:nvSpPr>
          <p:cNvPr id="14" name="Rectangle 13">
            <a:extLst>
              <a:ext uri="{FF2B5EF4-FFF2-40B4-BE49-F238E27FC236}">
                <a16:creationId xmlns:a16="http://schemas.microsoft.com/office/drawing/2014/main" id="{1383C741-7924-4994-8A1C-112083F42027}"/>
              </a:ext>
            </a:extLst>
          </p:cNvPr>
          <p:cNvSpPr/>
          <p:nvPr/>
        </p:nvSpPr>
        <p:spPr>
          <a:xfrm>
            <a:off x="1548800" y="5613192"/>
            <a:ext cx="9347798" cy="400110"/>
          </a:xfrm>
          <a:prstGeom prst="rect">
            <a:avLst/>
          </a:prstGeom>
          <a:noFill/>
        </p:spPr>
        <p:txBody>
          <a:bodyPr wrap="square" lIns="91440" tIns="45720" rIns="91440" bIns="45720">
            <a:spAutoFit/>
          </a:bodyPr>
          <a:lstStyle/>
          <a:p>
            <a:pPr algn="ctr"/>
            <a:r>
              <a:rPr lang="en-US" sz="2000" dirty="0"/>
              <a:t>wcss dosen't reduce much after k=5.So, we can choose 5 as the perfect k value or Clusters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25134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4064</TotalTime>
  <Words>680</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Mini Project On Predicting Mall Customer Segmentation using Clustering Techniques</vt:lpstr>
      <vt:lpstr>Problem Statement</vt:lpstr>
      <vt:lpstr>Business Objective</vt:lpstr>
      <vt:lpstr>PowerPoint Presentation</vt:lpstr>
      <vt:lpstr>PowerPoint Presentation</vt:lpstr>
      <vt:lpstr>PowerPoint Presentation</vt:lpstr>
      <vt:lpstr>Selection of Machine Learning Algorithms</vt:lpstr>
      <vt:lpstr>Steps To Execute KMeans Algorithm</vt:lpstr>
      <vt:lpstr>Elbow Curve To decide The Optimal Value Of K</vt:lpstr>
      <vt:lpstr>Silhouette score to validate the cluster</vt:lpstr>
      <vt:lpstr>1) Yellow Cluster - The yellow cluster groups young people with moderate to low annual income who actually spend a lot. 2) Purple Cluster - The purple cluster groups reasonably young people with pretty decent salaries who spend a lot. 3) Pink Cluster - The pink cluster basically groups people of all ages whose salary isn't pretty high and their spending score is moderate. 4) Orange Cluster - The orange cluster groups people who actually have pretty good salaries and barely spend money, their age usually lays between thirty and sixty years. 5) Blue Cluster - The blue cluster groups whose salary is pretty low and don't spend much money in stores, they are people of all ages. </vt:lpstr>
      <vt:lpstr>Conclusions </vt:lpstr>
      <vt:lpstr>Business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On Predicting Mall Customer Segmentation using Clustering Techniques</dc:title>
  <dc:creator>DELL</dc:creator>
  <cp:lastModifiedBy>DELL</cp:lastModifiedBy>
  <cp:revision>14</cp:revision>
  <dcterms:created xsi:type="dcterms:W3CDTF">2022-11-10T10:40:24Z</dcterms:created>
  <dcterms:modified xsi:type="dcterms:W3CDTF">2022-12-22T04:38:18Z</dcterms:modified>
</cp:coreProperties>
</file>