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8" r:id="rId5"/>
    <p:sldId id="269" r:id="rId6"/>
    <p:sldId id="270" r:id="rId7"/>
    <p:sldId id="271" r:id="rId8"/>
    <p:sldId id="272" r:id="rId9"/>
    <p:sldId id="273" r:id="rId10"/>
    <p:sldId id="274" r:id="rId11"/>
    <p:sldId id="25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12/20/2022</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12/20/2022</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12/20/2022</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0C8-FB49-45DD-A657-023F484AF18B}"/>
              </a:ext>
            </a:extLst>
          </p:cNvPr>
          <p:cNvSpPr>
            <a:spLocks noGrp="1"/>
          </p:cNvSpPr>
          <p:nvPr>
            <p:ph type="ctrTitle"/>
          </p:nvPr>
        </p:nvSpPr>
        <p:spPr>
          <a:xfrm>
            <a:off x="2665384" y="616766"/>
            <a:ext cx="8561747" cy="3425145"/>
          </a:xfrm>
        </p:spPr>
        <p:txBody>
          <a:bodyPr>
            <a:normAutofit fontScale="90000"/>
          </a:bodyPr>
          <a:lstStyle/>
          <a:p>
            <a:r>
              <a:rPr lang="en-US" dirty="0"/>
              <a:t>Mini Project On Predicting sales using Machine Learning Techniques</a:t>
            </a:r>
          </a:p>
        </p:txBody>
      </p:sp>
      <p:sp>
        <p:nvSpPr>
          <p:cNvPr id="3" name="Subtitle 2">
            <a:extLst>
              <a:ext uri="{FF2B5EF4-FFF2-40B4-BE49-F238E27FC236}">
                <a16:creationId xmlns:a16="http://schemas.microsoft.com/office/drawing/2014/main" id="{C1382537-8ED5-4ACD-80B6-8853739C3A92}"/>
              </a:ext>
            </a:extLst>
          </p:cNvPr>
          <p:cNvSpPr>
            <a:spLocks noGrp="1"/>
          </p:cNvSpPr>
          <p:nvPr>
            <p:ph type="subTitle" idx="1"/>
          </p:nvPr>
        </p:nvSpPr>
        <p:spPr>
          <a:xfrm>
            <a:off x="2373836" y="4359966"/>
            <a:ext cx="8561746" cy="1378225"/>
          </a:xfrm>
        </p:spPr>
        <p:txBody>
          <a:bodyPr/>
          <a:lstStyle/>
          <a:p>
            <a:r>
              <a:rPr lang="en-US" dirty="0"/>
              <a:t> Manas  Ghodke</a:t>
            </a:r>
          </a:p>
          <a:p>
            <a:r>
              <a:rPr lang="en-US" dirty="0"/>
              <a:t> DSFT 8</a:t>
            </a:r>
          </a:p>
        </p:txBody>
      </p:sp>
    </p:spTree>
    <p:extLst>
      <p:ext uri="{BB962C8B-B14F-4D97-AF65-F5344CB8AC3E}">
        <p14:creationId xmlns:p14="http://schemas.microsoft.com/office/powerpoint/2010/main" val="235566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3F43-5945-4FF9-987A-6CC59080DE3A}"/>
              </a:ext>
            </a:extLst>
          </p:cNvPr>
          <p:cNvSpPr>
            <a:spLocks noGrp="1"/>
          </p:cNvSpPr>
          <p:nvPr>
            <p:ph type="title"/>
          </p:nvPr>
        </p:nvSpPr>
        <p:spPr/>
        <p:txBody>
          <a:bodyPr/>
          <a:lstStyle/>
          <a:p>
            <a:r>
              <a:rPr lang="en-US" dirty="0"/>
              <a:t>Results of The Different algorithms Used To Train &amp; Test The Models</a:t>
            </a:r>
          </a:p>
        </p:txBody>
      </p:sp>
      <p:graphicFrame>
        <p:nvGraphicFramePr>
          <p:cNvPr id="31" name="Table 31">
            <a:extLst>
              <a:ext uri="{FF2B5EF4-FFF2-40B4-BE49-F238E27FC236}">
                <a16:creationId xmlns:a16="http://schemas.microsoft.com/office/drawing/2014/main" id="{3F41D8D4-7E5A-4C78-8C62-41C494006524}"/>
              </a:ext>
            </a:extLst>
          </p:cNvPr>
          <p:cNvGraphicFramePr>
            <a:graphicFrameLocks noGrp="1"/>
          </p:cNvGraphicFramePr>
          <p:nvPr>
            <p:ph idx="1"/>
            <p:extLst>
              <p:ext uri="{D42A27DB-BD31-4B8C-83A1-F6EECF244321}">
                <p14:modId xmlns:p14="http://schemas.microsoft.com/office/powerpoint/2010/main" val="3526345472"/>
              </p:ext>
            </p:extLst>
          </p:nvPr>
        </p:nvGraphicFramePr>
        <p:xfrm>
          <a:off x="1535113" y="2016125"/>
          <a:ext cx="9520236" cy="1483360"/>
        </p:xfrm>
        <a:graphic>
          <a:graphicData uri="http://schemas.openxmlformats.org/drawingml/2006/table">
            <a:tbl>
              <a:tblPr firstRow="1" bandRow="1">
                <a:tableStyleId>{5C22544A-7EE6-4342-B048-85BDC9FD1C3A}</a:tableStyleId>
              </a:tblPr>
              <a:tblGrid>
                <a:gridCol w="3173412">
                  <a:extLst>
                    <a:ext uri="{9D8B030D-6E8A-4147-A177-3AD203B41FA5}">
                      <a16:colId xmlns:a16="http://schemas.microsoft.com/office/drawing/2014/main" val="3480018435"/>
                    </a:ext>
                  </a:extLst>
                </a:gridCol>
                <a:gridCol w="3173412">
                  <a:extLst>
                    <a:ext uri="{9D8B030D-6E8A-4147-A177-3AD203B41FA5}">
                      <a16:colId xmlns:a16="http://schemas.microsoft.com/office/drawing/2014/main" val="3948506988"/>
                    </a:ext>
                  </a:extLst>
                </a:gridCol>
                <a:gridCol w="3173412">
                  <a:extLst>
                    <a:ext uri="{9D8B030D-6E8A-4147-A177-3AD203B41FA5}">
                      <a16:colId xmlns:a16="http://schemas.microsoft.com/office/drawing/2014/main" val="781546655"/>
                    </a:ext>
                  </a:extLst>
                </a:gridCol>
              </a:tblGrid>
              <a:tr h="370840">
                <a:tc>
                  <a:txBody>
                    <a:bodyPr/>
                    <a:lstStyle/>
                    <a:p>
                      <a:endParaRPr lang="en-US"/>
                    </a:p>
                  </a:txBody>
                  <a:tcPr/>
                </a:tc>
                <a:tc>
                  <a:txBody>
                    <a:bodyPr/>
                    <a:lstStyle/>
                    <a:p>
                      <a:r>
                        <a:rPr lang="en-US" dirty="0"/>
                        <a:t>R2_score(Train Dataset)</a:t>
                      </a:r>
                    </a:p>
                  </a:txBody>
                  <a:tcPr/>
                </a:tc>
                <a:tc>
                  <a:txBody>
                    <a:bodyPr/>
                    <a:lstStyle/>
                    <a:p>
                      <a:r>
                        <a:rPr lang="en-US" dirty="0"/>
                        <a:t>R2_score(Test Dataset)</a:t>
                      </a:r>
                    </a:p>
                  </a:txBody>
                  <a:tcPr/>
                </a:tc>
                <a:extLst>
                  <a:ext uri="{0D108BD9-81ED-4DB2-BD59-A6C34878D82A}">
                    <a16:rowId xmlns:a16="http://schemas.microsoft.com/office/drawing/2014/main" val="3270506706"/>
                  </a:ext>
                </a:extLst>
              </a:tr>
              <a:tr h="370840">
                <a:tc>
                  <a:txBody>
                    <a:bodyPr/>
                    <a:lstStyle/>
                    <a:p>
                      <a:r>
                        <a:rPr lang="en-US" dirty="0"/>
                        <a:t>Linear Regression</a:t>
                      </a:r>
                    </a:p>
                  </a:txBody>
                  <a:tcPr/>
                </a:tc>
                <a:tc>
                  <a:txBody>
                    <a:bodyPr/>
                    <a:lstStyle/>
                    <a:p>
                      <a:r>
                        <a:rPr lang="en-US" sz="1800" b="0" i="0" kern="1200" dirty="0">
                          <a:solidFill>
                            <a:schemeClr val="dk1"/>
                          </a:solidFill>
                          <a:effectLst/>
                          <a:latin typeface="+mn-lt"/>
                          <a:ea typeface="+mn-ea"/>
                          <a:cs typeface="+mn-cs"/>
                        </a:rPr>
                        <a:t>0.4855460149993043</a:t>
                      </a:r>
                      <a:endParaRPr lang="en-US" dirty="0"/>
                    </a:p>
                  </a:txBody>
                  <a:tcPr/>
                </a:tc>
                <a:tc>
                  <a:txBody>
                    <a:bodyPr/>
                    <a:lstStyle/>
                    <a:p>
                      <a:r>
                        <a:rPr lang="en-US" sz="1800" b="0" i="0" kern="1200" dirty="0">
                          <a:solidFill>
                            <a:schemeClr val="dk1"/>
                          </a:solidFill>
                          <a:effectLst/>
                          <a:latin typeface="+mn-lt"/>
                          <a:ea typeface="+mn-ea"/>
                          <a:cs typeface="+mn-cs"/>
                        </a:rPr>
                        <a:t>0.4923556967454268</a:t>
                      </a:r>
                      <a:endParaRPr lang="en-US" dirty="0"/>
                    </a:p>
                  </a:txBody>
                  <a:tcPr/>
                </a:tc>
                <a:extLst>
                  <a:ext uri="{0D108BD9-81ED-4DB2-BD59-A6C34878D82A}">
                    <a16:rowId xmlns:a16="http://schemas.microsoft.com/office/drawing/2014/main" val="3443544637"/>
                  </a:ext>
                </a:extLst>
              </a:tr>
              <a:tr h="370840">
                <a:tc>
                  <a:txBody>
                    <a:bodyPr/>
                    <a:lstStyle/>
                    <a:p>
                      <a:r>
                        <a:rPr lang="en-US" dirty="0"/>
                        <a:t>Decision Tree Regressor</a:t>
                      </a:r>
                    </a:p>
                  </a:txBody>
                  <a:tcPr/>
                </a:tc>
                <a:tc>
                  <a:txBody>
                    <a:bodyPr/>
                    <a:lstStyle/>
                    <a:p>
                      <a:r>
                        <a:rPr lang="en-US" sz="1800" b="0" i="0" kern="1200" dirty="0">
                          <a:solidFill>
                            <a:schemeClr val="dk1"/>
                          </a:solidFill>
                          <a:effectLst/>
                          <a:latin typeface="+mn-lt"/>
                          <a:ea typeface="+mn-ea"/>
                          <a:cs typeface="+mn-cs"/>
                        </a:rPr>
                        <a:t>0.5662047748923439</a:t>
                      </a:r>
                      <a:endParaRPr lang="en-US" dirty="0"/>
                    </a:p>
                  </a:txBody>
                  <a:tcPr/>
                </a:tc>
                <a:tc>
                  <a:txBody>
                    <a:bodyPr/>
                    <a:lstStyle/>
                    <a:p>
                      <a:r>
                        <a:rPr lang="en-US" sz="1800" b="0" i="0" kern="1200" dirty="0">
                          <a:solidFill>
                            <a:schemeClr val="dk1"/>
                          </a:solidFill>
                          <a:effectLst/>
                          <a:latin typeface="+mn-lt"/>
                          <a:ea typeface="+mn-ea"/>
                          <a:cs typeface="+mn-cs"/>
                        </a:rPr>
                        <a:t>0.5805567869628294</a:t>
                      </a:r>
                      <a:endParaRPr lang="en-US" dirty="0"/>
                    </a:p>
                  </a:txBody>
                  <a:tcPr/>
                </a:tc>
                <a:extLst>
                  <a:ext uri="{0D108BD9-81ED-4DB2-BD59-A6C34878D82A}">
                    <a16:rowId xmlns:a16="http://schemas.microsoft.com/office/drawing/2014/main" val="2305346736"/>
                  </a:ext>
                </a:extLst>
              </a:tr>
              <a:tr h="370840">
                <a:tc>
                  <a:txBody>
                    <a:bodyPr/>
                    <a:lstStyle/>
                    <a:p>
                      <a:r>
                        <a:rPr lang="en-US" dirty="0"/>
                        <a:t>Bayesian Regressor</a:t>
                      </a:r>
                    </a:p>
                  </a:txBody>
                  <a:tcPr/>
                </a:tc>
                <a:tc>
                  <a:txBody>
                    <a:bodyPr/>
                    <a:lstStyle/>
                    <a:p>
                      <a:r>
                        <a:rPr lang="en-US" sz="1800" b="0" i="0" kern="1200" dirty="0">
                          <a:solidFill>
                            <a:schemeClr val="dk1"/>
                          </a:solidFill>
                          <a:effectLst/>
                          <a:latin typeface="+mn-lt"/>
                          <a:ea typeface="+mn-ea"/>
                          <a:cs typeface="+mn-cs"/>
                        </a:rPr>
                        <a:t>0.4856731085481557</a:t>
                      </a:r>
                      <a:endParaRPr lang="en-US" dirty="0"/>
                    </a:p>
                  </a:txBody>
                  <a:tcPr/>
                </a:tc>
                <a:tc>
                  <a:txBody>
                    <a:bodyPr/>
                    <a:lstStyle/>
                    <a:p>
                      <a:r>
                        <a:rPr lang="en-US" sz="1800" b="0" i="0" kern="1200" dirty="0">
                          <a:solidFill>
                            <a:schemeClr val="dk1"/>
                          </a:solidFill>
                          <a:effectLst/>
                          <a:latin typeface="+mn-lt"/>
                          <a:ea typeface="+mn-ea"/>
                          <a:cs typeface="+mn-cs"/>
                        </a:rPr>
                        <a:t>0.49126736549342787</a:t>
                      </a:r>
                      <a:endParaRPr lang="en-US" dirty="0"/>
                    </a:p>
                  </a:txBody>
                  <a:tcPr/>
                </a:tc>
                <a:extLst>
                  <a:ext uri="{0D108BD9-81ED-4DB2-BD59-A6C34878D82A}">
                    <a16:rowId xmlns:a16="http://schemas.microsoft.com/office/drawing/2014/main" val="1250304621"/>
                  </a:ext>
                </a:extLst>
              </a:tr>
            </a:tbl>
          </a:graphicData>
        </a:graphic>
      </p:graphicFrame>
    </p:spTree>
    <p:extLst>
      <p:ext uri="{BB962C8B-B14F-4D97-AF65-F5344CB8AC3E}">
        <p14:creationId xmlns:p14="http://schemas.microsoft.com/office/powerpoint/2010/main" val="2775338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5E85-B0A8-4A47-BABE-EF02C2EB3694}"/>
              </a:ext>
            </a:extLst>
          </p:cNvPr>
          <p:cNvSpPr>
            <a:spLocks noGrp="1"/>
          </p:cNvSpPr>
          <p:nvPr>
            <p:ph type="title"/>
          </p:nvPr>
        </p:nvSpPr>
        <p:spPr>
          <a:xfrm>
            <a:off x="1534696" y="342420"/>
            <a:ext cx="9520158" cy="1049235"/>
          </a:xfrm>
        </p:spPr>
        <p:txBody>
          <a:bodyPr/>
          <a:lstStyle/>
          <a:p>
            <a:r>
              <a:rPr lang="en-US" dirty="0"/>
              <a:t>Selection of Machine Learning Algorithms</a:t>
            </a:r>
          </a:p>
        </p:txBody>
      </p:sp>
      <p:sp>
        <p:nvSpPr>
          <p:cNvPr id="3" name="Content Placeholder 2">
            <a:extLst>
              <a:ext uri="{FF2B5EF4-FFF2-40B4-BE49-F238E27FC236}">
                <a16:creationId xmlns:a16="http://schemas.microsoft.com/office/drawing/2014/main" id="{37AAAC83-F539-4E75-AEA4-4034ECD2DF2C}"/>
              </a:ext>
            </a:extLst>
          </p:cNvPr>
          <p:cNvSpPr>
            <a:spLocks noGrp="1"/>
          </p:cNvSpPr>
          <p:nvPr>
            <p:ph idx="1"/>
          </p:nvPr>
        </p:nvSpPr>
        <p:spPr>
          <a:xfrm>
            <a:off x="1534696" y="1616766"/>
            <a:ext cx="9520158" cy="3849580"/>
          </a:xfrm>
        </p:spPr>
        <p:txBody>
          <a:bodyPr>
            <a:noAutofit/>
          </a:bodyPr>
          <a:lstStyle/>
          <a:p>
            <a:r>
              <a:rPr lang="en-US" dirty="0"/>
              <a:t>We have selected Random Forest Regressor algorithm for training our model.</a:t>
            </a:r>
          </a:p>
          <a:p>
            <a:r>
              <a:rPr lang="en-US" dirty="0"/>
              <a:t>A Random Forest is an ensemble technique qualified for performing classification and regression tasks with the help of multiple decision trees and a method called Bootstrap Aggregation known as Bagging .</a:t>
            </a:r>
          </a:p>
          <a:p>
            <a:r>
              <a:rPr lang="en-US" dirty="0"/>
              <a:t> 5 Decision Trees are used in classification and regression tasks, where the model (tree) is formed of nodes and branches. </a:t>
            </a:r>
          </a:p>
          <a:p>
            <a:r>
              <a:rPr lang="en-US" dirty="0"/>
              <a:t>The tree starts with a root node, while the internal nodes correspond to an input attribute. The nodes that do not have children are called leaves, where each leaf performs the prediction of the output variable .</a:t>
            </a:r>
          </a:p>
        </p:txBody>
      </p:sp>
    </p:spTree>
    <p:extLst>
      <p:ext uri="{BB962C8B-B14F-4D97-AF65-F5344CB8AC3E}">
        <p14:creationId xmlns:p14="http://schemas.microsoft.com/office/powerpoint/2010/main" val="273242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132BB-150A-4A2F-A5AB-2FED3393F103}"/>
              </a:ext>
            </a:extLst>
          </p:cNvPr>
          <p:cNvSpPr>
            <a:spLocks noGrp="1"/>
          </p:cNvSpPr>
          <p:nvPr>
            <p:ph idx="1"/>
          </p:nvPr>
        </p:nvSpPr>
        <p:spPr/>
        <p:txBody>
          <a:bodyPr>
            <a:normAutofit/>
          </a:bodyPr>
          <a:lstStyle/>
          <a:p>
            <a:pPr marL="0" indent="0">
              <a:buNone/>
            </a:pPr>
            <a:r>
              <a:rPr lang="en-US" sz="8000" dirty="0"/>
              <a:t>THANK YOU</a:t>
            </a:r>
          </a:p>
        </p:txBody>
      </p:sp>
    </p:spTree>
    <p:extLst>
      <p:ext uri="{BB962C8B-B14F-4D97-AF65-F5344CB8AC3E}">
        <p14:creationId xmlns:p14="http://schemas.microsoft.com/office/powerpoint/2010/main" val="79147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D3F4-F0D6-4144-8CF7-8ED83B3E5656}"/>
              </a:ext>
            </a:extLst>
          </p:cNvPr>
          <p:cNvSpPr>
            <a:spLocks noGrp="1"/>
          </p:cNvSpPr>
          <p:nvPr>
            <p:ph type="title"/>
          </p:nvPr>
        </p:nvSpPr>
        <p:spPr>
          <a:xfrm>
            <a:off x="1534696" y="488194"/>
            <a:ext cx="9520158" cy="1049235"/>
          </a:xfrm>
        </p:spPr>
        <p:txBody>
          <a:bodyPr/>
          <a:lstStyle/>
          <a:p>
            <a:r>
              <a:rPr lang="en-US" dirty="0"/>
              <a:t>Problem Statement or Business Problem</a:t>
            </a:r>
            <a:br>
              <a:rPr lang="en-US" dirty="0"/>
            </a:br>
            <a:endParaRPr lang="en-US" dirty="0"/>
          </a:p>
        </p:txBody>
      </p:sp>
      <p:sp>
        <p:nvSpPr>
          <p:cNvPr id="3" name="Content Placeholder 2">
            <a:extLst>
              <a:ext uri="{FF2B5EF4-FFF2-40B4-BE49-F238E27FC236}">
                <a16:creationId xmlns:a16="http://schemas.microsoft.com/office/drawing/2014/main" id="{49475409-A3A0-45C8-9C3C-BB05D6D44CF2}"/>
              </a:ext>
            </a:extLst>
          </p:cNvPr>
          <p:cNvSpPr>
            <a:spLocks noGrp="1"/>
          </p:cNvSpPr>
          <p:nvPr>
            <p:ph idx="1"/>
          </p:nvPr>
        </p:nvSpPr>
        <p:spPr>
          <a:xfrm>
            <a:off x="1534696" y="1391655"/>
            <a:ext cx="9520158" cy="4300155"/>
          </a:xfrm>
        </p:spPr>
        <p:txBody>
          <a:bodyPr>
            <a:normAutofit/>
          </a:bodyPr>
          <a:lstStyle/>
          <a:p>
            <a:r>
              <a:rPr lang="en-US" sz="2400" dirty="0"/>
              <a:t>In this project, looking at the various Stores Sales around the world are tasked with predicting their daily sales in advance. </a:t>
            </a:r>
          </a:p>
          <a:p>
            <a:r>
              <a:rPr lang="en-US" sz="2400" dirty="0"/>
              <a:t>Store sales are influenced by many factors, including promotions, competition, school and state holidays, seasonality, and locality. </a:t>
            </a:r>
          </a:p>
          <a:p>
            <a:r>
              <a:rPr lang="en-US" sz="2400" dirty="0"/>
              <a:t>With thousands of sales records we will be predicting sales based on their unique circumstances, the accuracy of results can be quite varied The task is to forecast the “</a:t>
            </a:r>
            <a:r>
              <a:rPr lang="en-US" sz="2400" b="1" dirty="0"/>
              <a:t>Sales</a:t>
            </a:r>
            <a:r>
              <a:rPr lang="en-US" sz="2400" dirty="0"/>
              <a:t>” column. </a:t>
            </a:r>
          </a:p>
        </p:txBody>
      </p:sp>
    </p:spTree>
    <p:extLst>
      <p:ext uri="{BB962C8B-B14F-4D97-AF65-F5344CB8AC3E}">
        <p14:creationId xmlns:p14="http://schemas.microsoft.com/office/powerpoint/2010/main" val="341862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7A28-9C8B-48FD-ABA4-B72F7081DC60}"/>
              </a:ext>
            </a:extLst>
          </p:cNvPr>
          <p:cNvSpPr>
            <a:spLocks noGrp="1"/>
          </p:cNvSpPr>
          <p:nvPr>
            <p:ph type="title"/>
          </p:nvPr>
        </p:nvSpPr>
        <p:spPr>
          <a:xfrm>
            <a:off x="1044366" y="0"/>
            <a:ext cx="9520158" cy="1049235"/>
          </a:xfrm>
        </p:spPr>
        <p:txBody>
          <a:bodyPr/>
          <a:lstStyle/>
          <a:p>
            <a:r>
              <a:rPr lang="en-US" dirty="0"/>
              <a:t>                                     OBJECTIVES </a:t>
            </a:r>
          </a:p>
        </p:txBody>
      </p:sp>
      <p:sp>
        <p:nvSpPr>
          <p:cNvPr id="3" name="Content Placeholder 2">
            <a:extLst>
              <a:ext uri="{FF2B5EF4-FFF2-40B4-BE49-F238E27FC236}">
                <a16:creationId xmlns:a16="http://schemas.microsoft.com/office/drawing/2014/main" id="{71DED815-828C-4022-BA88-3FFAB57E8BA1}"/>
              </a:ext>
            </a:extLst>
          </p:cNvPr>
          <p:cNvSpPr>
            <a:spLocks noGrp="1"/>
          </p:cNvSpPr>
          <p:nvPr>
            <p:ph idx="1"/>
          </p:nvPr>
        </p:nvSpPr>
        <p:spPr>
          <a:xfrm>
            <a:off x="1534696" y="1049235"/>
            <a:ext cx="9520158" cy="3660511"/>
          </a:xfrm>
        </p:spPr>
        <p:txBody>
          <a:bodyPr>
            <a:noAutofit/>
          </a:bodyPr>
          <a:lstStyle/>
          <a:p>
            <a:r>
              <a:rPr lang="en-US" dirty="0"/>
              <a:t>This analysis will help to identify the critical features that influence sales and also an experiment is performed to find the best suitable algorithm for sales forecasting.</a:t>
            </a:r>
          </a:p>
          <a:p>
            <a:r>
              <a:rPr lang="en-US" dirty="0"/>
              <a:t>This analysis aims to develop a Machine Learning model that can predict the sales of products from different outlets. Several objectives were drawn to attain the goal:</a:t>
            </a:r>
          </a:p>
          <a:p>
            <a:r>
              <a:rPr lang="en-US" dirty="0"/>
              <a:t>Converting data into an appropriate form using various preprocessing techniques for the implementation of Machine Learning algorithms. </a:t>
            </a:r>
          </a:p>
          <a:p>
            <a:r>
              <a:rPr lang="en-US" dirty="0"/>
              <a:t>Finding critical features that will most influence sales of the product.</a:t>
            </a:r>
          </a:p>
          <a:p>
            <a:r>
              <a:rPr lang="en-US" dirty="0"/>
              <a:t>To determine the appropriate Machine Learning algorithm for sales forecasting. </a:t>
            </a:r>
          </a:p>
          <a:p>
            <a:r>
              <a:rPr lang="en-US" dirty="0"/>
              <a:t>Selecting various metrics to compare the performance of the applied Machine</a:t>
            </a:r>
          </a:p>
        </p:txBody>
      </p:sp>
    </p:spTree>
    <p:extLst>
      <p:ext uri="{BB962C8B-B14F-4D97-AF65-F5344CB8AC3E}">
        <p14:creationId xmlns:p14="http://schemas.microsoft.com/office/powerpoint/2010/main" val="58377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2A78-5FEE-41A6-AB4D-29DDCDA888FE}"/>
              </a:ext>
            </a:extLst>
          </p:cNvPr>
          <p:cNvSpPr>
            <a:spLocks noGrp="1"/>
          </p:cNvSpPr>
          <p:nvPr>
            <p:ph type="title"/>
          </p:nvPr>
        </p:nvSpPr>
        <p:spPr>
          <a:xfrm>
            <a:off x="1535152" y="0"/>
            <a:ext cx="9520158" cy="1049235"/>
          </a:xfrm>
        </p:spPr>
        <p:txBody>
          <a:bodyPr/>
          <a:lstStyle/>
          <a:p>
            <a:r>
              <a:rPr lang="en-US" dirty="0"/>
              <a:t>Analysis of Item Type</a:t>
            </a:r>
          </a:p>
        </p:txBody>
      </p:sp>
      <p:pic>
        <p:nvPicPr>
          <p:cNvPr id="5" name="Content Placeholder 4">
            <a:extLst>
              <a:ext uri="{FF2B5EF4-FFF2-40B4-BE49-F238E27FC236}">
                <a16:creationId xmlns:a16="http://schemas.microsoft.com/office/drawing/2014/main" id="{B58D8CAB-9F75-433F-B4CD-C57E2FCBB588}"/>
              </a:ext>
            </a:extLst>
          </p:cNvPr>
          <p:cNvPicPr>
            <a:picLocks noGrp="1" noChangeAspect="1"/>
          </p:cNvPicPr>
          <p:nvPr>
            <p:ph idx="1"/>
          </p:nvPr>
        </p:nvPicPr>
        <p:blipFill>
          <a:blip r:embed="rId2"/>
          <a:stretch>
            <a:fillRect/>
          </a:stretch>
        </p:blipFill>
        <p:spPr>
          <a:xfrm>
            <a:off x="1535152" y="725935"/>
            <a:ext cx="8587408" cy="5406130"/>
          </a:xfrm>
        </p:spPr>
      </p:pic>
      <p:sp>
        <p:nvSpPr>
          <p:cNvPr id="6" name="TextBox 5">
            <a:extLst>
              <a:ext uri="{FF2B5EF4-FFF2-40B4-BE49-F238E27FC236}">
                <a16:creationId xmlns:a16="http://schemas.microsoft.com/office/drawing/2014/main" id="{0FF8E267-D3CC-4406-BB4A-6619ECA8A069}"/>
              </a:ext>
            </a:extLst>
          </p:cNvPr>
          <p:cNvSpPr txBox="1"/>
          <p:nvPr/>
        </p:nvSpPr>
        <p:spPr>
          <a:xfrm>
            <a:off x="0" y="6132065"/>
            <a:ext cx="12192000" cy="646331"/>
          </a:xfrm>
          <a:prstGeom prst="rect">
            <a:avLst/>
          </a:prstGeom>
          <a:noFill/>
        </p:spPr>
        <p:txBody>
          <a:bodyPr wrap="square" rtlCol="0">
            <a:spAutoFit/>
          </a:bodyPr>
          <a:lstStyle/>
          <a:p>
            <a:r>
              <a:rPr lang="en-US" dirty="0"/>
              <a:t>Here we can clearly see that Products like fruits and vegetables and snack foods are in more demand and are preferred my most of the customers. So we can focus more on these items in order to increase the sales of the stores</a:t>
            </a:r>
          </a:p>
        </p:txBody>
      </p:sp>
    </p:spTree>
    <p:extLst>
      <p:ext uri="{BB962C8B-B14F-4D97-AF65-F5344CB8AC3E}">
        <p14:creationId xmlns:p14="http://schemas.microsoft.com/office/powerpoint/2010/main" val="46371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E9C6-E51C-451E-847E-B08718603459}"/>
              </a:ext>
            </a:extLst>
          </p:cNvPr>
          <p:cNvSpPr>
            <a:spLocks noGrp="1"/>
          </p:cNvSpPr>
          <p:nvPr>
            <p:ph type="title"/>
          </p:nvPr>
        </p:nvSpPr>
        <p:spPr>
          <a:xfrm>
            <a:off x="1534696" y="0"/>
            <a:ext cx="9520158" cy="1049235"/>
          </a:xfrm>
        </p:spPr>
        <p:txBody>
          <a:bodyPr/>
          <a:lstStyle/>
          <a:p>
            <a:r>
              <a:rPr lang="en-US" dirty="0"/>
              <a:t>Analysis of Outlet Identifier</a:t>
            </a:r>
          </a:p>
        </p:txBody>
      </p:sp>
      <p:pic>
        <p:nvPicPr>
          <p:cNvPr id="5" name="Content Placeholder 4">
            <a:extLst>
              <a:ext uri="{FF2B5EF4-FFF2-40B4-BE49-F238E27FC236}">
                <a16:creationId xmlns:a16="http://schemas.microsoft.com/office/drawing/2014/main" id="{4259FFC7-0E43-4E59-AF4E-80083F083C70}"/>
              </a:ext>
            </a:extLst>
          </p:cNvPr>
          <p:cNvPicPr>
            <a:picLocks noGrp="1" noChangeAspect="1"/>
          </p:cNvPicPr>
          <p:nvPr>
            <p:ph idx="1"/>
          </p:nvPr>
        </p:nvPicPr>
        <p:blipFill>
          <a:blip r:embed="rId2"/>
          <a:stretch>
            <a:fillRect/>
          </a:stretch>
        </p:blipFill>
        <p:spPr>
          <a:xfrm>
            <a:off x="898592" y="1049234"/>
            <a:ext cx="9520158" cy="5192539"/>
          </a:xfrm>
        </p:spPr>
      </p:pic>
      <p:sp>
        <p:nvSpPr>
          <p:cNvPr id="6" name="TextBox 5">
            <a:extLst>
              <a:ext uri="{FF2B5EF4-FFF2-40B4-BE49-F238E27FC236}">
                <a16:creationId xmlns:a16="http://schemas.microsoft.com/office/drawing/2014/main" id="{75DC42CD-E0E2-409C-8FCA-80B44BFA5752}"/>
              </a:ext>
            </a:extLst>
          </p:cNvPr>
          <p:cNvSpPr txBox="1"/>
          <p:nvPr/>
        </p:nvSpPr>
        <p:spPr>
          <a:xfrm>
            <a:off x="0" y="6241773"/>
            <a:ext cx="12192000" cy="923330"/>
          </a:xfrm>
          <a:prstGeom prst="rect">
            <a:avLst/>
          </a:prstGeom>
          <a:noFill/>
        </p:spPr>
        <p:txBody>
          <a:bodyPr wrap="square" rtlCol="0">
            <a:spAutoFit/>
          </a:bodyPr>
          <a:lstStyle/>
          <a:p>
            <a:r>
              <a:rPr lang="en-US" dirty="0"/>
              <a:t>Here, two of the outlets(OUT010 and OUT019) have lesser sales. </a:t>
            </a:r>
          </a:p>
          <a:p>
            <a:r>
              <a:rPr lang="en-US" dirty="0"/>
              <a:t>The highest sales is at OUT027. </a:t>
            </a:r>
          </a:p>
          <a:p>
            <a:endParaRPr lang="en-US" dirty="0"/>
          </a:p>
        </p:txBody>
      </p:sp>
    </p:spTree>
    <p:extLst>
      <p:ext uri="{BB962C8B-B14F-4D97-AF65-F5344CB8AC3E}">
        <p14:creationId xmlns:p14="http://schemas.microsoft.com/office/powerpoint/2010/main" val="87302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EC76-A213-42AF-BD0A-0CDDF1DBDF7A}"/>
              </a:ext>
            </a:extLst>
          </p:cNvPr>
          <p:cNvSpPr>
            <a:spLocks noGrp="1"/>
          </p:cNvSpPr>
          <p:nvPr>
            <p:ph type="title"/>
          </p:nvPr>
        </p:nvSpPr>
        <p:spPr>
          <a:xfrm>
            <a:off x="1494940" y="0"/>
            <a:ext cx="9520158" cy="1049235"/>
          </a:xfrm>
        </p:spPr>
        <p:txBody>
          <a:bodyPr/>
          <a:lstStyle/>
          <a:p>
            <a:r>
              <a:rPr lang="en-US" dirty="0"/>
              <a:t>Analysis of Outlet Size</a:t>
            </a:r>
          </a:p>
        </p:txBody>
      </p:sp>
      <p:pic>
        <p:nvPicPr>
          <p:cNvPr id="9" name="Content Placeholder 8">
            <a:extLst>
              <a:ext uri="{FF2B5EF4-FFF2-40B4-BE49-F238E27FC236}">
                <a16:creationId xmlns:a16="http://schemas.microsoft.com/office/drawing/2014/main" id="{5961A4DB-3FE2-48BF-BD16-1C8B139CCB42}"/>
              </a:ext>
            </a:extLst>
          </p:cNvPr>
          <p:cNvPicPr>
            <a:picLocks noGrp="1" noChangeAspect="1"/>
          </p:cNvPicPr>
          <p:nvPr>
            <p:ph idx="1"/>
          </p:nvPr>
        </p:nvPicPr>
        <p:blipFill>
          <a:blip r:embed="rId2"/>
          <a:stretch>
            <a:fillRect/>
          </a:stretch>
        </p:blipFill>
        <p:spPr>
          <a:xfrm>
            <a:off x="1325218" y="1049234"/>
            <a:ext cx="10734260" cy="4861235"/>
          </a:xfrm>
        </p:spPr>
      </p:pic>
      <p:sp>
        <p:nvSpPr>
          <p:cNvPr id="10" name="TextBox 9">
            <a:extLst>
              <a:ext uri="{FF2B5EF4-FFF2-40B4-BE49-F238E27FC236}">
                <a16:creationId xmlns:a16="http://schemas.microsoft.com/office/drawing/2014/main" id="{2A5975A9-405D-41CF-9E21-FAA3B79261EE}"/>
              </a:ext>
            </a:extLst>
          </p:cNvPr>
          <p:cNvSpPr txBox="1"/>
          <p:nvPr/>
        </p:nvSpPr>
        <p:spPr>
          <a:xfrm>
            <a:off x="0" y="6162261"/>
            <a:ext cx="12192000" cy="923330"/>
          </a:xfrm>
          <a:prstGeom prst="rect">
            <a:avLst/>
          </a:prstGeom>
          <a:noFill/>
        </p:spPr>
        <p:txBody>
          <a:bodyPr wrap="square" rtlCol="0">
            <a:spAutoFit/>
          </a:bodyPr>
          <a:lstStyle/>
          <a:p>
            <a:r>
              <a:rPr lang="en-US" dirty="0"/>
              <a:t>From the above graph it is seen that Medium and small size stores are preferred more rather than the High </a:t>
            </a:r>
          </a:p>
          <a:p>
            <a:r>
              <a:rPr lang="en-US" dirty="0"/>
              <a:t>sized stores.</a:t>
            </a:r>
          </a:p>
          <a:p>
            <a:endParaRPr lang="en-US" dirty="0"/>
          </a:p>
        </p:txBody>
      </p:sp>
    </p:spTree>
    <p:extLst>
      <p:ext uri="{BB962C8B-B14F-4D97-AF65-F5344CB8AC3E}">
        <p14:creationId xmlns:p14="http://schemas.microsoft.com/office/powerpoint/2010/main" val="21311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81D8-9BE8-497C-A7B1-626DD18ECB1E}"/>
              </a:ext>
            </a:extLst>
          </p:cNvPr>
          <p:cNvSpPr>
            <a:spLocks noGrp="1"/>
          </p:cNvSpPr>
          <p:nvPr>
            <p:ph type="title"/>
          </p:nvPr>
        </p:nvSpPr>
        <p:spPr>
          <a:xfrm>
            <a:off x="1534696" y="22641"/>
            <a:ext cx="9520158" cy="1049235"/>
          </a:xfrm>
        </p:spPr>
        <p:txBody>
          <a:bodyPr/>
          <a:lstStyle/>
          <a:p>
            <a:r>
              <a:rPr lang="en-US" dirty="0"/>
              <a:t>Analysis of Outlet Type</a:t>
            </a:r>
          </a:p>
        </p:txBody>
      </p:sp>
      <p:pic>
        <p:nvPicPr>
          <p:cNvPr id="5" name="Content Placeholder 4">
            <a:extLst>
              <a:ext uri="{FF2B5EF4-FFF2-40B4-BE49-F238E27FC236}">
                <a16:creationId xmlns:a16="http://schemas.microsoft.com/office/drawing/2014/main" id="{31B1CF02-2E49-470C-A542-2F13500ACC9A}"/>
              </a:ext>
            </a:extLst>
          </p:cNvPr>
          <p:cNvPicPr>
            <a:picLocks noGrp="1" noChangeAspect="1"/>
          </p:cNvPicPr>
          <p:nvPr>
            <p:ph idx="1"/>
          </p:nvPr>
        </p:nvPicPr>
        <p:blipFill>
          <a:blip r:embed="rId2"/>
          <a:stretch>
            <a:fillRect/>
          </a:stretch>
        </p:blipFill>
        <p:spPr>
          <a:xfrm>
            <a:off x="887896" y="1205948"/>
            <a:ext cx="10389703" cy="4847533"/>
          </a:xfrm>
        </p:spPr>
      </p:pic>
      <p:sp>
        <p:nvSpPr>
          <p:cNvPr id="6" name="TextBox 5">
            <a:extLst>
              <a:ext uri="{FF2B5EF4-FFF2-40B4-BE49-F238E27FC236}">
                <a16:creationId xmlns:a16="http://schemas.microsoft.com/office/drawing/2014/main" id="{30387D91-3058-4F5B-BB2F-FF9B7F6BC694}"/>
              </a:ext>
            </a:extLst>
          </p:cNvPr>
          <p:cNvSpPr txBox="1"/>
          <p:nvPr/>
        </p:nvSpPr>
        <p:spPr>
          <a:xfrm>
            <a:off x="0" y="6321287"/>
            <a:ext cx="12192000" cy="646331"/>
          </a:xfrm>
          <a:prstGeom prst="rect">
            <a:avLst/>
          </a:prstGeom>
          <a:noFill/>
        </p:spPr>
        <p:txBody>
          <a:bodyPr wrap="square" rtlCol="0">
            <a:spAutoFit/>
          </a:bodyPr>
          <a:lstStyle/>
          <a:p>
            <a:r>
              <a:rPr lang="en-US" dirty="0"/>
              <a:t>The results from  analysis of Outlet Type show that Supermarket Type1 has the highest sales</a:t>
            </a:r>
          </a:p>
          <a:p>
            <a:endParaRPr lang="en-US" dirty="0"/>
          </a:p>
        </p:txBody>
      </p:sp>
    </p:spTree>
    <p:extLst>
      <p:ext uri="{BB962C8B-B14F-4D97-AF65-F5344CB8AC3E}">
        <p14:creationId xmlns:p14="http://schemas.microsoft.com/office/powerpoint/2010/main" val="123659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FF23-7BC0-437E-A461-CE1AD2FE26DF}"/>
              </a:ext>
            </a:extLst>
          </p:cNvPr>
          <p:cNvSpPr>
            <a:spLocks noGrp="1"/>
          </p:cNvSpPr>
          <p:nvPr>
            <p:ph type="title"/>
          </p:nvPr>
        </p:nvSpPr>
        <p:spPr>
          <a:xfrm>
            <a:off x="1535152" y="0"/>
            <a:ext cx="9520158" cy="1049235"/>
          </a:xfrm>
        </p:spPr>
        <p:txBody>
          <a:bodyPr/>
          <a:lstStyle/>
          <a:p>
            <a:r>
              <a:rPr lang="en-US" dirty="0"/>
              <a:t>Analysis on Outlet_Establishment_Year</a:t>
            </a:r>
          </a:p>
        </p:txBody>
      </p:sp>
      <p:pic>
        <p:nvPicPr>
          <p:cNvPr id="5" name="Content Placeholder 4">
            <a:extLst>
              <a:ext uri="{FF2B5EF4-FFF2-40B4-BE49-F238E27FC236}">
                <a16:creationId xmlns:a16="http://schemas.microsoft.com/office/drawing/2014/main" id="{9B1C45C0-F247-4B65-A65F-779573051900}"/>
              </a:ext>
            </a:extLst>
          </p:cNvPr>
          <p:cNvPicPr>
            <a:picLocks noGrp="1" noChangeAspect="1"/>
          </p:cNvPicPr>
          <p:nvPr>
            <p:ph idx="1"/>
          </p:nvPr>
        </p:nvPicPr>
        <p:blipFill>
          <a:blip r:embed="rId2"/>
          <a:stretch>
            <a:fillRect/>
          </a:stretch>
        </p:blipFill>
        <p:spPr>
          <a:xfrm>
            <a:off x="875092" y="1260112"/>
            <a:ext cx="10840278" cy="4664766"/>
          </a:xfrm>
        </p:spPr>
      </p:pic>
      <p:sp>
        <p:nvSpPr>
          <p:cNvPr id="6" name="TextBox 5">
            <a:extLst>
              <a:ext uri="{FF2B5EF4-FFF2-40B4-BE49-F238E27FC236}">
                <a16:creationId xmlns:a16="http://schemas.microsoft.com/office/drawing/2014/main" id="{1CC6DB34-7407-4742-8BC9-B4E5AF8C4B43}"/>
              </a:ext>
            </a:extLst>
          </p:cNvPr>
          <p:cNvSpPr txBox="1"/>
          <p:nvPr/>
        </p:nvSpPr>
        <p:spPr>
          <a:xfrm>
            <a:off x="0" y="6135756"/>
            <a:ext cx="12192000" cy="923330"/>
          </a:xfrm>
          <a:prstGeom prst="rect">
            <a:avLst/>
          </a:prstGeom>
          <a:noFill/>
        </p:spPr>
        <p:txBody>
          <a:bodyPr wrap="square" rtlCol="0">
            <a:spAutoFit/>
          </a:bodyPr>
          <a:lstStyle/>
          <a:p>
            <a:r>
              <a:rPr lang="en-US" dirty="0"/>
              <a:t>From the bar chart it is seen that the year 1998 has the lowest sales.It is also analyzed that there seems to be no significance between the year of establishment and Sales as the variables are independent of each other.</a:t>
            </a:r>
          </a:p>
          <a:p>
            <a:endParaRPr lang="en-US" dirty="0"/>
          </a:p>
        </p:txBody>
      </p:sp>
    </p:spTree>
    <p:extLst>
      <p:ext uri="{BB962C8B-B14F-4D97-AF65-F5344CB8AC3E}">
        <p14:creationId xmlns:p14="http://schemas.microsoft.com/office/powerpoint/2010/main" val="378186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DE19-D3C7-483E-A68D-FE3EBB81ADC6}"/>
              </a:ext>
            </a:extLst>
          </p:cNvPr>
          <p:cNvSpPr>
            <a:spLocks noGrp="1"/>
          </p:cNvSpPr>
          <p:nvPr>
            <p:ph type="title"/>
          </p:nvPr>
        </p:nvSpPr>
        <p:spPr>
          <a:xfrm>
            <a:off x="1442386" y="-106016"/>
            <a:ext cx="9520158" cy="1049235"/>
          </a:xfrm>
        </p:spPr>
        <p:txBody>
          <a:bodyPr/>
          <a:lstStyle/>
          <a:p>
            <a:r>
              <a:rPr lang="en-US" dirty="0"/>
              <a:t>Analysis on Item Visibility</a:t>
            </a:r>
          </a:p>
        </p:txBody>
      </p:sp>
      <p:pic>
        <p:nvPicPr>
          <p:cNvPr id="5" name="Content Placeholder 4">
            <a:extLst>
              <a:ext uri="{FF2B5EF4-FFF2-40B4-BE49-F238E27FC236}">
                <a16:creationId xmlns:a16="http://schemas.microsoft.com/office/drawing/2014/main" id="{F26D62FD-DD80-448D-9A6E-1B60AAA14608}"/>
              </a:ext>
            </a:extLst>
          </p:cNvPr>
          <p:cNvPicPr>
            <a:picLocks noGrp="1" noChangeAspect="1"/>
          </p:cNvPicPr>
          <p:nvPr>
            <p:ph idx="1"/>
          </p:nvPr>
        </p:nvPicPr>
        <p:blipFill>
          <a:blip r:embed="rId2"/>
          <a:stretch>
            <a:fillRect/>
          </a:stretch>
        </p:blipFill>
        <p:spPr>
          <a:xfrm>
            <a:off x="496956" y="943219"/>
            <a:ext cx="10774017" cy="5192538"/>
          </a:xfrm>
        </p:spPr>
      </p:pic>
      <p:sp>
        <p:nvSpPr>
          <p:cNvPr id="6" name="TextBox 5">
            <a:extLst>
              <a:ext uri="{FF2B5EF4-FFF2-40B4-BE49-F238E27FC236}">
                <a16:creationId xmlns:a16="http://schemas.microsoft.com/office/drawing/2014/main" id="{610D1DF3-C53D-4EAD-8A24-4C96A7CA3925}"/>
              </a:ext>
            </a:extLst>
          </p:cNvPr>
          <p:cNvSpPr txBox="1"/>
          <p:nvPr/>
        </p:nvSpPr>
        <p:spPr>
          <a:xfrm>
            <a:off x="0" y="6169329"/>
            <a:ext cx="12192000" cy="923330"/>
          </a:xfrm>
          <a:prstGeom prst="rect">
            <a:avLst/>
          </a:prstGeom>
          <a:noFill/>
        </p:spPr>
        <p:txBody>
          <a:bodyPr wrap="square" rtlCol="0">
            <a:spAutoFit/>
          </a:bodyPr>
          <a:lstStyle/>
          <a:p>
            <a:r>
              <a:rPr lang="en-US" dirty="0"/>
              <a:t>The location of product in a store will impact the sales. Ones which are kept at the entrance will catch the customers attention rather than the ones in back.</a:t>
            </a:r>
          </a:p>
          <a:p>
            <a:endParaRPr lang="en-US" dirty="0"/>
          </a:p>
        </p:txBody>
      </p:sp>
    </p:spTree>
    <p:extLst>
      <p:ext uri="{BB962C8B-B14F-4D97-AF65-F5344CB8AC3E}">
        <p14:creationId xmlns:p14="http://schemas.microsoft.com/office/powerpoint/2010/main" val="4002396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5276</TotalTime>
  <Words>473</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Palatino Linotype</vt:lpstr>
      <vt:lpstr>Gallery</vt:lpstr>
      <vt:lpstr>Mini Project On Predicting sales using Machine Learning Techniques</vt:lpstr>
      <vt:lpstr>Problem Statement or Business Problem </vt:lpstr>
      <vt:lpstr>                                     OBJECTIVES </vt:lpstr>
      <vt:lpstr>Analysis of Item Type</vt:lpstr>
      <vt:lpstr>Analysis of Outlet Identifier</vt:lpstr>
      <vt:lpstr>Analysis of Outlet Size</vt:lpstr>
      <vt:lpstr>Analysis of Outlet Type</vt:lpstr>
      <vt:lpstr>Analysis on Outlet_Establishment_Year</vt:lpstr>
      <vt:lpstr>Analysis on Item Visibility</vt:lpstr>
      <vt:lpstr>Results of The Different algorithms Used To Train &amp; Test The Models</vt:lpstr>
      <vt:lpstr>Selection of Machine Learning Algorithms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Predicting sales using Machine Learning Techniques</dc:title>
  <dc:creator>DELL</dc:creator>
  <cp:lastModifiedBy>DELL</cp:lastModifiedBy>
  <cp:revision>38</cp:revision>
  <dcterms:created xsi:type="dcterms:W3CDTF">2022-11-08T03:43:50Z</dcterms:created>
  <dcterms:modified xsi:type="dcterms:W3CDTF">2022-12-22T04:38:03Z</dcterms:modified>
</cp:coreProperties>
</file>