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 PERFORMANCE DATA ANALYSIS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[Book.xlsx]Sheet1!$D$1</c:f>
              <c:strCache>
                <c:ptCount val="1"/>
              </c:strCache>
            </c:strRef>
          </c:tx>
          <c:spPr>
            <a:ln w="28575" cap="rnd">
              <a:solidFill>
                <a:schemeClr val="accent1"/>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[Book.xlsx]Sheet1!$D$2:$D$15</c:f>
              <c:numCache>
                <c:formatCode>General</c:formatCode>
                <c:ptCount val="14"/>
              </c:numCache>
            </c:numRef>
          </c:val>
          <c:smooth val="0"/>
        </c:ser>
        <c:ser>
          <c:idx val="1"/>
          <c:order val="1"/>
          <c:tx>
            <c:strRef>
              <c:f>[Book.xlsx]Sheet1!$E$1</c:f>
              <c:strCache>
                <c:ptCount val="1"/>
                <c:pt idx="0">
                  <c:v>Current Employee Rating</c:v>
                </c:pt>
              </c:strCache>
            </c:strRef>
          </c:tx>
          <c:spPr>
            <a:ln w="28575" cap="rnd">
              <a:solidFill>
                <a:schemeClr val="accent2"/>
              </a:solidFill>
              <a:round/>
            </a:ln>
            <a:effectLst/>
          </c:spPr>
          <c:marker>
            <c:symbol val="none"/>
          </c:marker>
          <c:cat>
            <c:multiLvlStrRef>
              <c:f>[Book.xlsx]Sheet1!$A$2:$C$15</c:f>
              <c:multiLvlStrCache>
                <c:ptCount val="14"/>
                <c:lvl>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lvl>
                <c:lvl/>
                <c:lvl>
                  <c:pt idx="0">
                    <c:v>3427</c:v>
                  </c:pt>
                  <c:pt idx="1">
                    <c:v>3428</c:v>
                  </c:pt>
                  <c:pt idx="2">
                    <c:v>3429</c:v>
                  </c:pt>
                  <c:pt idx="3">
                    <c:v>3430</c:v>
                  </c:pt>
                  <c:pt idx="4">
                    <c:v>3431</c:v>
                  </c:pt>
                  <c:pt idx="5">
                    <c:v>3432</c:v>
                  </c:pt>
                  <c:pt idx="6">
                    <c:v>3433</c:v>
                  </c:pt>
                  <c:pt idx="7">
                    <c:v>3434</c:v>
                  </c:pt>
                  <c:pt idx="8">
                    <c:v>3435</c:v>
                  </c:pt>
                  <c:pt idx="9">
                    <c:v>3436</c:v>
                  </c:pt>
                  <c:pt idx="10">
                    <c:v>3437</c:v>
                  </c:pt>
                  <c:pt idx="11">
                    <c:v>3438</c:v>
                  </c:pt>
                  <c:pt idx="12">
                    <c:v>3439</c:v>
                  </c:pt>
                  <c:pt idx="13">
                    <c:v>3440</c:v>
                  </c:pt>
                </c:lvl>
              </c:multiLvlStrCache>
            </c:multiLvlStrRef>
          </c:cat>
          <c:val>
            <c:numRef>
              <c:f>[Book.xlsx]Sheet1!$E$2:$E$15</c:f>
              <c:numCache>
                <c:formatCode>General</c:formatCode>
                <c:ptCount val="14"/>
                <c:pt idx="0">
                  <c:v>4.0</c:v>
                </c:pt>
                <c:pt idx="1">
                  <c:v>3.0</c:v>
                </c:pt>
                <c:pt idx="2">
                  <c:v>4.0</c:v>
                </c:pt>
                <c:pt idx="3">
                  <c:v>2.0</c:v>
                </c:pt>
                <c:pt idx="4">
                  <c:v>3.0</c:v>
                </c:pt>
                <c:pt idx="5">
                  <c:v>3.0</c:v>
                </c:pt>
                <c:pt idx="6">
                  <c:v>4.0</c:v>
                </c:pt>
                <c:pt idx="7">
                  <c:v>2.0</c:v>
                </c:pt>
                <c:pt idx="8">
                  <c:v>3.0</c:v>
                </c:pt>
                <c:pt idx="9">
                  <c:v>5.0</c:v>
                </c:pt>
                <c:pt idx="10">
                  <c:v>5.0</c:v>
                </c:pt>
                <c:pt idx="11">
                  <c:v>3.0</c:v>
                </c:pt>
                <c:pt idx="12">
                  <c:v>3.0</c:v>
                </c:pt>
                <c:pt idx="13">
                  <c:v>3.0</c:v>
                </c:pt>
              </c:numCache>
            </c:numRef>
          </c:val>
          <c:smooth val="0"/>
        </c:ser>
        <c:dLbls>
          <c:showLegendKey val="0"/>
          <c:showVal val="0"/>
          <c:showCatName val="0"/>
          <c:showSerName val="0"/>
          <c:showPercent val="0"/>
          <c:showBubbleSize val="0"/>
        </c:dLbls>
        <c:smooth val="0"/>
        <c:axId val="1497648000"/>
        <c:axId val="1497649792"/>
      </c:lineChart>
      <c:catAx>
        <c:axId val="149764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9792"/>
        <c:crosses val="autoZero"/>
        <c:auto val="1"/>
        <c:lblAlgn val="ctr"/>
        <c:lblOffset val="100"/>
        <c:noMultiLvlLbl val="0"/>
      </c:catAx>
      <c:valAx>
        <c:axId val="1497649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764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54111"/>
            <a:ext cx="8610600" cy="2580640"/>
          </a:xfrm>
          <a:prstGeom prst="rect"/>
          <a:noFill/>
        </p:spPr>
        <p:txBody>
          <a:bodyPr rtlCol="0" wrap="square">
            <a:spAutoFit/>
          </a:bodyPr>
          <a:p>
            <a:r>
              <a:rPr sz="2400" lang="en-US"/>
              <a:t>STUDENT NAME:</a:t>
            </a:r>
            <a:r>
              <a:rPr sz="2400" lang="en-IN"/>
              <a:t> </a:t>
            </a:r>
            <a:r>
              <a:rPr sz="2400" lang="en-US"/>
              <a:t>M</a:t>
            </a:r>
            <a:r>
              <a:rPr sz="2400" lang="en-US"/>
              <a:t>A</a:t>
            </a:r>
            <a:r>
              <a:rPr sz="2400" lang="en-US"/>
              <a:t>N</a:t>
            </a:r>
            <a:r>
              <a:rPr sz="2400" lang="en-US"/>
              <a:t>A</a:t>
            </a:r>
            <a:r>
              <a:rPr sz="2400" lang="en-US"/>
              <a:t>S</a:t>
            </a:r>
            <a:r>
              <a:rPr sz="2400" lang="en-US"/>
              <a:t>H</a:t>
            </a:r>
            <a:r>
              <a:rPr sz="2400" lang="en-US"/>
              <a:t>A</a:t>
            </a:r>
            <a:r>
              <a:rPr sz="2400" lang="en-US"/>
              <a:t>.</a:t>
            </a:r>
            <a:r>
              <a:rPr sz="2400" lang="en-US"/>
              <a:t> </a:t>
            </a:r>
            <a:r>
              <a:rPr sz="2400" lang="en-US"/>
              <a:t>S</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dirty="0" sz="2400" lang="en-US"/>
              <a:t>5</a:t>
            </a:r>
            <a:r>
              <a:rPr dirty="0" sz="2400" lang="en-US"/>
              <a:t>3</a:t>
            </a:r>
            <a:r>
              <a:rPr dirty="0" sz="2400" lang="en-US"/>
              <a:t>4</a:t>
            </a:r>
            <a:endParaRPr dirty="0" sz="2400" lang="en-IN"/>
          </a:p>
          <a:p>
            <a:r>
              <a:rPr dirty="0" sz="2400" lang="en-IN"/>
              <a:t>NAAN MUDHALVAN ID: </a:t>
            </a:r>
            <a:endParaRPr dirty="0" sz="2400" lang="en-US"/>
          </a:p>
          <a:p>
            <a:r>
              <a:rPr dirty="0" sz="2400" lang="en-US"/>
              <a:t>DEPARTMENT:</a:t>
            </a:r>
            <a:r>
              <a:rPr dirty="0" sz="2400" lang="en-US"/>
              <a:t> COMMERCE </a:t>
            </a:r>
            <a:endParaRPr altLang="en-US" lang="zh-CN"/>
          </a:p>
          <a:p>
            <a:r>
              <a:rPr dirty="0" sz="2400" lang="en-US"/>
              <a:t>COLLEGE</a:t>
            </a:r>
            <a:r>
              <a:rPr dirty="0" sz="2400" lang="en-IN"/>
              <a:t>: SRI KANYAKA PARAMESWARI ARTS AND SCIENCE COLLEGE FOR WOMEN, CHENNAI -600001.</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12136177"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2623995" y="1584011"/>
            <a:ext cx="6100074" cy="3025141"/>
          </a:xfrm>
          <a:prstGeom prst="rect"/>
          <a:noFill/>
        </p:spPr>
        <p:txBody>
          <a:bodyPr wrap="square">
            <a:spAutoFit/>
          </a:bodyPr>
          <a:p>
            <a:r>
              <a:rPr b="1" lang="en-US"/>
              <a:t>DATA SET</a:t>
            </a:r>
            <a:r>
              <a:rPr lang="en-US"/>
              <a:t>:</a:t>
            </a:r>
            <a:endParaRPr lang="en-IN"/>
          </a:p>
          <a:p>
            <a:r>
              <a:rPr lang="en-US"/>
              <a:t>1.Kaggle2.Employee dataset</a:t>
            </a:r>
            <a:r>
              <a:rPr lang="en-IN"/>
              <a:t>.</a:t>
            </a:r>
          </a:p>
          <a:p>
            <a:endParaRPr lang="en-IN"/>
          </a:p>
          <a:p>
            <a:r>
              <a:rPr b="1" lang="en-US"/>
              <a:t>FEATURE SELECTION:</a:t>
            </a:r>
            <a:endParaRPr b="1" lang="en-IN"/>
          </a:p>
          <a:p>
            <a:r>
              <a:rPr lang="en-US"/>
              <a:t>1.Slicer.2.Conditional Formatting.3.Designing</a:t>
            </a:r>
            <a:r>
              <a:rPr lang="en-IN"/>
              <a:t>.</a:t>
            </a:r>
          </a:p>
          <a:p>
            <a:endParaRPr lang="en-IN"/>
          </a:p>
          <a:p>
            <a:r>
              <a:rPr b="1" lang="en-IN"/>
              <a:t>D</a:t>
            </a:r>
            <a:r>
              <a:rPr b="1" lang="en-US"/>
              <a:t>ATA CLEANING</a:t>
            </a:r>
            <a:r>
              <a:rPr lang="en-US"/>
              <a:t>: 1. Missing values.2. Irrelevant data.3. Correct Errors.4. Remove Unnecessary Columns and Rows</a:t>
            </a:r>
            <a:endParaRPr lang="en-IN"/>
          </a:p>
          <a:p>
            <a:endParaRPr lang="en-IN"/>
          </a:p>
          <a:p>
            <a:r>
              <a:rPr b="1" lang="en-US"/>
              <a:t>PIVOT TABLE</a:t>
            </a:r>
            <a:r>
              <a:rPr lang="en-US"/>
              <a:t>:1. Employee ID2. First Name.3. Performance 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11789550"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77578" y="2019300"/>
          <a:ext cx="7188132" cy="350479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3486049" y="1410920"/>
            <a:ext cx="3824262" cy="3291841"/>
          </a:xfrm>
          <a:prstGeom prst="rect"/>
          <a:noFill/>
        </p:spPr>
        <p:txBody>
          <a:bodyPr wrap="square">
            <a:spAutoFit/>
          </a:bodyPr>
          <a:p>
            <a:r>
              <a:rPr b="1" i="0" lang="en-IN">
                <a:solidFill>
                  <a:srgbClr val="001D35"/>
                </a:solidFill>
                <a:effectLst/>
                <a:latin typeface="Google Sans"/>
              </a:rPr>
              <a:t>Data analytics can be a powerful tool for improving employee performance measurement and helping organizations make better decisions. It can help managers identify strengths and areas for improvement, set clear goals, and gain insights into workforce trends and behaviors. This can lead to more engaged and efficient employees, which can contribute to overall organizational success.</a:t>
            </a:r>
            <a:endParaRPr b="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11678902"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1149494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350898" y="2080219"/>
            <a:ext cx="5120069" cy="1424940"/>
          </a:xfrm>
          <a:prstGeom prst="rect"/>
          <a:noFill/>
        </p:spPr>
        <p:txBody>
          <a:bodyPr wrap="square">
            <a:spAutoFit/>
          </a:bodyPr>
          <a:p>
            <a:r>
              <a:rPr b="1" i="0" lang="en-IN">
                <a:solidFill>
                  <a:srgbClr val="1F1F1F"/>
                </a:solidFill>
                <a:effectLst/>
                <a:latin typeface="Google Sans"/>
              </a:rPr>
              <a:t>To write a problem statement on employee performance, you need to </a:t>
            </a:r>
            <a:r>
              <a:rPr b="1" i="0" lang="en-IN">
                <a:solidFill>
                  <a:srgbClr val="040C28"/>
                </a:solidFill>
                <a:effectLst/>
                <a:latin typeface="Google Sans"/>
              </a:rPr>
              <a:t>identify the specific area of performance that is problematic, such as low productivity, high absenteeism, or poor quality of work</a:t>
            </a:r>
            <a:r>
              <a:rPr b="1" i="0" lang="en-IN">
                <a:solidFill>
                  <a:srgbClr val="1F1F1F"/>
                </a:solidFill>
                <a:effectLst/>
                <a:latin typeface="Google Sans"/>
              </a:rPr>
              <a:t>.</a:t>
            </a:r>
            <a:endParaRPr b="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21706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874821" y="1956315"/>
            <a:ext cx="4821254" cy="1958341"/>
          </a:xfrm>
          <a:prstGeom prst="rect"/>
          <a:noFill/>
        </p:spPr>
        <p:txBody>
          <a:bodyPr wrap="square">
            <a:spAutoFit/>
          </a:bodyPr>
          <a:p>
            <a:r>
              <a:rPr b="1" i="0" lang="en-IN">
                <a:solidFill>
                  <a:srgbClr val="1F1F1F"/>
                </a:solidFill>
                <a:effectLst/>
                <a:latin typeface="Google Sans"/>
              </a:rPr>
              <a:t>Employee performance analysis </a:t>
            </a:r>
            <a:r>
              <a:rPr b="1" i="0" lang="en-IN">
                <a:solidFill>
                  <a:srgbClr val="040C28"/>
                </a:solidFill>
                <a:effectLst/>
                <a:latin typeface="Google Sans"/>
              </a:rPr>
              <a:t>involves evaluating various metrics such as productivity, efficiency, and output quality to assess individual and team performance</a:t>
            </a:r>
            <a:r>
              <a:rPr b="1" i="0" lang="en-IN">
                <a:solidFill>
                  <a:srgbClr val="1F1F1F"/>
                </a:solidFill>
                <a:effectLst/>
                <a:latin typeface="Google Sans"/>
              </a:rPr>
              <a:t>. By leveraging data analytics, organizations can identify top performers, areas for improvement, and potential training needs.</a:t>
            </a:r>
            <a:endParaRPr b="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989593" y="1695450"/>
            <a:ext cx="3831063" cy="3025140"/>
          </a:xfrm>
          <a:prstGeom prst="rect"/>
          <a:noFill/>
        </p:spPr>
        <p:txBody>
          <a:bodyPr wrap="square">
            <a:spAutoFit/>
          </a:bodyPr>
          <a:p>
            <a:pPr indent="-342900" marL="342900">
              <a:buAutoNum type="arabicPeriod"/>
            </a:pPr>
            <a:r>
              <a:rPr lang="en-US"/>
              <a:t>Employee</a:t>
            </a:r>
            <a:endParaRPr lang="en-IN"/>
          </a:p>
          <a:p>
            <a:pPr indent="-342900" marL="342900">
              <a:buAutoNum type="arabicPeriod"/>
            </a:pPr>
            <a:r>
              <a:rPr lang="en-US"/>
              <a:t>Managers</a:t>
            </a:r>
            <a:endParaRPr lang="en-IN"/>
          </a:p>
          <a:p>
            <a:pPr indent="-342900" marL="342900">
              <a:buAutoNum type="arabicPeriod"/>
            </a:pPr>
            <a:r>
              <a:rPr lang="en-US"/>
              <a:t>Executives</a:t>
            </a:r>
            <a:endParaRPr lang="en-IN"/>
          </a:p>
          <a:p>
            <a:pPr indent="-342900" marL="342900">
              <a:buAutoNum type="arabicPeriod"/>
            </a:pPr>
            <a:r>
              <a:rPr lang="en-US"/>
              <a:t>Training</a:t>
            </a:r>
            <a:r>
              <a:rPr lang="en-IN"/>
              <a:t> </a:t>
            </a:r>
            <a:r>
              <a:rPr lang="en-US"/>
              <a:t>and</a:t>
            </a:r>
            <a:r>
              <a:rPr lang="en-IN"/>
              <a:t> </a:t>
            </a:r>
            <a:r>
              <a:rPr lang="en-US"/>
              <a:t>Development Teams</a:t>
            </a:r>
            <a:endParaRPr lang="en-IN"/>
          </a:p>
          <a:p>
            <a:pPr indent="-342900" marL="342900">
              <a:buAutoNum type="arabicPeriod"/>
            </a:pPr>
            <a:r>
              <a:rPr lang="en-US"/>
              <a:t>Compensation and Benefits Teams.</a:t>
            </a:r>
            <a:endParaRPr lang="en-IN"/>
          </a:p>
          <a:p>
            <a:pPr indent="-342900" marL="342900">
              <a:buAutoNum type="arabicPeriod"/>
            </a:pPr>
            <a:r>
              <a:rPr lang="en-US"/>
              <a:t>Performance Review Committees</a:t>
            </a:r>
            <a:endParaRPr lang="en-IN"/>
          </a:p>
          <a:p>
            <a:pPr indent="-342900" marL="342900">
              <a:buAutoNum type="arabicPeriod"/>
            </a:pPr>
            <a:r>
              <a:rPr lang="en-US"/>
              <a:t>Employer.</a:t>
            </a:r>
            <a:endParaRPr lang="en-IN"/>
          </a:p>
          <a:p>
            <a:pPr indent="-342900" marL="342900">
              <a:buAutoNum type="arabicPeriod"/>
            </a:pPr>
            <a:r>
              <a:rPr lang="en-US"/>
              <a:t> Human resources team.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4158401" y="2504984"/>
            <a:ext cx="3604219" cy="1958340"/>
          </a:xfrm>
          <a:prstGeom prst="rect"/>
          <a:noFill/>
        </p:spPr>
        <p:txBody>
          <a:bodyPr wrap="square">
            <a:spAutoFit/>
          </a:bodyPr>
          <a:p>
            <a:r>
              <a:rPr b="1" i="0" lang="en-IN">
                <a:solidFill>
                  <a:srgbClr val="272727"/>
                </a:solidFill>
                <a:effectLst/>
                <a:latin typeface="Public Sans"/>
              </a:rPr>
              <a:t>Employees desire more meaningful human interactions from their employers to fulfil their emotional needs of autonomy, purposeful growth, and flexibility. It is where Employee Value Proposition (EVP) comes in.</a:t>
            </a:r>
            <a:endParaRPr b="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2438808" y="1429258"/>
            <a:ext cx="4174700" cy="4625340"/>
          </a:xfrm>
          <a:prstGeom prst="rect"/>
          <a:noFill/>
        </p:spPr>
        <p:txBody>
          <a:bodyPr wrap="square">
            <a:spAutoFit/>
          </a:bodyPr>
          <a:p>
            <a:r>
              <a:rPr b="1" lang="en-US"/>
              <a:t>EMPLOYEE ID: </a:t>
            </a:r>
            <a:r>
              <a:rPr lang="en-US"/>
              <a:t>Unique identifier for each employee in the organization</a:t>
            </a:r>
            <a:r>
              <a:rPr lang="en-IN"/>
              <a:t>.</a:t>
            </a:r>
          </a:p>
          <a:p>
            <a:endParaRPr lang="en-IN"/>
          </a:p>
          <a:p>
            <a:r>
              <a:rPr b="1" lang="en-IN"/>
              <a:t>F</a:t>
            </a:r>
            <a:r>
              <a:rPr b="1" lang="en-US"/>
              <a:t>IRST NAME</a:t>
            </a:r>
            <a:r>
              <a:rPr lang="en-US"/>
              <a:t>: The first name of the employee.</a:t>
            </a:r>
            <a:endParaRPr lang="en-IN"/>
          </a:p>
          <a:p>
            <a:endParaRPr lang="en-IN"/>
          </a:p>
          <a:p>
            <a:r>
              <a:rPr b="1" lang="en-US"/>
              <a:t>PAY ZONE</a:t>
            </a:r>
            <a:r>
              <a:rPr lang="en-US"/>
              <a:t>: The pay zone or salary band to which the employee's compensation falls</a:t>
            </a:r>
            <a:r>
              <a:rPr lang="en-IN"/>
              <a:t>.</a:t>
            </a:r>
          </a:p>
          <a:p>
            <a:endParaRPr lang="en-IN"/>
          </a:p>
          <a:p>
            <a:r>
              <a:rPr b="1" lang="en-IN"/>
              <a:t>D</a:t>
            </a:r>
            <a:r>
              <a:rPr b="1" lang="en-US"/>
              <a:t>EPARTMENT TYPE</a:t>
            </a:r>
            <a:r>
              <a:rPr lang="en-US"/>
              <a:t>: The broader category or type of department the employee's work is associated with</a:t>
            </a:r>
            <a:r>
              <a:rPr lang="en-IN"/>
              <a:t>.</a:t>
            </a:r>
          </a:p>
          <a:p>
            <a:endParaRPr lang="en-IN"/>
          </a:p>
          <a:p>
            <a:r>
              <a:rPr b="1" lang="en-US"/>
              <a:t>CURRENT EMPLOYEE RATING</a:t>
            </a:r>
            <a:r>
              <a:rPr lang="en-US"/>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8911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3050038" y="2567166"/>
            <a:ext cx="4688133" cy="891541"/>
          </a:xfrm>
          <a:prstGeom prst="rect"/>
          <a:noFill/>
        </p:spPr>
        <p:txBody>
          <a:bodyPr wrap="square">
            <a:spAutoFit/>
          </a:bodyPr>
          <a:p>
            <a:r>
              <a:rPr b="1" lang="en-US"/>
              <a:t>Performance level=IFS(28&gt;=5, "VERY HIGH",28&gt;=4,"HIGH", 28&gt;=3,"MED", TRUE, "LOW")</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MEENA S</cp:lastModifiedBy>
  <dcterms:created xsi:type="dcterms:W3CDTF">2024-03-29T04:07:22Z</dcterms:created>
  <dcterms:modified xsi:type="dcterms:W3CDTF">2024-09-03T08:29:42Z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2681ffb869ae48c5b81a38575f012d47</vt:lpwstr>
  </property>
</Properties>
</file>