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228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48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26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908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57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240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346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765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1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1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6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0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18-Jul-20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9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A2B21-3FCD-4721-B95C-427943F61125}" type="datetime1">
              <a:rPr lang="en-US" smtClean="0"/>
              <a:t>18-Jul-20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5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atvnews.com/pincode/karnataka/bangalore/bangalore-city" TargetMode="External"/><Relationship Id="rId2" Type="http://schemas.openxmlformats.org/officeDocument/2006/relationships/hyperlink" Target="https://pincode.net.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200"/>
              </a:spcAft>
            </a:pP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Coursera Capstone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Data Science Professional Certificate</a:t>
            </a:r>
            <a:br>
              <a:rPr lang="en-US" sz="1800" b="1" kern="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By: Manash Pratim Borah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C0318-D223-4A9F-91EA-DC43925BA3A7}"/>
              </a:ext>
            </a:extLst>
          </p:cNvPr>
          <p:cNvSpPr txBox="1"/>
          <p:nvPr/>
        </p:nvSpPr>
        <p:spPr>
          <a:xfrm>
            <a:off x="2096546" y="390958"/>
            <a:ext cx="7874493" cy="14219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800"/>
              </a:spcBef>
              <a:spcAft>
                <a:spcPts val="200"/>
              </a:spcAft>
            </a:pPr>
            <a:r>
              <a:rPr lang="en-US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 Areas of Bangalore on the basis of number of Night Life Venues in the Area</a:t>
            </a:r>
            <a:endParaRPr lang="en-US" sz="3200" b="1" dirty="0">
              <a:solidFill>
                <a:schemeClr val="bg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B9BB-C240-4456-B5A3-872D2D09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7BFB90-5EA6-4B88-A402-40127B35215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438" y="1866899"/>
            <a:ext cx="9741547" cy="471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0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D7A6-79EA-4200-BDC8-19D9CACD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9B34-B98C-43DE-B099-9BE295A0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inner cluster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dots represent – Cluster 2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mid-outer cluster of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dots represent – Cluster 0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outer cluster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violet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dots represent – Cluster 1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small cluster of </a:t>
            </a:r>
            <a:r>
              <a:rPr lang="en-US" dirty="0">
                <a:solidFill>
                  <a:srgbClr val="F8D22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olive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dots towards lower left of map represent – Cluster 3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2F7A-DB6E-4A7C-A81B-25BB8C35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103F-258C-4CC8-9180-8A077616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score column for each cluster where we add up all one-hot encoded values of each venue</a:t>
            </a:r>
          </a:p>
          <a:p>
            <a:pPr marL="0" marR="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Cluster_2 &gt; Cluster_0 &gt; Cluster_1 &gt; Cluster_3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4C66A-D4CE-4EE7-A4F7-A49A66B107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1428" y="3268979"/>
            <a:ext cx="9499846" cy="28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8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ED7D-F880-4F9E-AF70-1A5B6410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30693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E9CA-CC4D-4234-BF55-5A39C904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93632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here from the length of different clusters we see cluster 2 having maximum venues followed by cluster 0 then cluster 1 and finally cluster 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64784-D935-46B7-88C4-E29F830960D9}"/>
              </a:ext>
            </a:extLst>
          </p:cNvPr>
          <p:cNvPicPr/>
          <p:nvPr/>
        </p:nvPicPr>
        <p:blipFill rotWithShape="1">
          <a:blip r:embed="rId2"/>
          <a:srcRect r="70712"/>
          <a:stretch/>
        </p:blipFill>
        <p:spPr>
          <a:xfrm>
            <a:off x="1484310" y="1763394"/>
            <a:ext cx="1740763" cy="1807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3F9298-3C32-4E06-B121-957BB7C47CE9}"/>
              </a:ext>
            </a:extLst>
          </p:cNvPr>
          <p:cNvPicPr/>
          <p:nvPr/>
        </p:nvPicPr>
        <p:blipFill rotWithShape="1">
          <a:blip r:embed="rId3"/>
          <a:srcRect r="64737"/>
          <a:stretch/>
        </p:blipFill>
        <p:spPr>
          <a:xfrm>
            <a:off x="3408285" y="1763394"/>
            <a:ext cx="2095870" cy="1809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21D53-9859-49FD-AA2F-5F26F5DB6D9E}"/>
              </a:ext>
            </a:extLst>
          </p:cNvPr>
          <p:cNvPicPr/>
          <p:nvPr/>
        </p:nvPicPr>
        <p:blipFill rotWithShape="1">
          <a:blip r:embed="rId4"/>
          <a:srcRect r="61601"/>
          <a:stretch/>
        </p:blipFill>
        <p:spPr>
          <a:xfrm>
            <a:off x="5712036" y="1761489"/>
            <a:ext cx="2018191" cy="1809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09DA3-4894-40A0-8881-4B439D290D6B}"/>
              </a:ext>
            </a:extLst>
          </p:cNvPr>
          <p:cNvPicPr/>
          <p:nvPr/>
        </p:nvPicPr>
        <p:blipFill rotWithShape="1">
          <a:blip r:embed="rId5"/>
          <a:srcRect r="63393"/>
          <a:stretch/>
        </p:blipFill>
        <p:spPr>
          <a:xfrm>
            <a:off x="7879044" y="1761488"/>
            <a:ext cx="2338146" cy="18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0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FF22-4350-42F7-B6A7-776D87EB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329DBC-C52B-4979-A4EE-40F59F565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711753"/>
              </p:ext>
            </p:extLst>
          </p:nvPr>
        </p:nvGraphicFramePr>
        <p:xfrm>
          <a:off x="2183908" y="2334827"/>
          <a:ext cx="8744505" cy="3729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4835">
                  <a:extLst>
                    <a:ext uri="{9D8B030D-6E8A-4147-A177-3AD203B41FA5}">
                      <a16:colId xmlns:a16="http://schemas.microsoft.com/office/drawing/2014/main" val="3080692737"/>
                    </a:ext>
                  </a:extLst>
                </a:gridCol>
                <a:gridCol w="2914835">
                  <a:extLst>
                    <a:ext uri="{9D8B030D-6E8A-4147-A177-3AD203B41FA5}">
                      <a16:colId xmlns:a16="http://schemas.microsoft.com/office/drawing/2014/main" val="408897889"/>
                    </a:ext>
                  </a:extLst>
                </a:gridCol>
                <a:gridCol w="2914835">
                  <a:extLst>
                    <a:ext uri="{9D8B030D-6E8A-4147-A177-3AD203B41FA5}">
                      <a16:colId xmlns:a16="http://schemas.microsoft.com/office/drawing/2014/main" val="4271054857"/>
                    </a:ext>
                  </a:extLst>
                </a:gridCol>
              </a:tblGrid>
              <a:tr h="377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Venues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156465"/>
                  </a:ext>
                </a:extLst>
              </a:tr>
              <a:tr h="3777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 Raman Nagar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857274"/>
                  </a:ext>
                </a:extLst>
              </a:tr>
              <a:tr h="37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Malleswaram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498111"/>
                  </a:ext>
                </a:extLst>
              </a:tr>
              <a:tr h="3777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Nagarbhavi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800907"/>
                  </a:ext>
                </a:extLst>
              </a:tr>
              <a:tr h="37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Begur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324476"/>
                  </a:ext>
                </a:extLst>
              </a:tr>
              <a:tr h="3777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Koramangala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017884"/>
                  </a:ext>
                </a:extLst>
              </a:tr>
              <a:tr h="37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Indiranagar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39604"/>
                  </a:ext>
                </a:extLst>
              </a:tr>
              <a:tr h="3777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Thalaghattapura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720024"/>
                  </a:ext>
                </a:extLst>
              </a:tr>
              <a:tr h="377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Anjanapura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45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8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DD9A-FE0A-4B78-A36C-2B89934B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8E23-186F-4821-AEAE-A8F26533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415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high competition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Cluster_2 and is probably a saturated market with brands with a strong hold on customer loyalty.</a:t>
            </a:r>
          </a:p>
          <a:p>
            <a:pPr marL="342900" marR="0" lvl="0" indent="-342900">
              <a:spcBef>
                <a:spcPts val="0"/>
              </a:spcBef>
              <a:spcAft>
                <a:spcPts val="415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Cluster_0 has potential as it is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as saturated as cluster_2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as far from the city heart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cluster_1. </a:t>
            </a:r>
          </a:p>
          <a:p>
            <a:pPr marL="342900" marR="0" lvl="0" indent="-342900">
              <a:spcBef>
                <a:spcPts val="0"/>
              </a:spcBef>
              <a:spcAft>
                <a:spcPts val="415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Cluster_1 is a tricky call to make as with the ever growing population of a city like Bangalore many people are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moving away from the city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more peaceful areas, so it wouldn’t be a bad choice to set up  a major hub where people can come out of the city as a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weekend trip.</a:t>
            </a:r>
          </a:p>
          <a:p>
            <a:pPr marL="342900" marR="0" lvl="0" indent="-342900">
              <a:spcBef>
                <a:spcPts val="0"/>
              </a:spcBef>
              <a:spcAft>
                <a:spcPts val="415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Cluster_3 is not a very good call as far as I can tell but if there is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influx of people there than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would be a great place to set up a new business as it is almost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untouched.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3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102A-9B78-41EB-90C5-B660B0B9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2379-1CF1-4FA1-9771-1B5A8066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4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AF95-23F2-405D-B626-DAB1FB40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DC3A-1FE3-4368-8F6A-0C41BEAD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Bangalore, not only known as the ‘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Silicon Valley of India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but it is also the ‘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 Capital of India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Bangalore has been flooded with people from all across India and abroad.</a:t>
            </a:r>
          </a:p>
          <a:p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night life of Bangalore grew, with the establishment of numerous clubs, pubs and restaurants.</a:t>
            </a:r>
          </a:p>
        </p:txBody>
      </p:sp>
    </p:spTree>
    <p:extLst>
      <p:ext uri="{BB962C8B-B14F-4D97-AF65-F5344CB8AC3E}">
        <p14:creationId xmlns:p14="http://schemas.microsoft.com/office/powerpoint/2010/main" val="348789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345B-E106-4836-8469-05ECF973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CC3D-DBB9-496D-8162-EF0D93F7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someone who wants to start a restaurant or other night life venues, choice of location is very critical as in can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or break them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4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0F76-2C92-4CC3-8297-385DBBD0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758A-419F-4400-8710-66602390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here is to use the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 to cluster the different areas based on the number of night life venues present in them.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algorithm will help to differentiate areas with High, Medium and Low density of such venues.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can help get the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lion’s share of profit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instead of stepping into a place where it is already crowded with old established brands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DAF4-E340-4F1C-BFB3-1D35D0F5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683C-F59D-420E-9EC1-DDBB5BD4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Developers</a:t>
            </a:r>
          </a:p>
          <a:p>
            <a:r>
              <a:rPr lang="en-US" dirty="0"/>
              <a:t>Investors</a:t>
            </a:r>
          </a:p>
          <a:p>
            <a:r>
              <a:rPr lang="en-US" dirty="0"/>
              <a:t>Person for whom living condition takes into factor proximity to night life venues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EDB5-C987-4DAE-9493-924C3FB4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C9E4-7A2F-4503-8ED3-1AACF1BC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Areas:</a:t>
            </a:r>
          </a:p>
          <a:p>
            <a:pPr lvl="2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https://pincode.net.in/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https://www.indiatvnews.com/pincode/karnataka/bangalore/bangalore-city</a:t>
            </a:r>
            <a:endParaRPr lang="en-US" sz="24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Coordinates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Geopy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Venues: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Foursquare API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7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A37B-3EFC-457C-901C-CD8A7AA2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1735-431B-46A4-9114-0975EBE3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959" y="1626170"/>
            <a:ext cx="10082596" cy="18583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into Numerical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AC1EE-AB0B-42D0-87F8-623345C3B57D}"/>
              </a:ext>
            </a:extLst>
          </p:cNvPr>
          <p:cNvPicPr/>
          <p:nvPr/>
        </p:nvPicPr>
        <p:blipFill rotWithShape="1">
          <a:blip r:embed="rId2"/>
          <a:srcRect t="31704"/>
          <a:stretch/>
        </p:blipFill>
        <p:spPr bwMode="auto">
          <a:xfrm>
            <a:off x="2050001" y="2555366"/>
            <a:ext cx="8689629" cy="3215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161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43D9-CC1B-4432-B6F1-DA5ECAA4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665D-8B7D-47CE-B017-07D46CA3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876298"/>
            <a:ext cx="1001871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one-hot encoding based on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BD0CD-6000-44FF-AD95-D8FD515FBC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0993" y="2782262"/>
            <a:ext cx="9038440" cy="311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1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632A-5ADC-461F-835E-FA25B553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67516-A179-486A-96B2-F3A64AC7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44731"/>
            <a:ext cx="10018713" cy="312420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create clusters and add cluster labels to the data frame.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98DB9-4038-4480-B131-616713F704A3}"/>
              </a:ext>
            </a:extLst>
          </p:cNvPr>
          <p:cNvPicPr/>
          <p:nvPr/>
        </p:nvPicPr>
        <p:blipFill rotWithShape="1">
          <a:blip r:embed="rId2"/>
          <a:srcRect t="68918"/>
          <a:stretch/>
        </p:blipFill>
        <p:spPr bwMode="auto">
          <a:xfrm>
            <a:off x="1552852" y="2794878"/>
            <a:ext cx="9260149" cy="2380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4522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573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Symbol</vt:lpstr>
      <vt:lpstr>Times New Roman</vt:lpstr>
      <vt:lpstr>Parallax</vt:lpstr>
      <vt:lpstr>Coursera Capstone  IBM Data Science Professional Certificate </vt:lpstr>
      <vt:lpstr>Introduction</vt:lpstr>
      <vt:lpstr>Introduction</vt:lpstr>
      <vt:lpstr>Business Problem</vt:lpstr>
      <vt:lpstr>Target Audience</vt:lpstr>
      <vt:lpstr>Data</vt:lpstr>
      <vt:lpstr>Methodology</vt:lpstr>
      <vt:lpstr>Methodology</vt:lpstr>
      <vt:lpstr>Methodology</vt:lpstr>
      <vt:lpstr>Result</vt:lpstr>
      <vt:lpstr>Result</vt:lpstr>
      <vt:lpstr>Result</vt:lpstr>
      <vt:lpstr>Result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2020-07-17T19:57:17Z</dcterms:created>
  <dcterms:modified xsi:type="dcterms:W3CDTF">2020-07-17T20:29:53Z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