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65" r:id="rId4"/>
    <p:sldId id="257" r:id="rId5"/>
    <p:sldId id="259" r:id="rId6"/>
    <p:sldId id="279" r:id="rId7"/>
    <p:sldId id="267" r:id="rId8"/>
    <p:sldId id="281" r:id="rId9"/>
    <p:sldId id="284" r:id="rId10"/>
    <p:sldId id="280" r:id="rId11"/>
    <p:sldId id="282" r:id="rId12"/>
    <p:sldId id="274" r:id="rId13"/>
    <p:sldId id="283" r:id="rId14"/>
    <p:sldId id="273" r:id="rId15"/>
    <p:sldId id="285" r:id="rId16"/>
    <p:sldId id="276" r:id="rId17"/>
    <p:sldId id="286" r:id="rId18"/>
    <p:sldId id="288" r:id="rId19"/>
    <p:sldId id="287" r:id="rId20"/>
    <p:sldId id="289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C493-A611-4456-8B61-96156EAEBB1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EE704-3D3A-402C-8DA2-B7ACD0C0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E704-3D3A-402C-8DA2-B7ACD0C06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0A19-145F-438B-96F6-F4B6F547E15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75FE-4CC6-42B1-87B8-635E2193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2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" y="21266"/>
            <a:ext cx="12069851" cy="67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3992" y="893958"/>
            <a:ext cx="6188148" cy="1649261"/>
          </a:xfrm>
        </p:spPr>
        <p:txBody>
          <a:bodyPr>
            <a:normAutofit/>
          </a:bodyPr>
          <a:lstStyle/>
          <a:p>
            <a:r>
              <a:rPr lang="en-US" sz="5000" b="1" dirty="0"/>
              <a:t>Forecasting Short Term Solar Energy Production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0374" y="2588030"/>
            <a:ext cx="2906233" cy="1655762"/>
          </a:xfrm>
        </p:spPr>
        <p:txBody>
          <a:bodyPr/>
          <a:lstStyle/>
          <a:p>
            <a:r>
              <a:rPr lang="en-US" i="1" dirty="0" smtClean="0"/>
              <a:t>by</a:t>
            </a:r>
          </a:p>
          <a:p>
            <a:r>
              <a:rPr lang="en-US" sz="2800" b="1" dirty="0" smtClean="0"/>
              <a:t>Manasi Mahish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931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89098" y="179549"/>
            <a:ext cx="10864702" cy="1325563"/>
          </a:xfrm>
        </p:spPr>
        <p:txBody>
          <a:bodyPr/>
          <a:lstStyle/>
          <a:p>
            <a:r>
              <a:rPr lang="en-US" dirty="0" smtClean="0"/>
              <a:t>Frequency &amp; time series analysis: temperature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02005" y="1569069"/>
            <a:ext cx="3806455" cy="4401326"/>
          </a:xfrm>
        </p:spPr>
        <p:txBody>
          <a:bodyPr/>
          <a:lstStyle/>
          <a:p>
            <a:r>
              <a:rPr lang="en-US" dirty="0"/>
              <a:t>Distribution similar for all temperature </a:t>
            </a:r>
            <a:r>
              <a:rPr lang="en-US" dirty="0" smtClean="0"/>
              <a:t>measurements</a:t>
            </a:r>
          </a:p>
          <a:p>
            <a:r>
              <a:rPr lang="en-US" dirty="0" smtClean="0"/>
              <a:t>Temperature </a:t>
            </a:r>
            <a:r>
              <a:rPr lang="en-US" dirty="0"/>
              <a:t>closely tied </a:t>
            </a:r>
            <a:r>
              <a:rPr lang="en-US" dirty="0" smtClean="0"/>
              <a:t>to </a:t>
            </a:r>
            <a:r>
              <a:rPr lang="en-US" dirty="0"/>
              <a:t>the amount of radiation </a:t>
            </a:r>
            <a:r>
              <a:rPr lang="en-US" dirty="0" smtClean="0"/>
              <a:t>at surface</a:t>
            </a:r>
          </a:p>
          <a:p>
            <a:r>
              <a:rPr lang="en-US" dirty="0" smtClean="0"/>
              <a:t>Seasonality evident with high in summer and low in winter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" y="3567718"/>
            <a:ext cx="7605721" cy="3136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" y="1505112"/>
            <a:ext cx="7960671" cy="20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20572"/>
            <a:ext cx="10515600" cy="1325563"/>
          </a:xfrm>
        </p:spPr>
        <p:txBody>
          <a:bodyPr/>
          <a:lstStyle/>
          <a:p>
            <a:r>
              <a:rPr lang="en-US" dirty="0" smtClean="0"/>
              <a:t>Seasonal variation in temperature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2" y="1322438"/>
            <a:ext cx="4403218" cy="338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67" y="1322438"/>
            <a:ext cx="4285691" cy="3310504"/>
          </a:xfrm>
          <a:prstGeom prst="rect">
            <a:avLst/>
          </a:prstGeom>
        </p:spPr>
      </p:pic>
      <p:sp>
        <p:nvSpPr>
          <p:cNvPr id="8" name="Content Placeholder 8"/>
          <p:cNvSpPr txBox="1">
            <a:spLocks/>
          </p:cNvSpPr>
          <p:nvPr/>
        </p:nvSpPr>
        <p:spPr>
          <a:xfrm>
            <a:off x="548315" y="4786521"/>
            <a:ext cx="11201695" cy="177376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Seasonality evident in temperature</a:t>
            </a:r>
          </a:p>
          <a:p>
            <a:r>
              <a:rPr lang="en-US" dirty="0" smtClean="0"/>
              <a:t>Temperature at surface (orange) higher than temperature above surface (blue) due to higher temperature gradient near surface</a:t>
            </a:r>
          </a:p>
          <a:p>
            <a:r>
              <a:rPr lang="en-US" dirty="0" smtClean="0"/>
              <a:t>Difference </a:t>
            </a:r>
            <a:r>
              <a:rPr lang="en-US" dirty="0"/>
              <a:t>in daily maximum and minimum temperature higher during spring and </a:t>
            </a:r>
            <a:r>
              <a:rPr lang="en-US" dirty="0" smtClean="0"/>
              <a:t>fall, and lower in winter</a:t>
            </a:r>
          </a:p>
        </p:txBody>
      </p:sp>
    </p:spTree>
    <p:extLst>
      <p:ext uri="{BB962C8B-B14F-4D97-AF65-F5344CB8AC3E}">
        <p14:creationId xmlns:p14="http://schemas.microsoft.com/office/powerpoint/2010/main" val="85604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26" y="3879906"/>
            <a:ext cx="7767096" cy="29780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2" y="925033"/>
            <a:ext cx="5066396" cy="3130113"/>
          </a:xfrm>
          <a:prstGeom prst="rect">
            <a:avLst/>
          </a:prstGeom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489097" y="126384"/>
            <a:ext cx="1121734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Frequency &amp; time series analysis: other variables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11162" y="1078030"/>
            <a:ext cx="4442637" cy="54609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</a:t>
            </a:r>
            <a:r>
              <a:rPr lang="en-US" dirty="0"/>
              <a:t>condensate, cloud cover and precipitation </a:t>
            </a:r>
            <a:r>
              <a:rPr lang="en-US" dirty="0" smtClean="0"/>
              <a:t>: most </a:t>
            </a:r>
            <a:r>
              <a:rPr lang="en-US" dirty="0"/>
              <a:t>data </a:t>
            </a:r>
            <a:r>
              <a:rPr lang="en-US" dirty="0" smtClean="0"/>
              <a:t>near </a:t>
            </a:r>
            <a:r>
              <a:rPr lang="en-US" dirty="0"/>
              <a:t>first </a:t>
            </a:r>
            <a:r>
              <a:rPr lang="en-US" dirty="0" smtClean="0"/>
              <a:t>bin</a:t>
            </a:r>
          </a:p>
          <a:p>
            <a:r>
              <a:rPr lang="en-US" dirty="0" smtClean="0"/>
              <a:t>Specific humidity and </a:t>
            </a:r>
            <a:r>
              <a:rPr lang="en-US" dirty="0" err="1" smtClean="0"/>
              <a:t>precipitable</a:t>
            </a:r>
            <a:r>
              <a:rPr lang="en-US" dirty="0" smtClean="0"/>
              <a:t> water </a:t>
            </a:r>
            <a:r>
              <a:rPr lang="en-US" dirty="0" smtClean="0"/>
              <a:t>with bimodal distribution, </a:t>
            </a:r>
            <a:r>
              <a:rPr lang="en-US" dirty="0" smtClean="0"/>
              <a:t>similar to </a:t>
            </a:r>
            <a:r>
              <a:rPr lang="en-US" dirty="0" smtClean="0"/>
              <a:t>temperature, large </a:t>
            </a:r>
            <a:r>
              <a:rPr lang="en-US" dirty="0"/>
              <a:t>number of humid and dry </a:t>
            </a:r>
            <a:r>
              <a:rPr lang="en-US" dirty="0" smtClean="0"/>
              <a:t>days</a:t>
            </a:r>
          </a:p>
          <a:p>
            <a:r>
              <a:rPr lang="en-US" dirty="0" smtClean="0"/>
              <a:t>Pressure more normally distributed </a:t>
            </a:r>
          </a:p>
          <a:p>
            <a:r>
              <a:rPr lang="en-US" dirty="0" smtClean="0"/>
              <a:t>Seasonality in specific humidity, </a:t>
            </a:r>
            <a:r>
              <a:rPr lang="en-US" dirty="0" err="1" smtClean="0"/>
              <a:t>precipitable</a:t>
            </a:r>
            <a:r>
              <a:rPr lang="en-US" dirty="0" smtClean="0"/>
              <a:t> water and pressure</a:t>
            </a:r>
          </a:p>
          <a:p>
            <a:r>
              <a:rPr lang="en-US" dirty="0" smtClean="0"/>
              <a:t>Specific humidity and </a:t>
            </a:r>
            <a:r>
              <a:rPr lang="en-US" dirty="0" err="1" smtClean="0"/>
              <a:t>precipitable</a:t>
            </a:r>
            <a:r>
              <a:rPr lang="en-US" dirty="0" smtClean="0"/>
              <a:t> water high in summer low in winter</a:t>
            </a:r>
          </a:p>
          <a:p>
            <a:r>
              <a:rPr lang="en-US" dirty="0" smtClean="0"/>
              <a:t>Pressure high in winter and low in summer</a:t>
            </a:r>
          </a:p>
        </p:txBody>
      </p:sp>
    </p:spTree>
    <p:extLst>
      <p:ext uri="{BB962C8B-B14F-4D97-AF65-F5344CB8AC3E}">
        <p14:creationId xmlns:p14="http://schemas.microsoft.com/office/powerpoint/2010/main" val="123701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3733"/>
            <a:ext cx="10515600" cy="1325563"/>
          </a:xfrm>
        </p:spPr>
        <p:txBody>
          <a:bodyPr/>
          <a:lstStyle/>
          <a:p>
            <a:r>
              <a:rPr lang="en-US" dirty="0" smtClean="0"/>
              <a:t>Seasonal variation in humidity and pressure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3" y="1318541"/>
            <a:ext cx="9709472" cy="3965840"/>
          </a:xfrm>
          <a:prstGeom prst="rect">
            <a:avLst/>
          </a:prstGeom>
        </p:spPr>
      </p:pic>
      <p:sp>
        <p:nvSpPr>
          <p:cNvPr id="6" name="Content Placeholder 8"/>
          <p:cNvSpPr txBox="1">
            <a:spLocks/>
          </p:cNvSpPr>
          <p:nvPr/>
        </p:nvSpPr>
        <p:spPr>
          <a:xfrm>
            <a:off x="616688" y="5539563"/>
            <a:ext cx="11241635" cy="106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Seasonality evident </a:t>
            </a:r>
            <a:r>
              <a:rPr lang="en-US" dirty="0"/>
              <a:t>in specific humidity, </a:t>
            </a:r>
            <a:r>
              <a:rPr lang="en-US" dirty="0" err="1"/>
              <a:t>precipitable</a:t>
            </a:r>
            <a:r>
              <a:rPr lang="en-US" dirty="0"/>
              <a:t> water and </a:t>
            </a:r>
            <a:r>
              <a:rPr lang="en-US" dirty="0" smtClean="0"/>
              <a:t>pressure – specific humidity, and </a:t>
            </a:r>
            <a:r>
              <a:rPr lang="en-US" dirty="0" err="1" smtClean="0"/>
              <a:t>precipitable</a:t>
            </a:r>
            <a:r>
              <a:rPr lang="en-US" dirty="0" smtClean="0"/>
              <a:t> water high in summer and low in winter, pressure high in summer and low in winter</a:t>
            </a:r>
          </a:p>
        </p:txBody>
      </p:sp>
    </p:spTree>
    <p:extLst>
      <p:ext uri="{BB962C8B-B14F-4D97-AF65-F5344CB8AC3E}">
        <p14:creationId xmlns:p14="http://schemas.microsoft.com/office/powerpoint/2010/main" val="29557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30"/>
            <a:ext cx="10515600" cy="1325563"/>
          </a:xfrm>
        </p:spPr>
        <p:txBody>
          <a:bodyPr/>
          <a:lstStyle/>
          <a:p>
            <a:r>
              <a:rPr lang="en-US" dirty="0" smtClean="0"/>
              <a:t>Correlation analysis with the target variable</a:t>
            </a:r>
            <a:endParaRPr lang="en-US" dirty="0"/>
          </a:p>
        </p:txBody>
      </p:sp>
      <p:sp>
        <p:nvSpPr>
          <p:cNvPr id="4" name="Content Placeholder 8"/>
          <p:cNvSpPr txBox="1">
            <a:spLocks/>
          </p:cNvSpPr>
          <p:nvPr/>
        </p:nvSpPr>
        <p:spPr>
          <a:xfrm>
            <a:off x="6907658" y="1357718"/>
            <a:ext cx="4655290" cy="51149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radiations in general </a:t>
            </a:r>
            <a:r>
              <a:rPr lang="en-US" dirty="0" smtClean="0"/>
              <a:t>strongly correlated </a:t>
            </a:r>
            <a:r>
              <a:rPr lang="en-US" dirty="0"/>
              <a:t>with solar </a:t>
            </a:r>
            <a:r>
              <a:rPr lang="en-US" dirty="0" smtClean="0"/>
              <a:t>energy</a:t>
            </a:r>
          </a:p>
          <a:p>
            <a:r>
              <a:rPr lang="en-US" dirty="0" smtClean="0"/>
              <a:t>Downward shortwave radiation primary source of energy - highest correlation with solar energy production</a:t>
            </a:r>
          </a:p>
          <a:p>
            <a:r>
              <a:rPr lang="en-US" dirty="0" smtClean="0"/>
              <a:t>Pressure </a:t>
            </a:r>
            <a:r>
              <a:rPr lang="en-US" dirty="0" smtClean="0"/>
              <a:t>having minimum </a:t>
            </a:r>
            <a:r>
              <a:rPr lang="en-US" dirty="0" smtClean="0"/>
              <a:t>/ no effect on solar energy</a:t>
            </a:r>
          </a:p>
          <a:p>
            <a:r>
              <a:rPr lang="en-US" dirty="0" smtClean="0"/>
              <a:t>Total cloud cover (TCC), total condensate (TC), precipitation negatively affect solar energy; more atmospheric moisture, more absorption of radiation by the atmosphere, less energy </a:t>
            </a:r>
            <a:r>
              <a:rPr lang="en-US" dirty="0" smtClean="0"/>
              <a:t>reaching </a:t>
            </a:r>
            <a:r>
              <a:rPr lang="en-US" dirty="0" smtClean="0"/>
              <a:t>surface  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88934"/>
              </p:ext>
            </p:extLst>
          </p:nvPr>
        </p:nvGraphicFramePr>
        <p:xfrm>
          <a:off x="1047347" y="1357717"/>
          <a:ext cx="5651164" cy="4649675"/>
        </p:xfrm>
        <a:graphic>
          <a:graphicData uri="http://schemas.openxmlformats.org/drawingml/2006/table">
            <a:tbl>
              <a:tblPr/>
              <a:tblGrid>
                <a:gridCol w="1412791"/>
                <a:gridCol w="1412791"/>
                <a:gridCol w="1412791"/>
                <a:gridCol w="1412791"/>
              </a:tblGrid>
              <a:tr h="113480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Correlation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with target 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Correlation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coefficient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 target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0.432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DSWRFS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0.888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DLWRFS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0.351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USWRFS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0.843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0.254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ULWRF 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0.660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-0.227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TS   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0.644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Precip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-0.309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ULWRFS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0.633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-0.487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0.628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TCC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-0.487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35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  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0.627</a:t>
                      </a:r>
                      <a:endParaRPr lang="en-US" sz="18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0.580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8100" y="26343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898"/>
            <a:ext cx="10515600" cy="1325563"/>
          </a:xfrm>
        </p:spPr>
        <p:txBody>
          <a:bodyPr/>
          <a:lstStyle/>
          <a:p>
            <a:r>
              <a:rPr lang="en-US" dirty="0" smtClean="0"/>
              <a:t>Model prediction: choosing the right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592" y="1382233"/>
            <a:ext cx="4368208" cy="47947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 model </a:t>
            </a:r>
          </a:p>
          <a:p>
            <a:pPr lvl="1"/>
            <a:r>
              <a:rPr lang="en-US" dirty="0" err="1" smtClean="0"/>
              <a:t>Underfitted</a:t>
            </a:r>
            <a:r>
              <a:rPr lang="en-US" dirty="0" smtClean="0"/>
              <a:t>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Low variance</a:t>
            </a:r>
          </a:p>
          <a:p>
            <a:pPr lvl="1"/>
            <a:r>
              <a:rPr lang="en-US" dirty="0" smtClean="0"/>
              <a:t>Generalized</a:t>
            </a:r>
          </a:p>
          <a:p>
            <a:r>
              <a:rPr lang="en-US" dirty="0" smtClean="0"/>
              <a:t>Complex model</a:t>
            </a:r>
          </a:p>
          <a:p>
            <a:pPr lvl="1"/>
            <a:r>
              <a:rPr lang="en-US" dirty="0" err="1" smtClean="0"/>
              <a:t>Overfitted</a:t>
            </a:r>
            <a:r>
              <a:rPr lang="en-US" dirty="0" smtClean="0"/>
              <a:t>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Low bias</a:t>
            </a:r>
          </a:p>
          <a:p>
            <a:pPr lvl="1"/>
            <a:r>
              <a:rPr lang="en-US" dirty="0" smtClean="0"/>
              <a:t>High variance</a:t>
            </a:r>
          </a:p>
          <a:p>
            <a:pPr lvl="1"/>
            <a:r>
              <a:rPr lang="en-US" dirty="0" smtClean="0"/>
              <a:t>Not generalized</a:t>
            </a:r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Objective:  build a model with optimum model complexity</a:t>
            </a:r>
          </a:p>
          <a:p>
            <a:endParaRPr lang="en-US" dirty="0"/>
          </a:p>
        </p:txBody>
      </p:sp>
      <p:pic>
        <p:nvPicPr>
          <p:cNvPr id="6148" name="Picture 4" descr="https://lh4.googleusercontent.com/TsJ5xHp9937Y3eDch80bMsOC-Z_CahrYoab2VAMF9pTN7XuT4h3uNCFt5-IEALxGTzVVzo5k2amRt1wLnHklM36RtnZ3uwrUA7s18Vwur86TPZteVLM0140ld12MjLLQjr72qr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8" y="1848180"/>
            <a:ext cx="5859130" cy="36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9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359"/>
            <a:ext cx="10515600" cy="1325563"/>
          </a:xfrm>
        </p:spPr>
        <p:txBody>
          <a:bodyPr/>
          <a:lstStyle/>
          <a:p>
            <a:r>
              <a:rPr lang="en-US" dirty="0" smtClean="0"/>
              <a:t>Machine learning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9922"/>
            <a:ext cx="10515600" cy="47558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Simple model</a:t>
            </a:r>
          </a:p>
          <a:p>
            <a:pPr lvl="1"/>
            <a:r>
              <a:rPr lang="en-US" dirty="0" smtClean="0"/>
              <a:t>Assumed linear </a:t>
            </a:r>
            <a:r>
              <a:rPr lang="en-US" dirty="0"/>
              <a:t>relations between features and target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Bias high, variance low</a:t>
            </a:r>
          </a:p>
          <a:p>
            <a:r>
              <a:rPr lang="en-US" dirty="0" smtClean="0"/>
              <a:t>Gradient boosting</a:t>
            </a:r>
          </a:p>
          <a:p>
            <a:pPr lvl="1"/>
            <a:r>
              <a:rPr lang="en-US" dirty="0" smtClean="0"/>
              <a:t>Built on weak </a:t>
            </a:r>
            <a:r>
              <a:rPr lang="en-US" dirty="0" err="1" smtClean="0"/>
              <a:t>regressors</a:t>
            </a:r>
            <a:endParaRPr lang="en-US" dirty="0" smtClean="0"/>
          </a:p>
          <a:p>
            <a:pPr lvl="1"/>
            <a:r>
              <a:rPr lang="en-US" dirty="0" smtClean="0"/>
              <a:t>Sequential process</a:t>
            </a:r>
          </a:p>
          <a:p>
            <a:pPr lvl="1"/>
            <a:r>
              <a:rPr lang="en-US" dirty="0" smtClean="0"/>
              <a:t>Following </a:t>
            </a:r>
            <a:r>
              <a:rPr lang="en-US" dirty="0" err="1" smtClean="0"/>
              <a:t>regressor</a:t>
            </a:r>
            <a:r>
              <a:rPr lang="en-US" dirty="0" smtClean="0"/>
              <a:t> learns from previous </a:t>
            </a:r>
            <a:r>
              <a:rPr lang="en-US" dirty="0" err="1" smtClean="0"/>
              <a:t>regressor’s</a:t>
            </a:r>
            <a:r>
              <a:rPr lang="en-US" dirty="0" smtClean="0"/>
              <a:t> mistake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Decision trees prone to overfitting</a:t>
            </a:r>
          </a:p>
          <a:p>
            <a:pPr lvl="1"/>
            <a:r>
              <a:rPr lang="en-US" dirty="0" smtClean="0"/>
              <a:t>Parallel process </a:t>
            </a:r>
          </a:p>
          <a:p>
            <a:pPr lvl="1"/>
            <a:r>
              <a:rPr lang="en-US" dirty="0" smtClean="0"/>
              <a:t>Higher number of decision trees employed to process re-sampled data</a:t>
            </a:r>
          </a:p>
          <a:p>
            <a:pPr lvl="1"/>
            <a:r>
              <a:rPr lang="en-US" dirty="0" smtClean="0"/>
              <a:t>Relies on voting to average out overfitting</a:t>
            </a:r>
          </a:p>
          <a:p>
            <a:pPr lvl="1"/>
            <a:r>
              <a:rPr lang="en-US" dirty="0" smtClean="0"/>
              <a:t>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36030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667"/>
            <a:ext cx="10515600" cy="1325563"/>
          </a:xfrm>
        </p:spPr>
        <p:txBody>
          <a:bodyPr/>
          <a:lstStyle/>
          <a:p>
            <a:r>
              <a:rPr lang="en-US" dirty="0" smtClean="0"/>
              <a:t>Modeling steps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763"/>
                <a:ext cx="10515600" cy="4752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Train (70%), test (30%) split in input dataset</a:t>
                </a:r>
              </a:p>
              <a:p>
                <a:r>
                  <a:rPr lang="en-US" dirty="0" smtClean="0"/>
                  <a:t>Standardize data</a:t>
                </a:r>
              </a:p>
              <a:p>
                <a:r>
                  <a:rPr lang="en-US" dirty="0" smtClean="0"/>
                  <a:t>Gradient boosting: </a:t>
                </a:r>
                <a:r>
                  <a:rPr lang="en-US" dirty="0"/>
                  <a:t>'</a:t>
                </a:r>
                <a:r>
                  <a:rPr lang="en-US" dirty="0" err="1"/>
                  <a:t>n_estimators</a:t>
                </a:r>
                <a:r>
                  <a:rPr lang="en-US" dirty="0"/>
                  <a:t>': 10, '</a:t>
                </a:r>
                <a:r>
                  <a:rPr lang="en-US" dirty="0" err="1"/>
                  <a:t>max_depth</a:t>
                </a:r>
                <a:r>
                  <a:rPr lang="en-US" dirty="0"/>
                  <a:t>': 5, and '</a:t>
                </a:r>
                <a:r>
                  <a:rPr lang="en-US" dirty="0" err="1"/>
                  <a:t>learning_rate</a:t>
                </a:r>
                <a:r>
                  <a:rPr lang="en-US" dirty="0"/>
                  <a:t>': </a:t>
                </a:r>
                <a:r>
                  <a:rPr lang="en-US" dirty="0" smtClean="0"/>
                  <a:t>0.4</a:t>
                </a:r>
              </a:p>
              <a:p>
                <a:r>
                  <a:rPr lang="en-US" dirty="0" smtClean="0"/>
                  <a:t>Random forest: </a:t>
                </a:r>
                <a:r>
                  <a:rPr lang="en-US" dirty="0"/>
                  <a:t>‘</a:t>
                </a:r>
                <a:r>
                  <a:rPr lang="en-US" dirty="0" err="1"/>
                  <a:t>n_estimator</a:t>
                </a:r>
                <a:r>
                  <a:rPr lang="en-US" dirty="0" smtClean="0"/>
                  <a:t>’: </a:t>
                </a:r>
                <a:r>
                  <a:rPr lang="en-US" dirty="0" smtClean="0"/>
                  <a:t>15</a:t>
                </a:r>
              </a:p>
              <a:p>
                <a:r>
                  <a:rPr lang="en-US" dirty="0" smtClean="0"/>
                  <a:t>Fit the training dataset and test model accuracy with test dataset  </a:t>
                </a:r>
                <a:endParaRPr lang="en-US" dirty="0" smtClean="0"/>
              </a:p>
              <a:p>
                <a:r>
                  <a:rPr lang="en-US" dirty="0" smtClean="0"/>
                  <a:t>The performance metrics : NRMSE and r</a:t>
                </a:r>
              </a:p>
              <a:p>
                <a:r>
                  <a:rPr lang="en-US" dirty="0" smtClean="0"/>
                  <a:t>Normalized root mean square error (NRMSE) between predicted and measured target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𝑁𝑅𝑀𝑆𝐸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Pearson correlation coefficient (r) between predicted and measured target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𝑡𝑒𝑡𝑠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𝑝𝑟𝑒𝑑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𝑡𝑒𝑠𝑡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Predict using unseen input weather dataset using the trained model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763"/>
                <a:ext cx="10515600" cy="4752200"/>
              </a:xfrm>
              <a:blipFill rotWithShape="0">
                <a:blip r:embed="rId2"/>
                <a:stretch>
                  <a:fillRect l="-522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4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distribution of ML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0" y="1994697"/>
            <a:ext cx="5081158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98" y="1994697"/>
            <a:ext cx="5236703" cy="3378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1182" y="5493010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ACME station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10623" y="5493010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98 stations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ML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8826"/>
              </p:ext>
            </p:extLst>
          </p:nvPr>
        </p:nvGraphicFramePr>
        <p:xfrm>
          <a:off x="914399" y="1467292"/>
          <a:ext cx="10645922" cy="4585130"/>
        </p:xfrm>
        <a:graphic>
          <a:graphicData uri="http://schemas.openxmlformats.org/drawingml/2006/table">
            <a:tbl>
              <a:tblPr/>
              <a:tblGrid>
                <a:gridCol w="1433739"/>
                <a:gridCol w="869909"/>
                <a:gridCol w="1068682"/>
                <a:gridCol w="1530396"/>
                <a:gridCol w="869909"/>
                <a:gridCol w="959549"/>
                <a:gridCol w="869909"/>
                <a:gridCol w="1094590"/>
                <a:gridCol w="998784"/>
                <a:gridCol w="950455"/>
              </a:tblGrid>
              <a:tr h="586154"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Machine learning 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 components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Parameters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NRMSE / Correlation coefficient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6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Station 'ACME'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stations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bias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variance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features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Radiative flux only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features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1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NRMSE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Corrcoef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NRMSE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Corrcoef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NRMSE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Corrcoef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 regression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default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0.912 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0.901 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0.909 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Gradient boosting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 = 10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0.194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0.934 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0.194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0.902 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0.204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0.932 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3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 = 15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0.967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0.201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0.958 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</a:t>
                      </a:r>
                      <a:endParaRPr lang="en-US" sz="440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0.961 </a:t>
                      </a:r>
                      <a:endParaRPr lang="en-US" sz="4400" dirty="0">
                        <a:effectLst/>
                        <a:latin typeface="+mn-lt"/>
                      </a:endParaRP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6272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83"/>
            <a:ext cx="10515600" cy="1325563"/>
          </a:xfrm>
        </p:spPr>
        <p:txBody>
          <a:bodyPr/>
          <a:lstStyle/>
          <a:p>
            <a:r>
              <a:rPr lang="en-US" dirty="0" smtClean="0"/>
              <a:t>Solar energy production: 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7"/>
            <a:ext cx="10315353" cy="48294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</a:t>
            </a:r>
          </a:p>
          <a:p>
            <a:pPr lvl="1"/>
            <a:r>
              <a:rPr lang="en-US" dirty="0" smtClean="0"/>
              <a:t>renewable</a:t>
            </a:r>
          </a:p>
          <a:p>
            <a:pPr lvl="1"/>
            <a:r>
              <a:rPr lang="en-US" dirty="0" smtClean="0"/>
              <a:t>readily available </a:t>
            </a:r>
          </a:p>
          <a:p>
            <a:pPr lvl="1"/>
            <a:r>
              <a:rPr lang="en-US" dirty="0" smtClean="0"/>
              <a:t>low carbon footprint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dependent on weather variables</a:t>
            </a:r>
          </a:p>
          <a:p>
            <a:pPr lvl="1"/>
            <a:r>
              <a:rPr lang="en-US" dirty="0" smtClean="0"/>
              <a:t>difficult to accurately predict time ahead</a:t>
            </a:r>
            <a:endParaRPr lang="en-US" dirty="0"/>
          </a:p>
          <a:p>
            <a:pPr lvl="1"/>
            <a:r>
              <a:rPr lang="en-US" dirty="0" smtClean="0"/>
              <a:t>may cause the utilities to purchase emergency power from neighboring utilities while over-predicting</a:t>
            </a:r>
          </a:p>
          <a:p>
            <a:pPr lvl="1"/>
            <a:r>
              <a:rPr lang="en-US" dirty="0" smtClean="0"/>
              <a:t>may cause excess generation of power while under-predicting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forecast solar </a:t>
            </a:r>
            <a:r>
              <a:rPr lang="en-US" dirty="0"/>
              <a:t>energy production </a:t>
            </a:r>
            <a:r>
              <a:rPr lang="en-US" dirty="0" smtClean="0"/>
              <a:t>as accurate as possible using machine learning algorithms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80" y="1060950"/>
            <a:ext cx="4087255" cy="29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03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target NRMSE (0.05) was not achieved but the target correlation coefficient (0.9) was </a:t>
            </a:r>
            <a:r>
              <a:rPr lang="en-US" dirty="0"/>
              <a:t>obtained </a:t>
            </a:r>
            <a:r>
              <a:rPr lang="en-US" dirty="0" smtClean="0"/>
              <a:t>in all cases</a:t>
            </a:r>
          </a:p>
          <a:p>
            <a:r>
              <a:rPr lang="en-US" dirty="0" smtClean="0"/>
              <a:t>Solar energy was predicted appropriately using weather inputs</a:t>
            </a:r>
          </a:p>
          <a:p>
            <a:r>
              <a:rPr lang="en-US" dirty="0" smtClean="0"/>
              <a:t>Radiative data alone effectively predicts solar energy with some error margin</a:t>
            </a:r>
          </a:p>
          <a:p>
            <a:r>
              <a:rPr lang="en-US" dirty="0" smtClean="0"/>
              <a:t>Similar accuracy achieved using 3 </a:t>
            </a:r>
            <a:r>
              <a:rPr lang="en-US" dirty="0"/>
              <a:t>ML algorithms</a:t>
            </a:r>
          </a:p>
          <a:p>
            <a:r>
              <a:rPr lang="en-US" dirty="0" smtClean="0"/>
              <a:t>Linear regression is the simplest and chosen model for solar energy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7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06" y="1225569"/>
            <a:ext cx="6089774" cy="40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6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50"/>
            <a:ext cx="10515600" cy="1325563"/>
          </a:xfrm>
        </p:spPr>
        <p:txBody>
          <a:bodyPr/>
          <a:lstStyle/>
          <a:p>
            <a:r>
              <a:rPr lang="en-US" dirty="0" smtClean="0"/>
              <a:t>Scope 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748" y="1318660"/>
            <a:ext cx="4937682" cy="5216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</a:t>
            </a:r>
            <a:r>
              <a:rPr lang="en-US" dirty="0" smtClean="0"/>
              <a:t>orecast solar </a:t>
            </a:r>
            <a:r>
              <a:rPr lang="en-US" dirty="0"/>
              <a:t>energy production at </a:t>
            </a:r>
            <a:r>
              <a:rPr lang="en-US" dirty="0" smtClean="0"/>
              <a:t>98 </a:t>
            </a:r>
            <a:r>
              <a:rPr lang="en-US" dirty="0" err="1" smtClean="0"/>
              <a:t>Mesonet</a:t>
            </a:r>
            <a:r>
              <a:rPr lang="en-US" dirty="0" smtClean="0"/>
              <a:t> stations (red)</a:t>
            </a:r>
          </a:p>
          <a:p>
            <a:r>
              <a:rPr lang="en-US" dirty="0" smtClean="0"/>
              <a:t>Model: machine learning algorithm- linear regression, gradient boosting, random forest </a:t>
            </a:r>
          </a:p>
          <a:p>
            <a:r>
              <a:rPr lang="en-US" dirty="0"/>
              <a:t>Input data: Numerical weather prediction (NWP) model data from NOAA/ESRL Global Ensemble Forecasting System (GEFS) for 1° apart grid points (blue)</a:t>
            </a:r>
          </a:p>
          <a:p>
            <a:r>
              <a:rPr lang="en-US" dirty="0" smtClean="0"/>
              <a:t>Target metrics: Normalized root mean square error (NRMSE) as 0.05 and correlation coefficient as 0.9 between predicted and actual solar energy production</a:t>
            </a:r>
          </a:p>
          <a:p>
            <a:pPr lvl="1"/>
            <a:endParaRPr lang="en-US" dirty="0"/>
          </a:p>
        </p:txBody>
      </p:sp>
      <p:pic>
        <p:nvPicPr>
          <p:cNvPr id="4" name="Picture 2" descr="GEFS Grid Vs. Mesonet Station Lo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0" y="991404"/>
            <a:ext cx="6545175" cy="45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703" y="122479"/>
            <a:ext cx="10515600" cy="1117164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31" y="1106905"/>
            <a:ext cx="11355572" cy="5549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structure: 5113 (days) x 11 (model ensemble) x 5 (times /day) x 9 (latitude) x 16 (longitude)</a:t>
            </a:r>
          </a:p>
          <a:p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Radiative flux</a:t>
            </a:r>
            <a:r>
              <a:rPr lang="en-US" dirty="0"/>
              <a:t>: downward long-wave radiative flux </a:t>
            </a:r>
            <a:r>
              <a:rPr lang="en-US" dirty="0" smtClean="0"/>
              <a:t>at surface (</a:t>
            </a:r>
            <a:r>
              <a:rPr lang="en-US" dirty="0" smtClean="0">
                <a:solidFill>
                  <a:srgbClr val="FF0000"/>
                </a:solidFill>
              </a:rPr>
              <a:t>DLWRFS</a:t>
            </a:r>
            <a:r>
              <a:rPr lang="en-US" dirty="0" smtClean="0"/>
              <a:t>), </a:t>
            </a:r>
            <a:r>
              <a:rPr lang="en-US" dirty="0"/>
              <a:t>downward short-wave radiative flux </a:t>
            </a:r>
            <a:r>
              <a:rPr lang="en-US" dirty="0" smtClean="0"/>
              <a:t>at surface (</a:t>
            </a:r>
            <a:r>
              <a:rPr lang="en-US" dirty="0" smtClean="0">
                <a:solidFill>
                  <a:srgbClr val="FF0000"/>
                </a:solidFill>
              </a:rPr>
              <a:t>DSWRFS</a:t>
            </a:r>
            <a:r>
              <a:rPr lang="en-US" dirty="0" smtClean="0"/>
              <a:t>), </a:t>
            </a:r>
            <a:r>
              <a:rPr lang="en-US" dirty="0"/>
              <a:t>upward long-wave radiation at </a:t>
            </a:r>
            <a:r>
              <a:rPr lang="en-US" dirty="0" smtClean="0"/>
              <a:t>surface (</a:t>
            </a:r>
            <a:r>
              <a:rPr lang="en-US" dirty="0" smtClean="0">
                <a:solidFill>
                  <a:srgbClr val="FF0000"/>
                </a:solidFill>
              </a:rPr>
              <a:t>ULWRFS</a:t>
            </a:r>
            <a:r>
              <a:rPr lang="en-US" dirty="0" smtClean="0"/>
              <a:t>), upward </a:t>
            </a:r>
            <a:r>
              <a:rPr lang="en-US" dirty="0"/>
              <a:t>short-wave radiation at </a:t>
            </a:r>
            <a:r>
              <a:rPr lang="en-US" dirty="0" smtClean="0"/>
              <a:t>surface (</a:t>
            </a:r>
            <a:r>
              <a:rPr lang="en-US" dirty="0" smtClean="0">
                <a:solidFill>
                  <a:srgbClr val="FF0000"/>
                </a:solidFill>
              </a:rPr>
              <a:t>USWRFS</a:t>
            </a:r>
            <a:r>
              <a:rPr lang="en-US" dirty="0" smtClean="0"/>
              <a:t>), </a:t>
            </a:r>
            <a:r>
              <a:rPr lang="en-US" dirty="0"/>
              <a:t>upward long-wave radiation at </a:t>
            </a:r>
            <a:r>
              <a:rPr lang="en-US" dirty="0" smtClean="0"/>
              <a:t>top </a:t>
            </a:r>
            <a:r>
              <a:rPr lang="en-US" dirty="0"/>
              <a:t>of the </a:t>
            </a:r>
            <a:r>
              <a:rPr lang="en-US" dirty="0" smtClean="0"/>
              <a:t>atmosphere (</a:t>
            </a:r>
            <a:r>
              <a:rPr lang="en-US" dirty="0" smtClean="0">
                <a:solidFill>
                  <a:srgbClr val="FF0000"/>
                </a:solidFill>
              </a:rPr>
              <a:t>ULWRF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Temperature: maximum </a:t>
            </a:r>
            <a:r>
              <a:rPr lang="en-US" dirty="0"/>
              <a:t>temperature </a:t>
            </a:r>
            <a:r>
              <a:rPr lang="en-US" dirty="0" smtClean="0"/>
              <a:t>at </a:t>
            </a:r>
            <a:r>
              <a:rPr lang="en-US" dirty="0"/>
              <a:t>2 m above </a:t>
            </a:r>
            <a:r>
              <a:rPr lang="en-US" dirty="0" smtClean="0"/>
              <a:t>ground (</a:t>
            </a:r>
            <a:r>
              <a:rPr lang="en-US" dirty="0" err="1" smtClean="0">
                <a:solidFill>
                  <a:srgbClr val="FF0000"/>
                </a:solidFill>
              </a:rPr>
              <a:t>MaxT</a:t>
            </a:r>
            <a:r>
              <a:rPr lang="en-US" dirty="0" smtClean="0"/>
              <a:t>), minimum </a:t>
            </a:r>
            <a:r>
              <a:rPr lang="en-US" dirty="0"/>
              <a:t>temperature </a:t>
            </a:r>
            <a:r>
              <a:rPr lang="en-US" dirty="0" smtClean="0"/>
              <a:t>at </a:t>
            </a:r>
            <a:r>
              <a:rPr lang="en-US" dirty="0"/>
              <a:t>2 m above </a:t>
            </a:r>
            <a:r>
              <a:rPr lang="en-US" dirty="0" smtClean="0"/>
              <a:t>ground (</a:t>
            </a:r>
            <a:r>
              <a:rPr lang="en-US" dirty="0" err="1" smtClean="0">
                <a:solidFill>
                  <a:srgbClr val="FF0000"/>
                </a:solidFill>
              </a:rPr>
              <a:t>MinT</a:t>
            </a:r>
            <a:r>
              <a:rPr lang="en-US" dirty="0" smtClean="0"/>
              <a:t>), current </a:t>
            </a:r>
            <a:r>
              <a:rPr lang="en-US" dirty="0"/>
              <a:t>temperature at 2 m above </a:t>
            </a:r>
            <a:r>
              <a:rPr lang="en-US" dirty="0" smtClean="0"/>
              <a:t>ground, temperature </a:t>
            </a:r>
            <a:r>
              <a:rPr lang="en-US" dirty="0"/>
              <a:t>of </a:t>
            </a:r>
            <a:r>
              <a:rPr lang="en-US" dirty="0" smtClean="0"/>
              <a:t>surface (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Other variables: air </a:t>
            </a:r>
            <a:r>
              <a:rPr lang="en-US" dirty="0"/>
              <a:t>pressure at mean sea </a:t>
            </a:r>
            <a:r>
              <a:rPr lang="en-US" dirty="0" smtClean="0"/>
              <a:t>level (</a:t>
            </a:r>
            <a:r>
              <a:rPr lang="en-US" dirty="0" err="1" smtClean="0">
                <a:solidFill>
                  <a:srgbClr val="FF0000"/>
                </a:solidFill>
              </a:rPr>
              <a:t>Pr</a:t>
            </a:r>
            <a:r>
              <a:rPr lang="en-US" dirty="0" smtClean="0"/>
              <a:t>), 3-Hour </a:t>
            </a:r>
            <a:r>
              <a:rPr lang="en-US" dirty="0"/>
              <a:t>accumulated precipitation at </a:t>
            </a:r>
            <a:r>
              <a:rPr lang="en-US" dirty="0" smtClean="0"/>
              <a:t>surface (</a:t>
            </a:r>
            <a:r>
              <a:rPr lang="en-US" dirty="0" err="1" smtClean="0">
                <a:solidFill>
                  <a:srgbClr val="FF0000"/>
                </a:solidFill>
              </a:rPr>
              <a:t>Precip</a:t>
            </a:r>
            <a:r>
              <a:rPr lang="en-US" dirty="0" smtClean="0"/>
              <a:t>), </a:t>
            </a:r>
            <a:r>
              <a:rPr lang="en-US" dirty="0" err="1" smtClean="0"/>
              <a:t>precipitable</a:t>
            </a:r>
            <a:r>
              <a:rPr lang="en-US" dirty="0" smtClean="0"/>
              <a:t> </a:t>
            </a:r>
            <a:r>
              <a:rPr lang="en-US" dirty="0"/>
              <a:t>water over </a:t>
            </a:r>
            <a:r>
              <a:rPr lang="en-US" dirty="0" smtClean="0"/>
              <a:t>entire </a:t>
            </a:r>
            <a:r>
              <a:rPr lang="en-US" dirty="0"/>
              <a:t>depth of </a:t>
            </a:r>
            <a:r>
              <a:rPr lang="en-US" dirty="0" smtClean="0"/>
              <a:t>atmosphere (</a:t>
            </a:r>
            <a:r>
              <a:rPr lang="en-US" dirty="0" smtClean="0">
                <a:solidFill>
                  <a:srgbClr val="FF0000"/>
                </a:solidFill>
              </a:rPr>
              <a:t>PW</a:t>
            </a:r>
            <a:r>
              <a:rPr lang="en-US" dirty="0" smtClean="0"/>
              <a:t>), specific </a:t>
            </a:r>
            <a:r>
              <a:rPr lang="en-US" dirty="0"/>
              <a:t>humidity at 2 m above </a:t>
            </a:r>
            <a:r>
              <a:rPr lang="en-US" dirty="0" smtClean="0"/>
              <a:t>ground (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), total </a:t>
            </a:r>
            <a:r>
              <a:rPr lang="en-US" dirty="0"/>
              <a:t>cloud cover over </a:t>
            </a:r>
            <a:r>
              <a:rPr lang="en-US" dirty="0" smtClean="0"/>
              <a:t>entire </a:t>
            </a:r>
            <a:r>
              <a:rPr lang="en-US" dirty="0"/>
              <a:t>depth of </a:t>
            </a:r>
            <a:r>
              <a:rPr lang="en-US" dirty="0" smtClean="0"/>
              <a:t>atmosphere (</a:t>
            </a:r>
            <a:r>
              <a:rPr lang="en-US" dirty="0" smtClean="0">
                <a:solidFill>
                  <a:srgbClr val="FF0000"/>
                </a:solidFill>
              </a:rPr>
              <a:t>TCC</a:t>
            </a:r>
            <a:r>
              <a:rPr lang="en-US" dirty="0" smtClean="0"/>
              <a:t>), total </a:t>
            </a:r>
            <a:r>
              <a:rPr lang="en-US" dirty="0"/>
              <a:t>column-integrated condensate over </a:t>
            </a:r>
            <a:r>
              <a:rPr lang="en-US" dirty="0" smtClean="0"/>
              <a:t>entire atmosphere (</a:t>
            </a:r>
            <a:r>
              <a:rPr lang="en-US" dirty="0" smtClean="0">
                <a:solidFill>
                  <a:srgbClr val="FF0000"/>
                </a:solidFill>
              </a:rPr>
              <a:t>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Target variable</a:t>
            </a:r>
          </a:p>
          <a:p>
            <a:pPr lvl="1"/>
            <a:r>
              <a:rPr lang="en-US" dirty="0" smtClean="0"/>
              <a:t>Solar energy production</a:t>
            </a:r>
          </a:p>
          <a:p>
            <a:r>
              <a:rPr lang="en-US" dirty="0" smtClean="0"/>
              <a:t>Training data: 1997 – 2007 weather (input) and solar energy (output) data</a:t>
            </a:r>
          </a:p>
          <a:p>
            <a:r>
              <a:rPr lang="en-US" dirty="0" smtClean="0"/>
              <a:t>Model prediction: 2008 – 2012 solar energy production based on weather data</a:t>
            </a:r>
          </a:p>
        </p:txBody>
      </p:sp>
    </p:spTree>
    <p:extLst>
      <p:ext uri="{BB962C8B-B14F-4D97-AF65-F5344CB8AC3E}">
        <p14:creationId xmlns:p14="http://schemas.microsoft.com/office/powerpoint/2010/main" val="259862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687493" cy="1064202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analysis: radiative flux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26762" y="1511630"/>
            <a:ext cx="5274646" cy="4952424"/>
          </a:xfrm>
        </p:spPr>
        <p:txBody>
          <a:bodyPr>
            <a:normAutofit/>
          </a:bodyPr>
          <a:lstStyle/>
          <a:p>
            <a:r>
              <a:rPr lang="en-US" dirty="0" smtClean="0"/>
              <a:t>Radiative Flux: Amount of solar energy radiated through a given area</a:t>
            </a:r>
          </a:p>
          <a:p>
            <a:r>
              <a:rPr lang="en-US" dirty="0" smtClean="0"/>
              <a:t>Incoming radiation ~ shortwave, high energy, emitted from very hot sun</a:t>
            </a:r>
          </a:p>
          <a:p>
            <a:r>
              <a:rPr lang="en-US" dirty="0" smtClean="0"/>
              <a:t>Upward radiation ~ longwave, low in energy, re-emitted by much cooler earth</a:t>
            </a:r>
          </a:p>
          <a:p>
            <a:r>
              <a:rPr lang="en-US" dirty="0" smtClean="0"/>
              <a:t>A small fraction goes back to space</a:t>
            </a:r>
          </a:p>
        </p:txBody>
      </p:sp>
      <p:sp>
        <p:nvSpPr>
          <p:cNvPr id="4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1517" y="6176963"/>
            <a:ext cx="7894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https://kisialevelgeography.wordpress.com/as-atmosphere-weather/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2" y="1405300"/>
            <a:ext cx="6381494" cy="47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2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distribution: radiative flux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0365" y="4306185"/>
            <a:ext cx="11387469" cy="2158410"/>
          </a:xfrm>
        </p:spPr>
        <p:txBody>
          <a:bodyPr/>
          <a:lstStyle/>
          <a:p>
            <a:r>
              <a:rPr lang="en-US" dirty="0" smtClean="0"/>
              <a:t>Downward flux with 2 distinct peaks - summer and winter</a:t>
            </a:r>
            <a:endParaRPr lang="en-US" dirty="0"/>
          </a:p>
          <a:p>
            <a:r>
              <a:rPr lang="en-US" dirty="0" smtClean="0"/>
              <a:t>Downward shortwave - highest </a:t>
            </a:r>
            <a:r>
              <a:rPr lang="en-US" dirty="0" smtClean="0"/>
              <a:t>magnitude</a:t>
            </a:r>
          </a:p>
          <a:p>
            <a:r>
              <a:rPr lang="en-US" dirty="0" smtClean="0"/>
              <a:t>Upward shortwave– lowest magnitude</a:t>
            </a:r>
          </a:p>
          <a:p>
            <a:r>
              <a:rPr lang="en-US" dirty="0" smtClean="0"/>
              <a:t>Upward </a:t>
            </a:r>
            <a:r>
              <a:rPr lang="en-US" dirty="0" smtClean="0"/>
              <a:t>flux – longwave primarily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" y="1532936"/>
            <a:ext cx="10334844" cy="25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3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/>
          <p:cNvSpPr>
            <a:spLocks noGrp="1"/>
          </p:cNvSpPr>
          <p:nvPr>
            <p:ph idx="1"/>
          </p:nvPr>
        </p:nvSpPr>
        <p:spPr>
          <a:xfrm>
            <a:off x="8112639" y="802031"/>
            <a:ext cx="3674836" cy="54392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Downward radiation: shortwave (mainly) + longwave</a:t>
            </a:r>
          </a:p>
          <a:p>
            <a:r>
              <a:rPr lang="en-US" sz="2400" dirty="0" smtClean="0"/>
              <a:t>Upward radiation: shortwave + longwave (mainly)</a:t>
            </a:r>
          </a:p>
          <a:p>
            <a:r>
              <a:rPr lang="en-US" sz="2400" dirty="0" smtClean="0"/>
              <a:t>Net radiation at surface: downward – upward</a:t>
            </a:r>
          </a:p>
          <a:p>
            <a:r>
              <a:rPr lang="en-US" sz="2400" dirty="0" smtClean="0"/>
              <a:t>Seasonality evident in downward, upward and net radiation at surface</a:t>
            </a:r>
          </a:p>
          <a:p>
            <a:r>
              <a:rPr lang="en-US" sz="2400" dirty="0" smtClean="0"/>
              <a:t>Seasonality caused by tilt of earth (</a:t>
            </a:r>
            <a:r>
              <a:rPr lang="en-US" sz="2400" dirty="0"/>
              <a:t>primarily </a:t>
            </a:r>
            <a:r>
              <a:rPr lang="en-US" sz="2400" dirty="0" smtClean="0"/>
              <a:t>) + various weather elements</a:t>
            </a:r>
          </a:p>
          <a:p>
            <a:endParaRPr lang="en-US" sz="2400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846869" cy="6310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series analysis: radiative flux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2" y="844562"/>
            <a:ext cx="7538481" cy="2735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4" y="3659791"/>
            <a:ext cx="7538479" cy="27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41"/>
            <a:ext cx="10515600" cy="1325563"/>
          </a:xfrm>
        </p:spPr>
        <p:txBody>
          <a:bodyPr/>
          <a:lstStyle/>
          <a:p>
            <a:r>
              <a:rPr lang="en-US" dirty="0" smtClean="0"/>
              <a:t>Seasonal variation in radiative flux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0" y="1254641"/>
            <a:ext cx="5658363" cy="5422597"/>
          </a:xfrm>
          <a:prstGeom prst="rect">
            <a:avLst/>
          </a:prstGeom>
        </p:spPr>
      </p:pic>
      <p:sp>
        <p:nvSpPr>
          <p:cNvPr id="7" name="Content Placeholder 8"/>
          <p:cNvSpPr txBox="1">
            <a:spLocks/>
          </p:cNvSpPr>
          <p:nvPr/>
        </p:nvSpPr>
        <p:spPr>
          <a:xfrm>
            <a:off x="6496563" y="1254642"/>
            <a:ext cx="4976261" cy="50823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Seasonality in downward shortwave is greatest</a:t>
            </a:r>
          </a:p>
          <a:p>
            <a:pPr lvl="1"/>
            <a:r>
              <a:rPr lang="en-US" dirty="0" smtClean="0"/>
              <a:t>A change of 200 to 500 units between winter low to summer high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radiations </a:t>
            </a:r>
            <a:r>
              <a:rPr lang="en-US" dirty="0" smtClean="0"/>
              <a:t>high in summer and lower in winter</a:t>
            </a:r>
          </a:p>
          <a:p>
            <a:r>
              <a:rPr lang="en-US" dirty="0" smtClean="0"/>
              <a:t>There is time lag between the </a:t>
            </a:r>
            <a:r>
              <a:rPr lang="en-US" dirty="0" smtClean="0"/>
              <a:t>peaks of various radiations</a:t>
            </a:r>
            <a:endParaRPr lang="en-US" dirty="0" smtClean="0"/>
          </a:p>
          <a:p>
            <a:pPr lvl="1"/>
            <a:r>
              <a:rPr lang="en-US" dirty="0" smtClean="0"/>
              <a:t>Re-emitted long wave peaks later than the </a:t>
            </a:r>
            <a:r>
              <a:rPr lang="en-US" dirty="0" smtClean="0"/>
              <a:t>shortwave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711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variation in radiation fraction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7" y="1690688"/>
            <a:ext cx="5443266" cy="4763585"/>
          </a:xfrm>
          <a:prstGeom prst="rect">
            <a:avLst/>
          </a:prstGeom>
        </p:spPr>
      </p:pic>
      <p:sp>
        <p:nvSpPr>
          <p:cNvPr id="9" name="Content Placeholder 8"/>
          <p:cNvSpPr txBox="1">
            <a:spLocks/>
          </p:cNvSpPr>
          <p:nvPr/>
        </p:nvSpPr>
        <p:spPr>
          <a:xfrm>
            <a:off x="5996763" y="1690688"/>
            <a:ext cx="5736433" cy="469389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fraction of energy re-emitted from earth surface (orange) is less in summer </a:t>
            </a:r>
          </a:p>
          <a:p>
            <a:r>
              <a:rPr lang="en-US" dirty="0" smtClean="0"/>
              <a:t>Downward shortwave radiation as fraction of total downward radiation (blue) is higher in spring and summer</a:t>
            </a:r>
          </a:p>
          <a:p>
            <a:r>
              <a:rPr lang="en-US" dirty="0" smtClean="0"/>
              <a:t>Upward longwave radiation as fraction of total upward radiation (gray)&gt; 80% </a:t>
            </a:r>
          </a:p>
          <a:p>
            <a:r>
              <a:rPr lang="en-US" dirty="0" smtClean="0"/>
              <a:t>Upward longwave radiation at TOA as a fraction of total </a:t>
            </a:r>
            <a:r>
              <a:rPr lang="en-US" dirty="0" err="1" smtClean="0"/>
              <a:t>downard</a:t>
            </a:r>
            <a:r>
              <a:rPr lang="en-US" dirty="0" smtClean="0"/>
              <a:t> radiation at surface (red) is less in summer months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14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1208</Words>
  <Application>Microsoft Office PowerPoint</Application>
  <PresentationFormat>Widescreen</PresentationFormat>
  <Paragraphs>217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Forecasting Short Term Solar Energy Production</vt:lpstr>
      <vt:lpstr>Solar energy production: current situation</vt:lpstr>
      <vt:lpstr>Scope of the work</vt:lpstr>
      <vt:lpstr>Data description</vt:lpstr>
      <vt:lpstr>Exploratory analysis: radiative flux </vt:lpstr>
      <vt:lpstr>Frequency distribution: radiative flux</vt:lpstr>
      <vt:lpstr>Time series analysis: radiative flux</vt:lpstr>
      <vt:lpstr>Seasonal variation in radiative flux</vt:lpstr>
      <vt:lpstr>Seasonal variation in radiation fraction</vt:lpstr>
      <vt:lpstr>Frequency &amp; time series analysis: temperature</vt:lpstr>
      <vt:lpstr>Seasonal variation in temperature</vt:lpstr>
      <vt:lpstr>PowerPoint Presentation</vt:lpstr>
      <vt:lpstr>Seasonal variation in humidity and pressure</vt:lpstr>
      <vt:lpstr>Correlation analysis with the target variable</vt:lpstr>
      <vt:lpstr>Model prediction: choosing the right model</vt:lpstr>
      <vt:lpstr>Machine learning algorithm</vt:lpstr>
      <vt:lpstr>Modeling steps</vt:lpstr>
      <vt:lpstr>Residual distribution of ML algorithms</vt:lpstr>
      <vt:lpstr>Comparisons of ML algorithms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Prediction</dc:title>
  <dc:creator>Manasi Mahish</dc:creator>
  <cp:lastModifiedBy>Manasi Mahish</cp:lastModifiedBy>
  <cp:revision>125</cp:revision>
  <dcterms:created xsi:type="dcterms:W3CDTF">2019-03-04T00:48:50Z</dcterms:created>
  <dcterms:modified xsi:type="dcterms:W3CDTF">2019-04-29T21:00:07Z</dcterms:modified>
</cp:coreProperties>
</file>