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8" r:id="rId5"/>
    <p:sldId id="259" r:id="rId6"/>
    <p:sldId id="260" r:id="rId7"/>
    <p:sldId id="261" r:id="rId8"/>
    <p:sldId id="262" r:id="rId9"/>
    <p:sldId id="274" r:id="rId10"/>
    <p:sldId id="264" r:id="rId11"/>
    <p:sldId id="263" r:id="rId12"/>
    <p:sldId id="273" r:id="rId13"/>
    <p:sldId id="289" r:id="rId14"/>
    <p:sldId id="265" r:id="rId15"/>
    <p:sldId id="277" r:id="rId16"/>
    <p:sldId id="275" r:id="rId17"/>
    <p:sldId id="290" r:id="rId18"/>
    <p:sldId id="279" r:id="rId19"/>
    <p:sldId id="291" r:id="rId20"/>
    <p:sldId id="266" r:id="rId21"/>
    <p:sldId id="280" r:id="rId22"/>
    <p:sldId id="267" r:id="rId23"/>
    <p:sldId id="281" r:id="rId24"/>
    <p:sldId id="268" r:id="rId25"/>
    <p:sldId id="282" r:id="rId26"/>
    <p:sldId id="269" r:id="rId27"/>
    <p:sldId id="283" r:id="rId28"/>
    <p:sldId id="285" r:id="rId29"/>
    <p:sldId id="284" r:id="rId30"/>
    <p:sldId id="276" r:id="rId31"/>
    <p:sldId id="272" r:id="rId32"/>
    <p:sldId id="271" r:id="rId33"/>
    <p:sldId id="2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7D2A-C660-46CF-AFBD-55B0DB544DB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FC0E-9A63-4809-AB5C-6C7E71D2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3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7D2A-C660-46CF-AFBD-55B0DB544DB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FC0E-9A63-4809-AB5C-6C7E71D2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7D2A-C660-46CF-AFBD-55B0DB544DB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FC0E-9A63-4809-AB5C-6C7E71D2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7D2A-C660-46CF-AFBD-55B0DB544DB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FC0E-9A63-4809-AB5C-6C7E71D2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7D2A-C660-46CF-AFBD-55B0DB544DB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FC0E-9A63-4809-AB5C-6C7E71D2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6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7D2A-C660-46CF-AFBD-55B0DB544DB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FC0E-9A63-4809-AB5C-6C7E71D2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7D2A-C660-46CF-AFBD-55B0DB544DB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FC0E-9A63-4809-AB5C-6C7E71D2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5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7D2A-C660-46CF-AFBD-55B0DB544DB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FC0E-9A63-4809-AB5C-6C7E71D2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3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7D2A-C660-46CF-AFBD-55B0DB544DB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FC0E-9A63-4809-AB5C-6C7E71D2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2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7D2A-C660-46CF-AFBD-55B0DB544DB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FC0E-9A63-4809-AB5C-6C7E71D2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8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7D2A-C660-46CF-AFBD-55B0DB544DB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FC0E-9A63-4809-AB5C-6C7E71D2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8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7D2A-C660-46CF-AFBD-55B0DB544DB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DFC0E-9A63-4809-AB5C-6C7E71D2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4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edit ri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81" y="449151"/>
            <a:ext cx="9541319" cy="59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4335" y="665418"/>
            <a:ext cx="9144000" cy="997878"/>
          </a:xfrm>
        </p:spPr>
        <p:txBody>
          <a:bodyPr/>
          <a:lstStyle/>
          <a:p>
            <a:r>
              <a:rPr lang="en-US" b="1" dirty="0" smtClean="0"/>
              <a:t>Default Risk Analysis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70112" y="1879563"/>
            <a:ext cx="2597888" cy="1655762"/>
          </a:xfrm>
        </p:spPr>
        <p:txBody>
          <a:bodyPr/>
          <a:lstStyle/>
          <a:p>
            <a:r>
              <a:rPr lang="en-US" b="1" dirty="0" err="1" smtClean="0"/>
              <a:t>Manasi</a:t>
            </a:r>
            <a:r>
              <a:rPr lang="en-US" b="1" dirty="0" smtClean="0"/>
              <a:t> </a:t>
            </a:r>
            <a:r>
              <a:rPr lang="en-US" b="1" dirty="0" err="1" smtClean="0"/>
              <a:t>Mahish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014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with target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773670"/>
              </p:ext>
            </p:extLst>
          </p:nvPr>
        </p:nvGraphicFramePr>
        <p:xfrm>
          <a:off x="1124712" y="1581912"/>
          <a:ext cx="5623560" cy="40653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867912"/>
                <a:gridCol w="1755648"/>
              </a:tblGrid>
              <a:tr h="488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Correlation coefficient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4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EXT_SOURCE_3                       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-0.1789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4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EXT_SOURCE_2                       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-0.1605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4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EXT_SOURCE_1                       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-0.1553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4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NAME_EDUCATION_TYPE_Higher education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-0.0566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4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CODE_GENDER_F                      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-0.0547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4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DAYS_LAST_PHONE_CHANGE                          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0.0552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4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NAME_INCOME_TYPE_Working                        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0.0575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4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REGION_RATING_CLIENT                            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0.0589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4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REGION_RATING_CLIENT_W_CITY                     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0.0609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4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DAYS_BIRTH                                      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0.0782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52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5"/>
            <a:ext cx="10515600" cy="942467"/>
          </a:xfrm>
        </p:spPr>
        <p:txBody>
          <a:bodyPr>
            <a:normAutofit/>
          </a:bodyPr>
          <a:lstStyle/>
          <a:p>
            <a:r>
              <a:rPr lang="en-US" dirty="0" smtClean="0"/>
              <a:t>Example density distribution for float: train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4645152"/>
            <a:ext cx="10515600" cy="166420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EXT_SOURCE_1: for people who repaid loan in time it peaks around 0.6, while for who had difficulties in repaying loan it peaks around 0.2</a:t>
            </a:r>
          </a:p>
          <a:p>
            <a:r>
              <a:rPr lang="en-US" dirty="0" smtClean="0"/>
              <a:t>EXT_SOURCE_2:  Similar to EXT_SOURCE_1 but less distinct</a:t>
            </a:r>
          </a:p>
          <a:p>
            <a:r>
              <a:rPr lang="en-US" dirty="0" smtClean="0"/>
              <a:t>EXT_SOURCE_3: Similar to </a:t>
            </a:r>
            <a:r>
              <a:rPr lang="en-US" dirty="0"/>
              <a:t>EXT_SOURCE_1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" y="1083939"/>
            <a:ext cx="3607622" cy="3391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153" y="1083939"/>
            <a:ext cx="3531405" cy="3391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558" y="1083939"/>
            <a:ext cx="3607622" cy="33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55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5"/>
            <a:ext cx="10515600" cy="915035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barplot</a:t>
            </a:r>
            <a:r>
              <a:rPr lang="en-US" dirty="0" smtClean="0"/>
              <a:t> for categorical features: train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09054"/>
            <a:ext cx="3597381" cy="2865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89" y="1009054"/>
            <a:ext cx="3177359" cy="2877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91856"/>
            <a:ext cx="6742917" cy="2865971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914756" y="1009054"/>
            <a:ext cx="3439044" cy="51679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Income: Unemployed and women on maternity leave have more difficulty in repaying the loan</a:t>
            </a:r>
          </a:p>
          <a:p>
            <a:r>
              <a:rPr lang="en-US" dirty="0" smtClean="0"/>
              <a:t>Education: People with lower secondary education have more difficulty in repaying loan</a:t>
            </a:r>
          </a:p>
          <a:p>
            <a:r>
              <a:rPr lang="en-US" dirty="0" smtClean="0"/>
              <a:t>Occupation type: People with low skilled labor have more difficulty in repaying loan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991360" y="1605280"/>
            <a:ext cx="467360" cy="112776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15360" y="1564640"/>
            <a:ext cx="467360" cy="112776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44640" y="1717040"/>
            <a:ext cx="467360" cy="112776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07840" y="4409440"/>
            <a:ext cx="467360" cy="112776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76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Dataset: Bureau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752"/>
            <a:ext cx="10515600" cy="47322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smtClean="0"/>
              <a:t>Information </a:t>
            </a:r>
            <a:r>
              <a:rPr lang="en-US" dirty="0"/>
              <a:t>regarding client’s previous loans that client received from other financial institutions as reported to credit </a:t>
            </a:r>
            <a:r>
              <a:rPr lang="en-US" dirty="0" smtClean="0"/>
              <a:t>bureau</a:t>
            </a:r>
          </a:p>
          <a:p>
            <a:r>
              <a:rPr lang="en-US" dirty="0" smtClean="0"/>
              <a:t>17 variables: 8 </a:t>
            </a:r>
            <a:r>
              <a:rPr lang="en-US" dirty="0"/>
              <a:t>float, 6 integer and 3 categorical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7 variables with missing values</a:t>
            </a:r>
          </a:p>
          <a:p>
            <a:r>
              <a:rPr lang="en-US" dirty="0"/>
              <a:t>Anomaly in DAYS_CREDIT_ENDDATE, clipping the anomalies within 95 percentile as </a:t>
            </a:r>
            <a:r>
              <a:rPr lang="en-US" dirty="0" smtClean="0"/>
              <a:t>threshold</a:t>
            </a:r>
          </a:p>
          <a:p>
            <a:r>
              <a:rPr lang="en-US" dirty="0" smtClean="0"/>
              <a:t>Label encoding/ one hot coding for categorical variables</a:t>
            </a:r>
          </a:p>
          <a:p>
            <a:r>
              <a:rPr lang="en-US" dirty="0" smtClean="0"/>
              <a:t>Dataset id: aggregation on SK_ID_BUREAU, merged to train/test using SK_ID_CURR</a:t>
            </a:r>
          </a:p>
          <a:p>
            <a:pPr lvl="1"/>
            <a:r>
              <a:rPr lang="en-US" dirty="0"/>
              <a:t>sum and </a:t>
            </a:r>
            <a:r>
              <a:rPr lang="en-US" dirty="0" smtClean="0"/>
              <a:t>mean for categorical value</a:t>
            </a:r>
          </a:p>
          <a:p>
            <a:pPr lvl="1"/>
            <a:r>
              <a:rPr lang="en-US" dirty="0"/>
              <a:t>count, mean, max, min and </a:t>
            </a:r>
            <a:r>
              <a:rPr lang="en-US" dirty="0" smtClean="0"/>
              <a:t>sum on numerical values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5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157"/>
          </a:xfrm>
        </p:spPr>
        <p:txBody>
          <a:bodyPr/>
          <a:lstStyle/>
          <a:p>
            <a:r>
              <a:rPr lang="en-US" dirty="0" smtClean="0"/>
              <a:t>Data preparation summary: bureau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142906"/>
              </p:ext>
            </p:extLst>
          </p:nvPr>
        </p:nvGraphicFramePr>
        <p:xfrm>
          <a:off x="838200" y="1212282"/>
          <a:ext cx="10515600" cy="385350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78968"/>
                <a:gridCol w="4714473"/>
                <a:gridCol w="1106963"/>
                <a:gridCol w="807598"/>
                <a:gridCol w="807598"/>
              </a:tblGrid>
              <a:tr h="6204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Variable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Variable description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Data 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% missing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Replacement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10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AMT_ANNUITY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Annuity of the Credit Bureau credit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float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71.47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57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AMT_CREDIT_MAX_OVERDUE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Maximal amount overdue on the Credit Bureau credit so far (at application date of loan in our sample)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float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65.51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10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AMT_CREDIT_SUM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Current credit amount for the Credit Bureau credit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float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median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10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AMT_CREDIT_SUM_DEBT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Current debt on Credit Bureau credit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float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15.01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median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57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AMT_CREDIT_SUM_LIMIT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Current credit limit of credit card reported in Credit Bureau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float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34.48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median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57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DAYS_CREDIT_ENDDATE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Remaining duration of CB credit (in days) at the time of application in Home Credit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float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6.15/ anomaly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0.00/ max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57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DAYS_ENDDATE_FACT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Days since CB credit ended at the time of application in Home Credit (only for closed credit)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float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36.92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5148073"/>
            <a:ext cx="10515600" cy="13441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Grouped by SK_ID_CURR using aggregation function</a:t>
            </a:r>
          </a:p>
          <a:p>
            <a:pPr lvl="1"/>
            <a:r>
              <a:rPr lang="en-US" dirty="0"/>
              <a:t>count, mean, max, min and sum on each numeric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Sum, mean on each categorical variables</a:t>
            </a:r>
          </a:p>
          <a:p>
            <a:r>
              <a:rPr lang="en-US" dirty="0" smtClean="0"/>
              <a:t>Merged with train/test dataset using SK_ID_CURR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51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Bureau: Correlation with target variable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632392"/>
              </p:ext>
            </p:extLst>
          </p:nvPr>
        </p:nvGraphicFramePr>
        <p:xfrm>
          <a:off x="914399" y="1882712"/>
          <a:ext cx="10268649" cy="431691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584384"/>
                <a:gridCol w="1427909"/>
                <a:gridCol w="3849143"/>
                <a:gridCol w="1407213"/>
              </a:tblGrid>
              <a:tr h="4645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Numerical variable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Corrcoef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Categorical </a:t>
                      </a:r>
                      <a:r>
                        <a:rPr lang="en-US" sz="1800" u="none" strike="noStrike" dirty="0">
                          <a:effectLst/>
                        </a:rPr>
                        <a:t>variable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Corrcoef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554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bureau_DAYS_CREDIT_mean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0.0897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CREDIT_ACTIVE_Closed_count_norm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-0.0794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4645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bureau_DAYS_CREDIT_min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0.0752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CREDIT_ACTIVE_Active_count_norm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0.0774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861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bureau_DAYS_CREDIT_UPDATE_mean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0.0689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CREDIT_ACTIVE_Active_count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0.0671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554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bureau_DAYS_ENDDATE_FACT_min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0.0559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CREDIT_TYPE_Microloan_count_norm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0.0444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8617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bureau_DAYS_CREDIT_ENDDATE_sum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0.0537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CREDIT_TYPE_Credit card_count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0.0348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554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bureau_DAYS_ENDDATE_FACT_mean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0.0532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CREDIT_TYPE_Credit card_count_norm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0.0347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 rot="5400000">
            <a:off x="6554724" y="1790700"/>
            <a:ext cx="393192" cy="105460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5400000">
            <a:off x="7730329" y="2018506"/>
            <a:ext cx="393192" cy="598996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8778176" y="1790700"/>
            <a:ext cx="393192" cy="1054608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85468" y="1196759"/>
            <a:ext cx="1200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Unique category value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7241" y="1212474"/>
            <a:ext cx="94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Original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variable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3617" y="1099698"/>
            <a:ext cx="130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Aggregation function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137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/>
          <a:lstStyle/>
          <a:p>
            <a:r>
              <a:rPr lang="en-US" dirty="0" smtClean="0"/>
              <a:t>Frequency distribution: bureau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5296"/>
            <a:ext cx="3760057" cy="3391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21" y="1225296"/>
            <a:ext cx="3531405" cy="3391673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4809745"/>
            <a:ext cx="10515600" cy="136721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Aggregated numerical variable- </a:t>
            </a:r>
            <a:r>
              <a:rPr lang="en-US" sz="2400" dirty="0" err="1" smtClean="0"/>
              <a:t>bureau_DAYS_CREDIT_mean</a:t>
            </a:r>
            <a:r>
              <a:rPr lang="en-US" sz="2400" dirty="0" smtClean="0"/>
              <a:t>: Average number of </a:t>
            </a:r>
            <a:r>
              <a:rPr lang="en-US" sz="2400" dirty="0"/>
              <a:t>days before current application </a:t>
            </a:r>
            <a:r>
              <a:rPr lang="en-US" sz="2400" dirty="0" smtClean="0"/>
              <a:t>client applied </a:t>
            </a:r>
            <a:r>
              <a:rPr lang="en-US" sz="2400" dirty="0"/>
              <a:t>for Credit Bureau credit </a:t>
            </a:r>
            <a:endParaRPr lang="en-US" sz="2400" dirty="0" smtClean="0"/>
          </a:p>
          <a:p>
            <a:r>
              <a:rPr lang="en-US" sz="2400" dirty="0" smtClean="0"/>
              <a:t>Aggregated categorical variable – </a:t>
            </a:r>
            <a:r>
              <a:rPr lang="en-US" sz="2400" dirty="0" err="1" smtClean="0"/>
              <a:t>CREDIT_ACTIVE_Closed_count_norm</a:t>
            </a:r>
            <a:r>
              <a:rPr lang="en-US" sz="2400" dirty="0" smtClean="0"/>
              <a:t>: Average ‘closed’ status </a:t>
            </a:r>
            <a:r>
              <a:rPr lang="en-US" sz="2400" dirty="0"/>
              <a:t>of the Credit Bureau (CB) reported credits </a:t>
            </a:r>
          </a:p>
        </p:txBody>
      </p:sp>
    </p:spTree>
    <p:extLst>
      <p:ext uri="{BB962C8B-B14F-4D97-AF65-F5344CB8AC3E}">
        <p14:creationId xmlns:p14="http://schemas.microsoft.com/office/powerpoint/2010/main" val="275545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2829"/>
            <a:ext cx="10515600" cy="1079627"/>
          </a:xfrm>
        </p:spPr>
        <p:txBody>
          <a:bodyPr/>
          <a:lstStyle/>
          <a:p>
            <a:r>
              <a:rPr lang="en-US" dirty="0" smtClean="0"/>
              <a:t>Dataset: </a:t>
            </a:r>
            <a:r>
              <a:rPr lang="en-US" dirty="0" err="1" smtClean="0"/>
              <a:t>Bureau_balance</a:t>
            </a:r>
            <a:r>
              <a:rPr lang="en-US" dirty="0" smtClean="0"/>
              <a:t> and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496" y="1222121"/>
            <a:ext cx="10515600" cy="1164463"/>
          </a:xfrm>
        </p:spPr>
        <p:txBody>
          <a:bodyPr>
            <a:normAutofit/>
          </a:bodyPr>
          <a:lstStyle/>
          <a:p>
            <a:r>
              <a:rPr lang="en-US" dirty="0" smtClean="0"/>
              <a:t>Monthly </a:t>
            </a:r>
            <a:r>
              <a:rPr lang="en-US" dirty="0"/>
              <a:t>data about the previous credits in </a:t>
            </a:r>
            <a:r>
              <a:rPr lang="en-US" dirty="0" smtClean="0"/>
              <a:t>bureau</a:t>
            </a:r>
          </a:p>
          <a:p>
            <a:r>
              <a:rPr lang="en-US" dirty="0" smtClean="0"/>
              <a:t>2 variables: MONTHS_BALANCE </a:t>
            </a:r>
            <a:r>
              <a:rPr lang="en-US" dirty="0"/>
              <a:t>(integer</a:t>
            </a:r>
            <a:r>
              <a:rPr lang="en-US" dirty="0" smtClean="0"/>
              <a:t>), STATUS </a:t>
            </a:r>
            <a:r>
              <a:rPr lang="en-US" dirty="0"/>
              <a:t>(categorical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712823"/>
              </p:ext>
            </p:extLst>
          </p:nvPr>
        </p:nvGraphicFramePr>
        <p:xfrm>
          <a:off x="1170432" y="2301748"/>
          <a:ext cx="8814816" cy="416051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280556"/>
                <a:gridCol w="2534260"/>
              </a:tblGrid>
              <a:tr h="378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Bureau_balance</a:t>
                      </a:r>
                      <a:r>
                        <a:rPr lang="en-US" sz="1600" u="none" strike="noStrike" dirty="0">
                          <a:effectLst/>
                        </a:rPr>
                        <a:t> variable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Corrcoef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78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client_bureau_balance_MONTHS_BALANCE_min_mean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0.0890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78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client_bureau_balance_MONTHS_BALANCE_count_mean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-0.0802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78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client_bureau_balance_MONTHS_BALANCE_mean_mean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0.0764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78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client_bureau_balance_MONTHS_BALANCE_min_min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0.0732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78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client_bureau_balance_MONTHS_BALANCE_sum_mean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0.0726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78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client_bureau_balance_MONTHS_BALANCE_count_max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-0.0688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78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client_bureau_balance_MONTHS_BALANCE_sum_min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0.0681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78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client_bureau_balance_STATUS_C_count_mean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-0.0630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78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client_bureau_balance_STATUS_1_count_norm_mean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0.0612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78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client_bureau_balance_STATUS_1_count_norm_max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0.0611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402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frequency distribution: </a:t>
            </a:r>
            <a:r>
              <a:rPr lang="en-US" dirty="0" err="1" smtClean="0"/>
              <a:t>Bureau_balance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34440"/>
            <a:ext cx="3937897" cy="3391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326" y="1234439"/>
            <a:ext cx="4001412" cy="3391673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4736591"/>
            <a:ext cx="10515600" cy="175564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Client_bureau_balance_MONTHS_BALANCE_min_mean</a:t>
            </a:r>
            <a:endParaRPr lang="en-US" dirty="0" smtClean="0"/>
          </a:p>
          <a:p>
            <a:pPr lvl="1"/>
            <a:r>
              <a:rPr lang="en-US" dirty="0" smtClean="0"/>
              <a:t>Average of lowest values of month of balance relative to application date</a:t>
            </a:r>
          </a:p>
          <a:p>
            <a:r>
              <a:rPr lang="en-US" dirty="0" err="1" smtClean="0"/>
              <a:t>Client_bureau_balance_MONTHS_BALANCE_count_mean</a:t>
            </a:r>
            <a:endParaRPr lang="en-US" dirty="0" smtClean="0"/>
          </a:p>
          <a:p>
            <a:pPr lvl="1"/>
            <a:r>
              <a:rPr lang="en-US" dirty="0" smtClean="0"/>
              <a:t>Average of number of </a:t>
            </a:r>
            <a:r>
              <a:rPr lang="en-US" dirty="0"/>
              <a:t>month of balance relative to application date</a:t>
            </a:r>
          </a:p>
        </p:txBody>
      </p:sp>
    </p:spTree>
    <p:extLst>
      <p:ext uri="{BB962C8B-B14F-4D97-AF65-F5344CB8AC3E}">
        <p14:creationId xmlns:p14="http://schemas.microsoft.com/office/powerpoint/2010/main" val="3087817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/>
          <a:lstStyle/>
          <a:p>
            <a:r>
              <a:rPr lang="en-US" dirty="0" smtClean="0"/>
              <a:t>Dataset: Previous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888"/>
            <a:ext cx="10515600" cy="47870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Previous </a:t>
            </a:r>
            <a:r>
              <a:rPr lang="en-US" dirty="0"/>
              <a:t>applications for loans at Home Credit of clients who have loans in the application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37 variables </a:t>
            </a:r>
          </a:p>
          <a:p>
            <a:r>
              <a:rPr lang="en-US" dirty="0" smtClean="0"/>
              <a:t>16 variables with missing values</a:t>
            </a:r>
          </a:p>
          <a:p>
            <a:pPr lvl="1"/>
            <a:r>
              <a:rPr lang="en-US" dirty="0"/>
              <a:t>99% values are missing in RATE_INTEREST_PRIVILEGED and </a:t>
            </a:r>
            <a:r>
              <a:rPr lang="en-US" dirty="0" smtClean="0"/>
              <a:t>RATE_INTEREST_PRIMARY</a:t>
            </a:r>
          </a:p>
          <a:p>
            <a:r>
              <a:rPr lang="en-US" dirty="0" smtClean="0"/>
              <a:t>5 features have anomalies</a:t>
            </a:r>
          </a:p>
          <a:p>
            <a:pPr lvl="1"/>
            <a:r>
              <a:rPr lang="en-US" dirty="0"/>
              <a:t>clipped </a:t>
            </a:r>
            <a:r>
              <a:rPr lang="en-US" dirty="0" smtClean="0"/>
              <a:t>with estimated threshold</a:t>
            </a:r>
          </a:p>
          <a:p>
            <a:r>
              <a:rPr lang="en-US" dirty="0" smtClean="0"/>
              <a:t>Categorical value transformed</a:t>
            </a:r>
          </a:p>
          <a:p>
            <a:r>
              <a:rPr lang="en-US" dirty="0" smtClean="0"/>
              <a:t>Categorical and numerical features aggregated and merged to train/test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3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456"/>
            <a:ext cx="10515600" cy="465650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Who at risk?</a:t>
            </a:r>
          </a:p>
          <a:p>
            <a:pPr lvl="1"/>
            <a:r>
              <a:rPr lang="en-US" dirty="0" smtClean="0"/>
              <a:t>Any financial institution lending money </a:t>
            </a:r>
          </a:p>
          <a:p>
            <a:pPr lvl="1"/>
            <a:r>
              <a:rPr lang="en-US" dirty="0" smtClean="0"/>
              <a:t>Home credit (here) which </a:t>
            </a:r>
            <a:r>
              <a:rPr lang="en-US" dirty="0"/>
              <a:t>provides loans to people with little to no credit history</a:t>
            </a:r>
            <a:endParaRPr lang="en-US" dirty="0" smtClean="0"/>
          </a:p>
          <a:p>
            <a:r>
              <a:rPr lang="en-US" dirty="0" smtClean="0"/>
              <a:t>Why risk analysis?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avoid lending money to financially unstable and credit-unworthy </a:t>
            </a:r>
            <a:r>
              <a:rPr lang="en-US" dirty="0" smtClean="0"/>
              <a:t>borrowers</a:t>
            </a:r>
          </a:p>
          <a:p>
            <a:r>
              <a:rPr lang="en-US" dirty="0" smtClean="0"/>
              <a:t>How risk analysis is done?</a:t>
            </a:r>
          </a:p>
          <a:p>
            <a:pPr lvl="1"/>
            <a:r>
              <a:rPr lang="en-US" dirty="0" smtClean="0"/>
              <a:t>Collecting all finance related data of the applicant</a:t>
            </a:r>
          </a:p>
          <a:p>
            <a:pPr lvl="2"/>
            <a:r>
              <a:rPr lang="en-US" dirty="0" smtClean="0"/>
              <a:t>Annuity, total credit amount, installment, previous loans, income, age, employment history, demographic information, etc.</a:t>
            </a:r>
          </a:p>
          <a:p>
            <a:pPr lvl="1"/>
            <a:r>
              <a:rPr lang="en-US" dirty="0" smtClean="0"/>
              <a:t>Employ appropriate ML algorithm to predict whether an applicant would default or not in case the loan approved</a:t>
            </a:r>
          </a:p>
          <a:p>
            <a:pPr lvl="2"/>
            <a:r>
              <a:rPr lang="en-US" dirty="0" smtClean="0"/>
              <a:t>ML algorithm: logistic regression, random forest, </a:t>
            </a:r>
            <a:r>
              <a:rPr lang="en-US" dirty="0" err="1" smtClean="0"/>
              <a:t>LightGBM</a:t>
            </a:r>
            <a:endParaRPr lang="en-US" dirty="0" smtClean="0"/>
          </a:p>
          <a:p>
            <a:pPr lvl="2"/>
            <a:r>
              <a:rPr lang="en-US" dirty="0" smtClean="0"/>
              <a:t>Performance metric: ROC AUC score with a target score as 0.79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5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237"/>
            <a:ext cx="10515600" cy="8784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preparation summary: Previous application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948564"/>
              </p:ext>
            </p:extLst>
          </p:nvPr>
        </p:nvGraphicFramePr>
        <p:xfrm>
          <a:off x="576072" y="960107"/>
          <a:ext cx="10945368" cy="570606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31461"/>
                <a:gridCol w="5896387"/>
                <a:gridCol w="768096"/>
                <a:gridCol w="1243584"/>
                <a:gridCol w="1005840"/>
              </a:tblGrid>
              <a:tr h="207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Variable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Variable description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 missing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Replacement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</a:tr>
              <a:tr h="207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AMT_ANNUITY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Annuity of previous application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22.2867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</a:tr>
              <a:tr h="621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AMT_CREDIT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Final credit amount on the previous application. This differs from AMT_APPLICATION in a way that the AMT_APPLICATION is the amount for which the client initially applied for, but during our approval process he could have received different amount - AMT_CREDIT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Float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</a:tr>
              <a:tr h="207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AMT_DOWN_PAYMENT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Down payment on the previous application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Float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53.6365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</a:tr>
              <a:tr h="207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AMT_GOODS_PRICE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Goods price of good that client asked for (if applicable) on the previous application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Float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23.0818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</a:tr>
              <a:tr h="207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CNT_PAYMENT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Term of previous credit at application of the previous application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integer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22.2864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</a:tr>
              <a:tr h="4140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DAYS_FIRST_DRAWING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Relative to application date of current application when was the first disbursement of the previous application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Integer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40.298129/ anomaly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delete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</a:tr>
              <a:tr h="4140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DAYS_FIRST_DUE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Relative to application date of current application when was the first due supposed to be of the previous application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integer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40.298129/ anomaly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 /max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</a:tr>
              <a:tr h="4140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DAYS_LAST_DUE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Relative to application date of current application when was the last due date of the previous application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integer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40.298129/ anomaly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 /max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</a:tr>
              <a:tr h="3730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DAYS_LAST_DUE_1ST_VERSION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Relative to application date of current application when was the first due of the previous application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integer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40.298129/ anomaly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 /max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</a:tr>
              <a:tr h="4140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DAYS_TERMINATION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Relative to application date of current application when was the expected termination of the previous application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integer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40.298129/ anomaly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 /max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</a:tr>
              <a:tr h="3730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NAME_TYPE_SUITE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Who accompanied client when applying for the previous application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49.1198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Unaccompanied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</a:tr>
              <a:tr h="3730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NFLAG_INSURED_ON_APPROVAL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Did the client requested insurance during the previous application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integer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40.2981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new value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</a:tr>
              <a:tr h="207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PRODUCT_COMBINATION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Detailed product combination of the previous application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0.0207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new category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</a:tr>
              <a:tr h="207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RATE_DOWN_PAYMENT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Down payment rate normalized on previous credit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float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53.6365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</a:tr>
              <a:tr h="207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RATE_INTEREST_PRIMARY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Interest rate normalized on previous credit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float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99.6437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delete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</a:tr>
              <a:tr h="207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RATE_INTEREST_PRIVILEGED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Interest rate normalized on previous credit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float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99.6437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delete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</a:tr>
              <a:tr h="3730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WEEKDAY_APPR_PROCESS_START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On which day of the week did the client apply for previous application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delete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44" marR="36244" marT="0" marB="0" anchor="b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387840" y="2558288"/>
            <a:ext cx="1008888" cy="222402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387840" y="5852160"/>
            <a:ext cx="1008888" cy="81400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33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4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Previous application: correlation with target variable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76834"/>
              </p:ext>
            </p:extLst>
          </p:nvPr>
        </p:nvGraphicFramePr>
        <p:xfrm>
          <a:off x="838200" y="1581908"/>
          <a:ext cx="5507736" cy="47043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64757"/>
                <a:gridCol w="942979"/>
              </a:tblGrid>
              <a:tr h="370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Previous application table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Corrcoef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</a:tr>
              <a:tr h="370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previous_NAME_CONTRACT_STATUS_Refused_mean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0.0777</a:t>
                      </a:r>
                    </a:p>
                  </a:txBody>
                  <a:tcPr marL="6350" marR="6350" marT="6350" marB="0" anchor="ctr"/>
                </a:tc>
              </a:tr>
              <a:tr h="370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previous_CODE_REJECT_REASON_XAP_mean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-0.0739</a:t>
                      </a:r>
                    </a:p>
                  </a:txBody>
                  <a:tcPr marL="6350" marR="6350" marT="6350" marB="0" anchor="ctr"/>
                </a:tc>
              </a:tr>
              <a:tr h="370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previous_NAME_CONTRACT_STATUS_Refused_sum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0.0645</a:t>
                      </a:r>
                    </a:p>
                  </a:txBody>
                  <a:tcPr marL="6350" marR="6350" marT="6350" marB="0" anchor="ctr"/>
                </a:tc>
              </a:tr>
              <a:tr h="686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previous_NAME_CONTRACT_STATUS_Approved_mean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-0.06</a:t>
                      </a:r>
                    </a:p>
                  </a:txBody>
                  <a:tcPr marL="6350" marR="6350" marT="6350" marB="0" anchor="ctr"/>
                </a:tc>
              </a:tr>
              <a:tr h="370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previous_NAME_PRODUCT_TYPE_walk-in_sum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0.06262</a:t>
                      </a:r>
                    </a:p>
                  </a:txBody>
                  <a:tcPr marL="6350" marR="6350" marT="6350" marB="0" anchor="ctr"/>
                </a:tc>
              </a:tr>
              <a:tr h="370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previous_NAME_PRODUCT_TYPE_walk-in_mean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0.05741</a:t>
                      </a:r>
                    </a:p>
                  </a:txBody>
                  <a:tcPr marL="6350" marR="6350" marT="6350" marB="0" anchor="ctr"/>
                </a:tc>
              </a:tr>
              <a:tr h="370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previous_CODE_REJECT_REASON_SCOFR_sum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0.05628</a:t>
                      </a:r>
                    </a:p>
                  </a:txBody>
                  <a:tcPr marL="6350" marR="6350" marT="6350" marB="0" anchor="ctr"/>
                </a:tc>
              </a:tr>
              <a:tr h="370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previous_CODE_REJECT_REASON_SCOFR_mean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0.05586</a:t>
                      </a:r>
                    </a:p>
                  </a:txBody>
                  <a:tcPr marL="6350" marR="6350" marT="6350" marB="0" anchor="ctr"/>
                </a:tc>
              </a:tr>
              <a:tr h="370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previous_CODE_REJECT_REASON_HC_mean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0.05453</a:t>
                      </a:r>
                    </a:p>
                  </a:txBody>
                  <a:tcPr marL="6350" marR="6350" marT="6350" marB="0" anchor="ctr"/>
                </a:tc>
              </a:tr>
              <a:tr h="686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previous_PRODUCT_COMBINATION_Card Street_sum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0.04795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547" y="1581908"/>
            <a:ext cx="4293578" cy="33408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38544" y="5239512"/>
            <a:ext cx="5212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previous_NAME_CONTRACT_STATUS_Refused_mean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dirty="0" smtClean="0"/>
              <a:t>Mean of contract status as refused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19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891"/>
          </a:xfrm>
        </p:spPr>
        <p:txBody>
          <a:bodyPr/>
          <a:lstStyle/>
          <a:p>
            <a:r>
              <a:rPr lang="en-US" dirty="0" smtClean="0"/>
              <a:t>Data summary: POS_CASH balance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877449"/>
              </p:ext>
            </p:extLst>
          </p:nvPr>
        </p:nvGraphicFramePr>
        <p:xfrm>
          <a:off x="838200" y="2432304"/>
          <a:ext cx="10515600" cy="42605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94300"/>
                <a:gridCol w="4988600"/>
                <a:gridCol w="889620"/>
                <a:gridCol w="889620"/>
                <a:gridCol w="1253460"/>
              </a:tblGrid>
              <a:tr h="4523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Variable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Variable description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type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% missing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value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Replace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580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MONTHS_BALANCE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Month of balance relative to application date (-1 means the information to the freshest monthly snapshot, 0 means the information at application - often it will be the same as -1 as many banks are not updating the information to Credit Bureau regularly 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integer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61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CNT_INSTALMENT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Term of previous credit (can change over time)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integer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61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CNT_INSTALMENT_FUTURE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Installments left to pay on the previous credit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integer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61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NAME_CONTRACT_STATUS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Contract status during the month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object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61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SK_DPD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DPD (days past due) during the month of previous credit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integer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32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SK_DPD_DEF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DPD during the month with tolerance (debts with low loan amounts are ignored) of the previous credit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integer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271017"/>
            <a:ext cx="10515600" cy="107899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Monthly </a:t>
            </a:r>
            <a:r>
              <a:rPr lang="en-US" dirty="0"/>
              <a:t>data about previous point of sale or cash loans clients had with Home </a:t>
            </a:r>
            <a:r>
              <a:rPr lang="en-US" dirty="0" smtClean="0"/>
              <a:t>Credit</a:t>
            </a:r>
          </a:p>
          <a:p>
            <a:r>
              <a:rPr lang="en-US" dirty="0" smtClean="0"/>
              <a:t>Total 8 variables: 2 with missing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9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POS_CASH_balance</a:t>
            </a:r>
            <a:r>
              <a:rPr lang="en-US" dirty="0" smtClean="0"/>
              <a:t>: correlation with target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584439"/>
              </p:ext>
            </p:extLst>
          </p:nvPr>
        </p:nvGraphicFramePr>
        <p:xfrm>
          <a:off x="838200" y="1929383"/>
          <a:ext cx="6166104" cy="442569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939030"/>
                <a:gridCol w="1227074"/>
              </a:tblGrid>
              <a:tr h="36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 smtClean="0">
                          <a:effectLst/>
                        </a:rPr>
                        <a:t>POS_CASH_balance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corrcoef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6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client_cash_MONTHS_BALANCE_mean_min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0.0558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6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client_cash_MONTHS_BALANCE_max_min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0.0556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6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client_cash_MONTHS_BALANCE_min_min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0.0553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6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client_cash_MONTHS_BALANCE_max_sum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0.0427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6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client_cash_MONTHS_BALANCE_mean_sum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0.0406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6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client_cash_CNT_INSTALMENT_FUTURE_max_min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0.0397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6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client_cash_CNT_INSTALMENT_FUTURE_mean_min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0.0393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6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client_cash_MONTHS_BALANCE_min_sum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0.0372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6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client_cash_CNT_INSTALMENT_max_min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0.0368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6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client_cash_NAME_CONTRACT_STATUS_Active_mean_sum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-0.0359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6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client_cash_CNT_INSTALMENT_FUTURE_min_count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-0.0357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765" y="2376802"/>
            <a:ext cx="4103035" cy="336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51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533"/>
            <a:ext cx="10515600" cy="896747"/>
          </a:xfrm>
        </p:spPr>
        <p:txBody>
          <a:bodyPr/>
          <a:lstStyle/>
          <a:p>
            <a:r>
              <a:rPr lang="en-US" dirty="0" smtClean="0"/>
              <a:t>Data summary: </a:t>
            </a:r>
            <a:r>
              <a:rPr lang="en-US" dirty="0" err="1" smtClean="0"/>
              <a:t>Credit_card_balance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500652"/>
              </p:ext>
            </p:extLst>
          </p:nvPr>
        </p:nvGraphicFramePr>
        <p:xfrm>
          <a:off x="838199" y="1951176"/>
          <a:ext cx="10418064" cy="45656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19222"/>
                <a:gridCol w="3577563"/>
                <a:gridCol w="787605"/>
                <a:gridCol w="1127235"/>
                <a:gridCol w="1406439"/>
              </a:tblGrid>
              <a:tr h="454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Variable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Variable description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% missing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Replace with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</a:tr>
              <a:tr h="421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AMT_DRAWINGS_ATM_CURRENT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Amount drawing at ATM during the month of the previous credit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float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19.5249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</a:tr>
              <a:tr h="421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AMT_DRAWINGS_OTHER_CURRENT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Amount of other drawings during the month of the previous credit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float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19.5249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</a:tr>
              <a:tr h="421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AMT_DRAWINGS_POS_CURRENT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Amount drawing or buying goods during the month of the previous credit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float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19.5249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</a:tr>
              <a:tr h="421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AMT_INST_MIN_REGULARITY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Minimal installment for this month of the previous credit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float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7.9482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</a:tr>
              <a:tr h="421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AMT_PAYMENT_CURRENT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How much did the client pay during the month on the previous credit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float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19.9981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</a:tr>
              <a:tr h="421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CNT_DRAWINGS_ATM_CURRENT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Number of drawings at ATM during this month on the previous credit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19.5249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</a:tr>
              <a:tr h="421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CNT_DRAWINGS_OTHER_CURRENT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Number of other drawings during this month on the previous credit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19.5249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</a:tr>
              <a:tr h="421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CNT_DRAWINGS_POS_CURRENT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Number of drawings for goods during this month on the previous credit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19.5249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</a:tr>
              <a:tr h="421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CNT_INSTALMENT_MATURE_CUM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Number of paid installments on the previous credit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7.9482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46" marR="39746" marT="0" marB="0" anchor="ctr"/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835279"/>
          </a:xfrm>
        </p:spPr>
        <p:txBody>
          <a:bodyPr>
            <a:noAutofit/>
          </a:bodyPr>
          <a:lstStyle/>
          <a:p>
            <a:r>
              <a:rPr lang="en-US" sz="2400" dirty="0" smtClean="0"/>
              <a:t>Monthly </a:t>
            </a:r>
            <a:r>
              <a:rPr lang="en-US" sz="2400" dirty="0"/>
              <a:t>data about previous credit cards clients had with Home </a:t>
            </a:r>
            <a:r>
              <a:rPr lang="en-US" sz="2400" dirty="0" smtClean="0"/>
              <a:t>Credit</a:t>
            </a:r>
          </a:p>
          <a:p>
            <a:r>
              <a:rPr lang="en-US" sz="2400" dirty="0" smtClean="0"/>
              <a:t>Total 23 variables, 9 variables with missing data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413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611"/>
          </a:xfrm>
        </p:spPr>
        <p:txBody>
          <a:bodyPr>
            <a:normAutofit/>
          </a:bodyPr>
          <a:lstStyle/>
          <a:p>
            <a:r>
              <a:rPr lang="en-US" dirty="0" err="1" smtClean="0"/>
              <a:t>Credit_card_balance</a:t>
            </a:r>
            <a:r>
              <a:rPr lang="en-US" dirty="0" smtClean="0"/>
              <a:t> : correlation with target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172421"/>
              </p:ext>
            </p:extLst>
          </p:nvPr>
        </p:nvGraphicFramePr>
        <p:xfrm>
          <a:off x="838200" y="1399036"/>
          <a:ext cx="5910072" cy="500176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91240"/>
                <a:gridCol w="1318832"/>
              </a:tblGrid>
              <a:tr h="255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Credit card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corrcoef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474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client_credit_CNT_DRAWINGS_CURRENT_max_max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0.1014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474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client_credit_CNT_DRAWINGS_CURRENT_max_mean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0.1009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474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client_credit_CNT_DRAWINGS_CURRENT_max_min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0.1006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474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client_credit_CNT_DRAWINGS_CURRENT_mean_max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0.0826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474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client_credit_CNT_DRAWINGS_CURRENT_mean_mean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0.0825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474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client_credit_CNT_DRAWINGS_CURRENT_mean_min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0.0823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474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client_credit_AMT_BALANCE_min_max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0.0644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474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client_credit_AMT_RECIVABLE_min_max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0.0639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474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client_credit_AMT_TOTAL_RECEIVABLE_min_max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0.0639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474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client_credit_AMT_RECIVABLE_min_mean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0.0638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12" y="2093980"/>
            <a:ext cx="4242767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82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603"/>
          </a:xfrm>
        </p:spPr>
        <p:txBody>
          <a:bodyPr/>
          <a:lstStyle/>
          <a:p>
            <a:r>
              <a:rPr lang="en-US" dirty="0" smtClean="0"/>
              <a:t>Data summary: </a:t>
            </a:r>
            <a:r>
              <a:rPr lang="en-US" dirty="0" err="1" smtClean="0"/>
              <a:t>Installments_payments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758686"/>
              </p:ext>
            </p:extLst>
          </p:nvPr>
        </p:nvGraphicFramePr>
        <p:xfrm>
          <a:off x="838200" y="2340865"/>
          <a:ext cx="10515600" cy="419850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45521"/>
                <a:gridCol w="4820199"/>
                <a:gridCol w="877824"/>
                <a:gridCol w="1097280"/>
                <a:gridCol w="874776"/>
              </a:tblGrid>
              <a:tr h="5099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 description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Data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% missing 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Replace with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50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NUM_INSTALMENT_VERSION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Version of installment calendar (0 is for credit card) of previous credit. Change of installment version from month to month signifies that some parameter of payment calendar has changed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integer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2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NUM_INSTALMENT_NUMBER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On which installment we observe payment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integer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878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DAYS_INSTALMENT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When the installment of previous credit was supposed to be paid (relative to application date of current loan)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integer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5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DAYS_ENTRY_PAYMENT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When was the installments of previous credit paid actually (relative to application date of current loan)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integer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0.2135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5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AMT_INSTALMENT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What was the prescribed installment amount of previous credit on this installment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float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5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AMT_PAYMENT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What the client actually paid on previous credit on this installment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float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0.2135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307592"/>
            <a:ext cx="10515600" cy="835279"/>
          </a:xfrm>
        </p:spPr>
        <p:txBody>
          <a:bodyPr>
            <a:noAutofit/>
          </a:bodyPr>
          <a:lstStyle/>
          <a:p>
            <a:r>
              <a:rPr lang="en-US" sz="2400" dirty="0" smtClean="0"/>
              <a:t>Payment </a:t>
            </a:r>
            <a:r>
              <a:rPr lang="en-US" sz="2400" dirty="0"/>
              <a:t>history for previous loans at Home </a:t>
            </a:r>
            <a:r>
              <a:rPr lang="en-US" sz="2400" dirty="0" smtClean="0"/>
              <a:t>Credit</a:t>
            </a:r>
          </a:p>
          <a:p>
            <a:r>
              <a:rPr lang="en-US" sz="2400" dirty="0" smtClean="0"/>
              <a:t>Total </a:t>
            </a:r>
            <a:r>
              <a:rPr lang="en-US" sz="2400" dirty="0"/>
              <a:t>8 variables, </a:t>
            </a:r>
            <a:r>
              <a:rPr lang="en-US" sz="2400" dirty="0" smtClean="0"/>
              <a:t>variables </a:t>
            </a:r>
            <a:r>
              <a:rPr lang="en-US" sz="2400" dirty="0"/>
              <a:t>with missing variables are 2</a:t>
            </a:r>
          </a:p>
        </p:txBody>
      </p:sp>
    </p:spTree>
    <p:extLst>
      <p:ext uri="{BB962C8B-B14F-4D97-AF65-F5344CB8AC3E}">
        <p14:creationId xmlns:p14="http://schemas.microsoft.com/office/powerpoint/2010/main" val="2400564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37520" cy="1325563"/>
          </a:xfrm>
        </p:spPr>
        <p:txBody>
          <a:bodyPr/>
          <a:lstStyle/>
          <a:p>
            <a:r>
              <a:rPr lang="en-US" dirty="0" err="1" smtClean="0"/>
              <a:t>Installment_payments</a:t>
            </a:r>
            <a:r>
              <a:rPr lang="en-US" dirty="0" smtClean="0"/>
              <a:t>: correlation with Target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292185"/>
              </p:ext>
            </p:extLst>
          </p:nvPr>
        </p:nvGraphicFramePr>
        <p:xfrm>
          <a:off x="838199" y="1628779"/>
          <a:ext cx="6348985" cy="457085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32033"/>
                <a:gridCol w="1516952"/>
              </a:tblGrid>
              <a:tr h="415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Installment_payments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Corrcoef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415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client_installments_DAYS_ENTRY_PAYMENT_min_min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0.0588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415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client_installments_DAYS_INSTALMENT_min_min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0.0586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415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client_installments_AMT_PAYMENT_min_sum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-0.0584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415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client_installments_DAYS_ENTRY_PAYMENT_mean_min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0.0580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415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client_installments_DAYS_INSTALMENT_mean_min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0.0577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415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client_installments_DAYS_ENTRY_PAYMENT_max_min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0.0555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415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client_installments_DAYS_INSTALMENT_max_min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0.0553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415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client_installments_DAYS_ENTRY_PAYMENT_min_mean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0.0454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415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client_installments_DAYS_INSTALMENT_min_mean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0.0451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415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client_installments_DAYS_ENTRY_PAYMENT_mean_mean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0.0440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816" y="2368425"/>
            <a:ext cx="4484122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22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397"/>
            <a:ext cx="10515600" cy="933323"/>
          </a:xfrm>
        </p:spPr>
        <p:txBody>
          <a:bodyPr/>
          <a:lstStyle/>
          <a:p>
            <a:r>
              <a:rPr lang="en-US" dirty="0"/>
              <a:t>Feature Engineering: </a:t>
            </a:r>
            <a:r>
              <a:rPr lang="en-US" dirty="0" smtClean="0"/>
              <a:t>domain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179222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CREDIT_INCOME_PERCENT </a:t>
            </a:r>
            <a:r>
              <a:rPr lang="en-US" sz="2000" dirty="0"/>
              <a:t>= </a:t>
            </a:r>
            <a:r>
              <a:rPr lang="en-US" sz="2000" dirty="0" smtClean="0"/>
              <a:t>AMT_CREDIT </a:t>
            </a:r>
            <a:r>
              <a:rPr lang="en-US" sz="2000" dirty="0"/>
              <a:t>/ </a:t>
            </a:r>
            <a:r>
              <a:rPr lang="en-US" sz="2000" dirty="0" smtClean="0"/>
              <a:t>AMT_INCOME_TOTAL</a:t>
            </a:r>
            <a:endParaRPr lang="en-US" sz="2000" dirty="0"/>
          </a:p>
          <a:p>
            <a:r>
              <a:rPr lang="en-US" sz="2000" dirty="0" smtClean="0"/>
              <a:t>ANNUITY_INCOME_PERCENT </a:t>
            </a:r>
            <a:r>
              <a:rPr lang="en-US" sz="2000" dirty="0"/>
              <a:t>= </a:t>
            </a:r>
            <a:r>
              <a:rPr lang="en-US" sz="2000" dirty="0" smtClean="0"/>
              <a:t>AMT_ANNUITY </a:t>
            </a:r>
            <a:r>
              <a:rPr lang="en-US" sz="2000" dirty="0"/>
              <a:t>/ </a:t>
            </a:r>
            <a:r>
              <a:rPr lang="en-US" sz="2000" dirty="0" smtClean="0"/>
              <a:t>AMT_INCOME_TOTAL</a:t>
            </a:r>
            <a:endParaRPr lang="en-US" sz="2000" dirty="0"/>
          </a:p>
          <a:p>
            <a:r>
              <a:rPr lang="en-US" sz="2000" dirty="0" smtClean="0"/>
              <a:t>CREDIT_TERM </a:t>
            </a:r>
            <a:r>
              <a:rPr lang="en-US" sz="2000" dirty="0"/>
              <a:t>= </a:t>
            </a:r>
            <a:r>
              <a:rPr lang="en-US" sz="2000" dirty="0" smtClean="0"/>
              <a:t>AMT_ANNUITY </a:t>
            </a:r>
            <a:r>
              <a:rPr lang="en-US" sz="2000" dirty="0"/>
              <a:t>/ </a:t>
            </a:r>
            <a:r>
              <a:rPr lang="en-US" sz="2000" dirty="0" smtClean="0"/>
              <a:t>AMT_CREDIT</a:t>
            </a:r>
            <a:endParaRPr lang="en-US" sz="2000" dirty="0"/>
          </a:p>
          <a:p>
            <a:r>
              <a:rPr lang="en-US" sz="2000" dirty="0" smtClean="0"/>
              <a:t>DAYS_EMPLOYED_PERCENT </a:t>
            </a:r>
            <a:r>
              <a:rPr lang="en-US" sz="2000" dirty="0"/>
              <a:t>= </a:t>
            </a:r>
            <a:r>
              <a:rPr lang="en-US" sz="2000" dirty="0" smtClean="0"/>
              <a:t>DAYS_EMPLOYED </a:t>
            </a:r>
            <a:r>
              <a:rPr lang="en-US" sz="2000" dirty="0"/>
              <a:t>/ </a:t>
            </a:r>
            <a:r>
              <a:rPr lang="en-US" sz="2000" dirty="0" smtClean="0"/>
              <a:t>DAYS_BIRTH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697138"/>
              </p:ext>
            </p:extLst>
          </p:nvPr>
        </p:nvGraphicFramePr>
        <p:xfrm>
          <a:off x="1133856" y="2980944"/>
          <a:ext cx="5294376" cy="313639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772243"/>
                <a:gridCol w="1522133"/>
              </a:tblGrid>
              <a:tr h="6272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Domain features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Corrcoef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6272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CREDIT_INCOME_PERCENT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-0.0077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6272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CREDIT_TERM   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0.0127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6272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ANNUITY_INCOME_PERCENT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0.0143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6272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DAYS_EMPLOYED_PERCENT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0.0422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173" y="2980944"/>
            <a:ext cx="3785462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69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r>
              <a:rPr lang="en-US" dirty="0" smtClean="0"/>
              <a:t>Feature Engineering: Polynomial features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25901"/>
              </p:ext>
            </p:extLst>
          </p:nvPr>
        </p:nvGraphicFramePr>
        <p:xfrm>
          <a:off x="911352" y="1652588"/>
          <a:ext cx="4913376" cy="443808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007866"/>
                <a:gridCol w="905510"/>
              </a:tblGrid>
              <a:tr h="401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Polynomial features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Corrcoef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401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EXT_SOURCE_2 EXT_SOURCE_3     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-0.1939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425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EXT_SOURCE_1 EXT_SOURCE_2 EXT_SOURCE_3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-0.1896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401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EXT_SOURCE_2^2 EXT_SOURCE_3   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-0.1764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401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EXT_SOURCE_2 EXT_SOURCE_3^2   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-0.1723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401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EXT_SOURCE_1 EXT_SOURCE_2     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-0.1666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401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EXT_SOURCE_1 EXT_SOURCE_3     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-0.1641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401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EXT_SOURCE_2                  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-0.1603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401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EXT_SOURCE_1 EXT_SOURCE_2^2   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-0.1569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401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EXT_SOURCE_3                  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-0.1559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401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EXT_SOURCE_1 EXT_SOURCE_3^2         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-0.1508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554" y="1618317"/>
            <a:ext cx="2581655" cy="2247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88" y="4020863"/>
            <a:ext cx="2705857" cy="2343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943" y="1618316"/>
            <a:ext cx="2705857" cy="224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0704"/>
            <a:ext cx="10515600" cy="536752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Assess variable type (i.e., float/integer/categorical), </a:t>
            </a:r>
            <a:r>
              <a:rPr lang="en-US" dirty="0"/>
              <a:t>and unique value for integer/categorical</a:t>
            </a:r>
          </a:p>
          <a:p>
            <a:pPr lvl="0"/>
            <a:r>
              <a:rPr lang="en-US" dirty="0" smtClean="0"/>
              <a:t>Percent missing </a:t>
            </a:r>
            <a:r>
              <a:rPr lang="en-US" dirty="0"/>
              <a:t>data and dealing with them</a:t>
            </a:r>
          </a:p>
          <a:p>
            <a:pPr lvl="0"/>
            <a:r>
              <a:rPr lang="en-US" dirty="0"/>
              <a:t>Assess frequency distribution</a:t>
            </a:r>
          </a:p>
          <a:p>
            <a:pPr lvl="0"/>
            <a:r>
              <a:rPr lang="en-US" dirty="0"/>
              <a:t>Create statistical summary </a:t>
            </a:r>
          </a:p>
          <a:p>
            <a:pPr lvl="0"/>
            <a:r>
              <a:rPr lang="en-US" dirty="0"/>
              <a:t>Find anomalies if any and dealing with them</a:t>
            </a:r>
          </a:p>
          <a:p>
            <a:pPr lvl="0"/>
            <a:r>
              <a:rPr lang="en-US" dirty="0" smtClean="0"/>
              <a:t>Transformation of categorical variables</a:t>
            </a:r>
          </a:p>
          <a:p>
            <a:pPr lvl="1"/>
            <a:r>
              <a:rPr lang="en-US" dirty="0" err="1" smtClean="0"/>
              <a:t>LabelEncoder</a:t>
            </a:r>
            <a:r>
              <a:rPr lang="en-US" dirty="0" smtClean="0"/>
              <a:t>() for categories w/ unique value &lt;=2</a:t>
            </a:r>
          </a:p>
          <a:p>
            <a:pPr lvl="1"/>
            <a:r>
              <a:rPr lang="en-US" dirty="0"/>
              <a:t>One hot encoding </a:t>
            </a:r>
            <a:r>
              <a:rPr lang="en-US" dirty="0" smtClean="0"/>
              <a:t>(.</a:t>
            </a:r>
            <a:r>
              <a:rPr lang="en-US" dirty="0" err="1" smtClean="0"/>
              <a:t>get_dummies</a:t>
            </a:r>
            <a:r>
              <a:rPr lang="en-US" dirty="0" smtClean="0"/>
              <a:t>()) for </a:t>
            </a:r>
            <a:r>
              <a:rPr lang="en-US" dirty="0"/>
              <a:t>unique category </a:t>
            </a:r>
            <a:r>
              <a:rPr lang="en-US" dirty="0" smtClean="0"/>
              <a:t>value &gt;2</a:t>
            </a:r>
          </a:p>
          <a:p>
            <a:r>
              <a:rPr lang="en-US" dirty="0"/>
              <a:t>Assess correlation with target </a:t>
            </a:r>
            <a:r>
              <a:rPr lang="en-US" dirty="0" smtClean="0"/>
              <a:t>variable</a:t>
            </a:r>
            <a:endParaRPr lang="en-US" dirty="0"/>
          </a:p>
          <a:p>
            <a:pPr lvl="0"/>
            <a:r>
              <a:rPr lang="en-US" dirty="0"/>
              <a:t>Merging with train table for features from other </a:t>
            </a:r>
            <a:r>
              <a:rPr lang="en-US" dirty="0" smtClean="0"/>
              <a:t>than main tables</a:t>
            </a:r>
            <a:endParaRPr lang="en-US" dirty="0"/>
          </a:p>
          <a:p>
            <a:pPr lvl="0"/>
            <a:r>
              <a:rPr lang="en-US" dirty="0"/>
              <a:t>Saving memory by converting the data type, </a:t>
            </a:r>
            <a:r>
              <a:rPr lang="en-US" dirty="0" smtClean="0"/>
              <a:t>and clearing memory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291"/>
          </a:xfrm>
        </p:spPr>
        <p:txBody>
          <a:bodyPr>
            <a:noAutofit/>
          </a:bodyPr>
          <a:lstStyle/>
          <a:p>
            <a:r>
              <a:rPr lang="en-US" dirty="0" smtClean="0"/>
              <a:t>Performance metrics: AUC ROC score</a:t>
            </a:r>
            <a:endParaRPr lang="en-US" dirty="0"/>
          </a:p>
        </p:txBody>
      </p:sp>
      <p:pic>
        <p:nvPicPr>
          <p:cNvPr id="1433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51776"/>
            <a:ext cx="6426454" cy="481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confusion matr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784" y="1830468"/>
            <a:ext cx="31623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73568" y="1251776"/>
            <a:ext cx="239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Confusion matrix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5082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027"/>
            <a:ext cx="10515600" cy="924179"/>
          </a:xfrm>
        </p:spPr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9658"/>
            <a:ext cx="6970066" cy="11278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Sensitivity /true positive rate, TPR = TP/(TP + FN)</a:t>
            </a:r>
          </a:p>
          <a:p>
            <a:r>
              <a:rPr lang="en-US" sz="2400" dirty="0" smtClean="0"/>
              <a:t>Specificity / true negative rate, TNR = TN/(TN + FP)</a:t>
            </a:r>
            <a:endParaRPr lang="en-US" sz="2400" dirty="0"/>
          </a:p>
        </p:txBody>
      </p:sp>
      <p:pic>
        <p:nvPicPr>
          <p:cNvPr id="13316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7" y="1962468"/>
            <a:ext cx="6229402" cy="467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upload.wikimedia.org/wikipedia/commons/thumb/e/e7/Sensitivity_and_specificity.svg/350px-Sensitivity_and_specificity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266" y="469558"/>
            <a:ext cx="3333750" cy="60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195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237"/>
            <a:ext cx="10515600" cy="1325563"/>
          </a:xfrm>
        </p:spPr>
        <p:txBody>
          <a:bodyPr/>
          <a:lstStyle/>
          <a:p>
            <a:r>
              <a:rPr lang="en-US" dirty="0" smtClean="0"/>
              <a:t>Model prediction on classification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843813"/>
              </p:ext>
            </p:extLst>
          </p:nvPr>
        </p:nvGraphicFramePr>
        <p:xfrm>
          <a:off x="838200" y="1403001"/>
          <a:ext cx="10226040" cy="43053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99688"/>
                <a:gridCol w="1847600"/>
                <a:gridCol w="1336542"/>
                <a:gridCol w="1584454"/>
                <a:gridCol w="1584454"/>
                <a:gridCol w="2273302"/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ML model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Dataset used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# features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Parameters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ROC AUC 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Significant features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368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Logistic regression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1600" u="none" strike="noStrike" dirty="0" err="1" smtClean="0">
                          <a:effectLst/>
                        </a:rPr>
                        <a:t>application_train</a:t>
                      </a:r>
                      <a:r>
                        <a:rPr lang="en-US" sz="1600" u="none" strike="noStrike" dirty="0" smtClean="0">
                          <a:effectLst/>
                        </a:rPr>
                        <a:t>/test</a:t>
                      </a:r>
                    </a:p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1600" u="none" strike="noStrike" dirty="0" smtClean="0">
                          <a:effectLst/>
                        </a:rPr>
                        <a:t> w/ 30% validation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 = 0.0001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0.501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552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Random forest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1600" u="none" strike="noStrike" dirty="0" err="1" smtClean="0">
                          <a:effectLst/>
                        </a:rPr>
                        <a:t>application_train</a:t>
                      </a:r>
                      <a:r>
                        <a:rPr lang="en-US" sz="1600" u="none" strike="noStrike" dirty="0" smtClean="0">
                          <a:effectLst/>
                        </a:rPr>
                        <a:t>/test</a:t>
                      </a:r>
                    </a:p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w/ 30% validation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n_estimator = 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0.706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EXT_SOURCE_2, EXT_SOURCE_3, DAYS_BIRTH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5524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LightGBM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 smtClean="0">
                          <a:effectLst/>
                        </a:rPr>
                        <a:t>application_train</a:t>
                      </a:r>
                      <a:r>
                        <a:rPr lang="en-US" sz="1600" u="none" strike="noStrike" dirty="0" smtClean="0">
                          <a:effectLst/>
                        </a:rPr>
                        <a:t>/test</a:t>
                      </a:r>
                    </a:p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 w/ 5-fold </a:t>
                      </a:r>
                      <a:r>
                        <a:rPr lang="en-US" sz="1600" u="none" strike="noStrike" dirty="0">
                          <a:effectLst/>
                        </a:rPr>
                        <a:t>CV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n_estimator = 10000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0.758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EXT_SOURCE_1, EXT_SOURCE_3,  EXT_SOURCE_2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736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 smtClean="0">
                          <a:effectLst/>
                        </a:rPr>
                        <a:t>application_train</a:t>
                      </a:r>
                      <a:r>
                        <a:rPr lang="en-US" sz="1600" u="none" strike="noStrike" dirty="0" smtClean="0">
                          <a:effectLst/>
                        </a:rPr>
                        <a:t>/test</a:t>
                      </a:r>
                    </a:p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w/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5-fold </a:t>
                      </a:r>
                      <a:r>
                        <a:rPr lang="en-US" sz="1600" u="none" strike="noStrike" dirty="0">
                          <a:effectLst/>
                        </a:rPr>
                        <a:t>CV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240+39 engineered features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n_estimator = 10000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0.766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CREDIT_TERM (engineered feature), DAYS_ID_PUBLISH, AMT_ANNUITY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98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all 8 </a:t>
                      </a:r>
                      <a:r>
                        <a:rPr lang="en-US" sz="1600" u="none" strike="noStrike" dirty="0" smtClean="0">
                          <a:effectLst/>
                        </a:rPr>
                        <a:t>dataset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>
                          <a:effectLst/>
                        </a:rPr>
                        <a:t>w/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5-fold CV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1422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n_estimator = 10000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0.788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CREDIT_TERM, AMT_ANNUITY,  </a:t>
                      </a:r>
                      <a:r>
                        <a:rPr lang="en-US" sz="1800" u="none" strike="noStrike" dirty="0" err="1">
                          <a:effectLst/>
                        </a:rPr>
                        <a:t>client_installments_AMT_PAYMENT_min_sum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697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73477" y="575426"/>
            <a:ext cx="9311213" cy="5607604"/>
            <a:chOff x="1747913" y="681755"/>
            <a:chExt cx="9311213" cy="5607604"/>
          </a:xfrm>
        </p:grpSpPr>
        <p:pic>
          <p:nvPicPr>
            <p:cNvPr id="2056" name="Picture 8" descr="Image result for Question?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7913" y="681755"/>
              <a:ext cx="8676889" cy="4883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02432">
              <a:off x="7695810" y="4047809"/>
              <a:ext cx="3363316" cy="22415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462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355"/>
          </a:xfrm>
        </p:spPr>
        <p:txBody>
          <a:bodyPr/>
          <a:lstStyle/>
          <a:p>
            <a:r>
              <a:rPr lang="en-US" dirty="0" smtClean="0"/>
              <a:t>Dataset: train/test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480"/>
            <a:ext cx="10515600" cy="48764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Contains </a:t>
            </a:r>
            <a:r>
              <a:rPr lang="en-US" dirty="0"/>
              <a:t>information about loan application at Home Credit</a:t>
            </a:r>
            <a:endParaRPr lang="en-US" dirty="0" smtClean="0"/>
          </a:p>
          <a:p>
            <a:r>
              <a:rPr lang="en-US" dirty="0" smtClean="0"/>
              <a:t>Application train: 122 features, </a:t>
            </a:r>
            <a:r>
              <a:rPr lang="en-US" dirty="0"/>
              <a:t>307511 </a:t>
            </a:r>
            <a:r>
              <a:rPr lang="en-US" dirty="0" smtClean="0"/>
              <a:t> observation</a:t>
            </a:r>
          </a:p>
          <a:p>
            <a:r>
              <a:rPr lang="en-US" dirty="0" smtClean="0"/>
              <a:t>Target feature in train dataset: </a:t>
            </a:r>
            <a:r>
              <a:rPr lang="en-US" dirty="0"/>
              <a:t>‘0’ means loan repaid without difficulty and ‘1’ means difficulty in loan </a:t>
            </a:r>
            <a:r>
              <a:rPr lang="en-US" dirty="0" smtClean="0"/>
              <a:t>repayment</a:t>
            </a:r>
          </a:p>
          <a:p>
            <a:r>
              <a:rPr lang="en-US" dirty="0"/>
              <a:t>Among 307511 applicants, 282686 (92%) repaid the loan on time. 24825 (8%) had difficulties in </a:t>
            </a:r>
            <a:r>
              <a:rPr lang="en-US" dirty="0" smtClean="0"/>
              <a:t>repaying</a:t>
            </a:r>
          </a:p>
          <a:p>
            <a:r>
              <a:rPr lang="en-US" dirty="0" smtClean="0"/>
              <a:t>Among </a:t>
            </a:r>
            <a:r>
              <a:rPr lang="en-US" dirty="0"/>
              <a:t>122 variables in train dataset, 67 variables have missing </a:t>
            </a:r>
            <a:r>
              <a:rPr lang="en-US" dirty="0" smtClean="0"/>
              <a:t>values, and 41 </a:t>
            </a:r>
            <a:r>
              <a:rPr lang="en-US" dirty="0"/>
              <a:t>variables </a:t>
            </a:r>
            <a:r>
              <a:rPr lang="en-US" dirty="0" smtClean="0"/>
              <a:t>w/ &gt; </a:t>
            </a:r>
            <a:r>
              <a:rPr lang="en-US" dirty="0"/>
              <a:t>50% </a:t>
            </a:r>
            <a:r>
              <a:rPr lang="en-US" dirty="0" smtClean="0"/>
              <a:t>data missing</a:t>
            </a:r>
          </a:p>
          <a:p>
            <a:r>
              <a:rPr lang="en-US" dirty="0"/>
              <a:t>The variable types are float (65), integer (41) and categorical (16</a:t>
            </a:r>
            <a:r>
              <a:rPr lang="en-US" dirty="0" smtClean="0"/>
              <a:t>)</a:t>
            </a:r>
          </a:p>
          <a:p>
            <a:r>
              <a:rPr lang="en-US" dirty="0"/>
              <a:t>Application test: 121 features, 48744 </a:t>
            </a:r>
            <a:r>
              <a:rPr lang="en-US" dirty="0" smtClean="0"/>
              <a:t>observations</a:t>
            </a:r>
          </a:p>
          <a:p>
            <a:r>
              <a:rPr lang="en-US" dirty="0" smtClean="0"/>
              <a:t>Primary id: SK_ID_CURR</a:t>
            </a:r>
          </a:p>
        </p:txBody>
      </p:sp>
    </p:spTree>
    <p:extLst>
      <p:ext uri="{BB962C8B-B14F-4D97-AF65-F5344CB8AC3E}">
        <p14:creationId xmlns:p14="http://schemas.microsoft.com/office/powerpoint/2010/main" val="407354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541"/>
            <a:ext cx="10515600" cy="941959"/>
          </a:xfrm>
        </p:spPr>
        <p:txBody>
          <a:bodyPr/>
          <a:lstStyle/>
          <a:p>
            <a:r>
              <a:rPr lang="en-US" dirty="0" smtClean="0"/>
              <a:t>Data preparation summary: train/test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15230"/>
              </p:ext>
            </p:extLst>
          </p:nvPr>
        </p:nvGraphicFramePr>
        <p:xfrm>
          <a:off x="838200" y="1078982"/>
          <a:ext cx="10366249" cy="533097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85027"/>
                <a:gridCol w="5115150"/>
                <a:gridCol w="764724"/>
                <a:gridCol w="781717"/>
                <a:gridCol w="1019631"/>
              </a:tblGrid>
              <a:tr h="246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Variable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Description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Data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% Missing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Replacement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21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COMMONAREA_AVG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69.8723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21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COMMONAREA_MEDI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69.8723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21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COMMONAREA_MODE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69.8723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21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NONLIVINGAPARTMENTS_AVG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69.4330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21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NONLIVINGAPARTMENTS_MEDI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69.4330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21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NONLIVINGAPARTMENTS_MODE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69.4330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21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FONDKAPREMONT_MODE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object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68.3862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new category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21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LIVINGAPARTMENTS_AVG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68.3550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21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LIVINGAPARTMENTS_MEDI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68.3550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21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LIVINGAPARTMENTS_MODE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68.3550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21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FLOORSMIN_AVG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67.8486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21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FLOORSMIN_MEDI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67.8486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21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FLOORSMIN_MODE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67.8486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21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YEARS_BUILD_AVG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66.4978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21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YEARS_BUILD_MEDI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66.4978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21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YEARS_BUILD_MODE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66.4978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21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OWN_CAR_AGE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Age of client's car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65.9908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21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LANDAREA_AVG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59.3767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21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LANDAREA_MEDI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59.3767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21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LANDAREA_MODE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59.3767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21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BASEMENTAREA_AVG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58.5160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21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BASEMENTAREA_MEDI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58.5160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21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BASEMENTAREA_MODE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58.5160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4" name="Right Brace 3"/>
          <p:cNvSpPr/>
          <p:nvPr/>
        </p:nvSpPr>
        <p:spPr>
          <a:xfrm>
            <a:off x="7973568" y="1490472"/>
            <a:ext cx="822960" cy="483717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35780" y="1746122"/>
            <a:ext cx="3520440" cy="2062103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Features with building description has higher % of missing values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36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381"/>
            <a:ext cx="10515600" cy="1015619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preparation: </a:t>
            </a:r>
            <a:r>
              <a:rPr lang="en-US" dirty="0"/>
              <a:t>train/test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93946"/>
              </p:ext>
            </p:extLst>
          </p:nvPr>
        </p:nvGraphicFramePr>
        <p:xfrm>
          <a:off x="714756" y="969264"/>
          <a:ext cx="10762488" cy="547726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87661"/>
                <a:gridCol w="5310670"/>
                <a:gridCol w="793954"/>
                <a:gridCol w="811597"/>
                <a:gridCol w="1058606"/>
              </a:tblGrid>
              <a:tr h="238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Variable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Variable description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Data 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% missing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Replacement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38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EXT_SOURCE_1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score from external data source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56.3811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38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NONLIVINGAREA_AVG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55.1792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38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NONLIVINGAREA_MEDI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55.1792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38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NONLIVINGAREA_MODE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55.1792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38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ELEVATORS_AVG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53.2960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38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ELEVATORS_MEDI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53.2960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38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ELEVATORS_MODE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53.2960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38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WALLSMATERIAL_MODE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object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50.8408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new category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38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APARTMENTS_AVG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50.7497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38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APARTMENTS_MEDI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50.7497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38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APARTMENTS_MODE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50.7497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38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ENTRANCES_AVG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50.3488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38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ENTRANCES_MEDI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50.3488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38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ENTRANCES_MODE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50.3488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38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LIVINGAREA_AVG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50.1933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38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LIVINGAREA_MEDI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50.1933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38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LIVINGAREA_MODE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50.1933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38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HOUSETYPE_MODE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object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50.1761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new category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38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FLOORSMAX_AVG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49.7608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38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FLOORSMAX_MEDI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49.7608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38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FLOORSMAX_MODE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49.7608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38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YEARS_BEGINEXPLUATATION_AVG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48.7810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7973568" y="1490472"/>
            <a:ext cx="822960" cy="483717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35780" y="1746122"/>
            <a:ext cx="3520440" cy="2062103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Features with building description has higher % of missing values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5082" y="138267"/>
            <a:ext cx="3520440" cy="707886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assuming that applicant doesn't own a house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072880" y="848498"/>
            <a:ext cx="1625600" cy="11363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024362" y="3394655"/>
            <a:ext cx="1137158" cy="413570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‘missing’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1166032" y="3909060"/>
            <a:ext cx="426909" cy="14655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1321638" y="3125853"/>
            <a:ext cx="238476" cy="2688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63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821"/>
            <a:ext cx="10515600" cy="732155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preparation summary: </a:t>
            </a:r>
            <a:r>
              <a:rPr lang="en-US" dirty="0"/>
              <a:t>train/test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283761"/>
              </p:ext>
            </p:extLst>
          </p:nvPr>
        </p:nvGraphicFramePr>
        <p:xfrm>
          <a:off x="256032" y="1042416"/>
          <a:ext cx="11420632" cy="5448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91380"/>
                <a:gridCol w="6572785"/>
                <a:gridCol w="736411"/>
                <a:gridCol w="779989"/>
                <a:gridCol w="1040067"/>
              </a:tblGrid>
              <a:tr h="16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Variable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Variable description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Data 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% missing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Replacement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</a:tr>
              <a:tr h="16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YEARS_BEGINEXPLUATATION_MEDI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48.7810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</a:tr>
              <a:tr h="16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YEARS_BEGINEXPLUATATION_MODE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48.7810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</a:tr>
              <a:tr h="16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TOTALAREA_MODE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48.2685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</a:tr>
              <a:tr h="16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EMERGENCYSTATE_MODE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information about building where the client lives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object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47.3983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new category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</a:tr>
              <a:tr h="16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OCCUPATION_TYPE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What kind of occupation does the client have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object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31.3455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new category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6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EXT_SOURCE_3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score from external data source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19.8253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00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AMT_REQ_CREDIT_BUREAU_DAY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Number of enquiries to Credit Bureau about the client one day before application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float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13.5016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00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AMT_REQ_CREDIT_BUREAU_HOUR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 of enquiries to Credit Bureau about the client one hour before application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13.5016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</a:tr>
              <a:tr h="300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AMT_REQ_CREDIT_BUREAU_MON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 of enquiries to Credit Bureau about the client one month before application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13.5016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</a:tr>
              <a:tr h="300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AMT_REQ_CREDIT_BUREAU_QRT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 of enquiries to Credit Bureau about the client 3 month before application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13.5016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</a:tr>
              <a:tr h="300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AMT_REQ_CREDIT_BUREAU_WEEK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 of enquiries to Credit Bureau about the client one week before application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13.5016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</a:tr>
              <a:tr h="16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AMT_REQ_CREDIT_BUREAU_YEAR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Number of enquiries to Credit Bureau about the client one day year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13.5016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</a:tr>
              <a:tr h="16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NAME_TYPE_SUITE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Who was accompanying client when he was applying for the loan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object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0.4201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Unaccompanied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00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DEF_30_CNT_SOCIAL_CIRCLE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How many observation of client's social surroundings defaulted on 30 DPD (days past due)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0.3320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</a:tr>
              <a:tr h="300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DEF_60_CNT_SOCIAL_CIRCLE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How many observation of client's social surroundings defaulted on 60 (days past due) DPD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0.3320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</a:tr>
              <a:tr h="300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OBS_30_CNT_SOCIAL_CIRCLE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How many observation of client's social surroundings with observable 30 DPD (days past due) default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0.3320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</a:tr>
              <a:tr h="300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OBS_60_CNT_SOCIAL_CIRCLE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How many observation of client's social surroundings with observable 60 DPD (days past due) default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0.3320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</a:tr>
              <a:tr h="16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EXT_SOURCE_2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Normalized score from external data source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0.2146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</a:tr>
              <a:tr h="300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AMT_GOODS_PRICE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For consumer loans it is the price of the goods for which the loan is given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float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0.0904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median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6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AMT_ANNUITY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Loan annuity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median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</a:tr>
              <a:tr h="16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CNT_FAM_MEMBERS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How many family members does client have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median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</a:tr>
              <a:tr h="165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DAYS_LAST_PHONE_CHANGE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How many days before application did client change 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float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median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0" marR="5230" marT="5230" marB="0" anchor="ctr"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7973568" y="1216152"/>
            <a:ext cx="316992" cy="82600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2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preparation summary: </a:t>
            </a:r>
            <a:r>
              <a:rPr lang="en-US" dirty="0"/>
              <a:t>train/test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253471"/>
              </p:ext>
            </p:extLst>
          </p:nvPr>
        </p:nvGraphicFramePr>
        <p:xfrm>
          <a:off x="838201" y="1225306"/>
          <a:ext cx="10515598" cy="528521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426207"/>
                <a:gridCol w="5486350"/>
                <a:gridCol w="775742"/>
                <a:gridCol w="792979"/>
                <a:gridCol w="1034320"/>
              </a:tblGrid>
              <a:tr h="209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Variable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Variable description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Data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% missing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Replace with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</a:tr>
              <a:tr h="209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FLAG_CONT_MOBILE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Was mobile phone reachable (1=YES, 0=NO)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integer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delete col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</a:tr>
              <a:tr h="209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FLAG_DOCUMENT_10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Did client provide document 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integer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delete col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</a:tr>
              <a:tr h="209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FLAG_DOCUMENT_11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Did client provide document 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integer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delete col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</a:tr>
              <a:tr h="209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FLAG_DOCUMENT_12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Did client provide document 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integer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delete col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</a:tr>
              <a:tr h="209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FLAG_DOCUMENT_13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Did client provide document 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integer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delete col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</a:tr>
              <a:tr h="209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FLAG_DOCUMENT_14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Did client provide document 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integer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delete col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</a:tr>
              <a:tr h="209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FLAG_DOCUMENT_15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Did client provide document 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integer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delete col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</a:tr>
              <a:tr h="209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FLAG_DOCUMENT_16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Did client provide document 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integer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delete col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</a:tr>
              <a:tr h="209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FLAG_DOCUMENT_17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Did client provide document 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integer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delete col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</a:tr>
              <a:tr h="209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FLAG_DOCUMENT_18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Did client provide document 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integer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delete col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</a:tr>
              <a:tr h="209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FLAG_DOCUMENT_19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Did client provide document 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integer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delete col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</a:tr>
              <a:tr h="209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FLAG_DOCUMENT_2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Did client provide document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integer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delete col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</a:tr>
              <a:tr h="209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FLAG_DOCUMENT_20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Did client provide document 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integer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delete col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</a:tr>
              <a:tr h="209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FLAG_DOCUMENT_21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Did client provide document 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integer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delete col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</a:tr>
              <a:tr h="209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FLAG_DOCUMENT_4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Did client provide document 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integer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delete col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</a:tr>
              <a:tr h="209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FLAG_DOCUMENT_5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Did client provide document 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integer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delete col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</a:tr>
              <a:tr h="209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FLAG_DOCUMENT_7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Did client provide document 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integer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delete col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</a:tr>
              <a:tr h="209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FLAG_DOCUMENT_9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Did client provide document 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integer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delete col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</a:tr>
              <a:tr h="209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FLAG_EMAIL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Did client provide email (1=YES, 0=NO)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integer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delete col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</a:tr>
              <a:tr h="209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FLAG_MOBIL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Did client provide mobile phone (1=YES, 0=NO)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integer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delete col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</a:tr>
              <a:tr h="2272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LIVE_REGION_NOT_WORK_REGION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Flag if client's contact address does not match work address (1=different, </a:t>
                      </a:r>
                      <a:r>
                        <a:rPr lang="en-US" sz="1200" u="none" strike="noStrike" dirty="0" smtClean="0">
                          <a:effectLst/>
                        </a:rPr>
                        <a:t>0=same)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integer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delete col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</a:tr>
              <a:tr h="221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REG_REGION_NOT_LIVE_REGION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Flag if client's permanent address does not match contact address (1=different, </a:t>
                      </a:r>
                      <a:r>
                        <a:rPr lang="en-US" sz="1200" u="none" strike="noStrike" dirty="0" smtClean="0">
                          <a:effectLst/>
                        </a:rPr>
                        <a:t>0=same)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integer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delete col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</a:tr>
              <a:tr h="231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REG_REGION_NOT_WORK_REGION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Flag if client's permanent address does not match work address (1=different, </a:t>
                      </a:r>
                      <a:r>
                        <a:rPr lang="en-US" sz="1200" u="none" strike="noStrike" dirty="0" smtClean="0">
                          <a:effectLst/>
                        </a:rPr>
                        <a:t>0=same)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integer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delete col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</a:tr>
              <a:tr h="209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WEEKDAY_APPR_PROCESS_START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On which day of the week did the client apply for the loan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object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delete col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7168896" y="1755648"/>
            <a:ext cx="822960" cy="341071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59936" y="2426842"/>
            <a:ext cx="3520440" cy="1569660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Removing features having no effect on Target variable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8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2829"/>
            <a:ext cx="10515600" cy="878459"/>
          </a:xfrm>
        </p:spPr>
        <p:txBody>
          <a:bodyPr/>
          <a:lstStyle/>
          <a:p>
            <a:r>
              <a:rPr lang="en-US" dirty="0" smtClean="0"/>
              <a:t>Example distribution of deleted features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06" y="1115568"/>
            <a:ext cx="3894665" cy="24573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06" y="3553724"/>
            <a:ext cx="4474230" cy="30948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371" y="1115568"/>
            <a:ext cx="3864246" cy="24381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6070598" y="3657600"/>
            <a:ext cx="5283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FLAG_CONT_MOBILE: </a:t>
            </a:r>
            <a:r>
              <a:rPr lang="en-US" dirty="0"/>
              <a:t>Was mobile phone reachable (1=YES, 0=NO)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 smtClean="0"/>
          </a:p>
          <a:p>
            <a:r>
              <a:rPr lang="en-US" dirty="0" smtClean="0"/>
              <a:t>FLAG_DOCUMENT_2: </a:t>
            </a:r>
            <a:r>
              <a:rPr lang="en-US" dirty="0"/>
              <a:t>Did client provide document </a:t>
            </a:r>
            <a:r>
              <a:rPr lang="en-US" dirty="0" smtClean="0"/>
              <a:t>2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 smtClean="0"/>
          </a:p>
          <a:p>
            <a:r>
              <a:rPr lang="en-US" dirty="0" smtClean="0"/>
              <a:t>WEEKDAY_APPR_PROCESS_START: </a:t>
            </a:r>
            <a:r>
              <a:rPr lang="en-US" dirty="0"/>
              <a:t>On which day of the week did the client apply for the loan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0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3457</TotalTime>
  <Words>3372</Words>
  <Application>Microsoft Office PowerPoint</Application>
  <PresentationFormat>Widescreen</PresentationFormat>
  <Paragraphs>1089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Office Theme</vt:lpstr>
      <vt:lpstr>Default Risk Analysis</vt:lpstr>
      <vt:lpstr>Introduction</vt:lpstr>
      <vt:lpstr>Data preparation</vt:lpstr>
      <vt:lpstr>Dataset: train/test</vt:lpstr>
      <vt:lpstr>Data preparation summary: train/test</vt:lpstr>
      <vt:lpstr>Data preparation: train/test</vt:lpstr>
      <vt:lpstr>Data preparation summary: train/test</vt:lpstr>
      <vt:lpstr>Data preparation summary: train/test</vt:lpstr>
      <vt:lpstr>Example distribution of deleted features</vt:lpstr>
      <vt:lpstr>Correlation with target</vt:lpstr>
      <vt:lpstr>Example density distribution for float: train</vt:lpstr>
      <vt:lpstr>Example barplot for categorical features: train</vt:lpstr>
      <vt:lpstr>Dataset: Bureau</vt:lpstr>
      <vt:lpstr>Data preparation summary: bureau </vt:lpstr>
      <vt:lpstr>Bureau: Correlation with target variable</vt:lpstr>
      <vt:lpstr>Frequency distribution: bureau</vt:lpstr>
      <vt:lpstr>Dataset: Bureau_balance and correlation</vt:lpstr>
      <vt:lpstr>Example frequency distribution: Bureau_balance</vt:lpstr>
      <vt:lpstr>Dataset: Previous application</vt:lpstr>
      <vt:lpstr>Data preparation summary: Previous application</vt:lpstr>
      <vt:lpstr>Previous application: correlation with target variable</vt:lpstr>
      <vt:lpstr>Data summary: POS_CASH balance</vt:lpstr>
      <vt:lpstr>POS_CASH_balance: correlation with target</vt:lpstr>
      <vt:lpstr>Data summary: Credit_card_balance</vt:lpstr>
      <vt:lpstr>Credit_card_balance : correlation with target</vt:lpstr>
      <vt:lpstr>Data summary: Installments_payments</vt:lpstr>
      <vt:lpstr>Installment_payments: correlation with Target</vt:lpstr>
      <vt:lpstr>Feature Engineering: domain knowledge</vt:lpstr>
      <vt:lpstr>Feature Engineering: Polynomial features</vt:lpstr>
      <vt:lpstr>Performance metrics: AUC ROC score</vt:lpstr>
      <vt:lpstr>ROC CURVE</vt:lpstr>
      <vt:lpstr>Model prediction on classification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Risk Analysis</dc:title>
  <dc:creator>Manasi Mahish</dc:creator>
  <cp:lastModifiedBy>Manasi Mahish</cp:lastModifiedBy>
  <cp:revision>136</cp:revision>
  <dcterms:created xsi:type="dcterms:W3CDTF">2019-06-14T22:26:09Z</dcterms:created>
  <dcterms:modified xsi:type="dcterms:W3CDTF">2019-06-17T20:31:38Z</dcterms:modified>
</cp:coreProperties>
</file>