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24"/>
  </p:notesMasterIdLst>
  <p:sldIdLst>
    <p:sldId id="256" r:id="rId3"/>
    <p:sldId id="257" r:id="rId4"/>
    <p:sldId id="258" r:id="rId5"/>
    <p:sldId id="259" r:id="rId6"/>
    <p:sldId id="280" r:id="rId7"/>
    <p:sldId id="271" r:id="rId8"/>
    <p:sldId id="279" r:id="rId9"/>
    <p:sldId id="261" r:id="rId10"/>
    <p:sldId id="262" r:id="rId11"/>
    <p:sldId id="263" r:id="rId12"/>
    <p:sldId id="273" r:id="rId13"/>
    <p:sldId id="265" r:id="rId14"/>
    <p:sldId id="267" r:id="rId15"/>
    <p:sldId id="275" r:id="rId16"/>
    <p:sldId id="276" r:id="rId17"/>
    <p:sldId id="277" r:id="rId18"/>
    <p:sldId id="278" r:id="rId19"/>
    <p:sldId id="272" r:id="rId20"/>
    <p:sldId id="268" r:id="rId21"/>
    <p:sldId id="269" r:id="rId22"/>
    <p:sldId id="270" r:id="rId23"/>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0GbMgfnrMaI3YWesEmo1+UL5u0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738" y="4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87"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787" cy="481012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a:t>
            </a:fld>
            <a:endParaRPr/>
          </a:p>
        </p:txBody>
      </p:sp>
      <p:sp>
        <p:nvSpPr>
          <p:cNvPr id="208" name="Google Shape;208;p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09" name="Google Shape;209;p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13</a:t>
            </a:fld>
            <a:endParaRPr/>
          </a:p>
        </p:txBody>
      </p:sp>
      <p:sp>
        <p:nvSpPr>
          <p:cNvPr id="285" name="Google Shape;285;p1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86" name="Google Shape;286;p1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19</a:t>
            </a:fld>
            <a:endParaRPr/>
          </a:p>
        </p:txBody>
      </p:sp>
      <p:sp>
        <p:nvSpPr>
          <p:cNvPr id="292" name="Google Shape;292;p1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93" name="Google Shape;293;p1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20</a:t>
            </a:fld>
            <a:endParaRPr/>
          </a:p>
        </p:txBody>
      </p:sp>
      <p:sp>
        <p:nvSpPr>
          <p:cNvPr id="299" name="Google Shape;299;p1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00" name="Google Shape;300;p14: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21</a:t>
            </a:fld>
            <a:endParaRPr/>
          </a:p>
        </p:txBody>
      </p:sp>
      <p:sp>
        <p:nvSpPr>
          <p:cNvPr id="307" name="Google Shape;307;p1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08" name="Google Shape;308;p15: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2</a:t>
            </a:fld>
            <a:endParaRPr/>
          </a:p>
        </p:txBody>
      </p:sp>
      <p:sp>
        <p:nvSpPr>
          <p:cNvPr id="215" name="Google Shape;215;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6" name="Google Shape;216;p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3</a:t>
            </a:fld>
            <a:endParaRPr/>
          </a:p>
        </p:txBody>
      </p:sp>
      <p:sp>
        <p:nvSpPr>
          <p:cNvPr id="223" name="Google Shape;223;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4" name="Google Shape;224;p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4</a:t>
            </a:fld>
            <a:endParaRPr/>
          </a:p>
        </p:txBody>
      </p:sp>
      <p:sp>
        <p:nvSpPr>
          <p:cNvPr id="230" name="Google Shape;230;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1" name="Google Shape;231;p4: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1938" cy="40068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smtClean="0">
                <a:solidFill>
                  <a:srgbClr val="000000"/>
                </a:solidFill>
                <a:latin typeface="Times New Roman"/>
                <a:ea typeface="Times New Roman"/>
                <a:cs typeface="Times New Roman"/>
                <a:sym typeface="Times New Roman"/>
              </a:rPr>
              <a:t>6</a:t>
            </a:fld>
            <a:endParaRPr lang="en-US"/>
          </a:p>
        </p:txBody>
      </p:sp>
    </p:spTree>
    <p:extLst>
      <p:ext uri="{BB962C8B-B14F-4D97-AF65-F5344CB8AC3E}">
        <p14:creationId xmlns:p14="http://schemas.microsoft.com/office/powerpoint/2010/main" val="3931842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8</a:t>
            </a:fld>
            <a:endParaRPr/>
          </a:p>
        </p:txBody>
      </p:sp>
      <p:sp>
        <p:nvSpPr>
          <p:cNvPr id="244" name="Google Shape;244;p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5" name="Google Shape;245;p6: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p7: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10</a:t>
            </a:fld>
            <a:endParaRPr/>
          </a:p>
        </p:txBody>
      </p:sp>
      <p:sp>
        <p:nvSpPr>
          <p:cNvPr id="258" name="Google Shape;258;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9" name="Google Shape;259;p8: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12</a:t>
            </a:fld>
            <a:endParaRPr/>
          </a:p>
        </p:txBody>
      </p:sp>
      <p:sp>
        <p:nvSpPr>
          <p:cNvPr id="272" name="Google Shape;272;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73" name="Google Shape;273;p10: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9"/>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29" name="Google Shape;29;p1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2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28"/>
          <p:cNvSpPr txBox="1">
            <a:spLocks noGrp="1"/>
          </p:cNvSpPr>
          <p:nvPr>
            <p:ph type="title"/>
          </p:nvPr>
        </p:nvSpPr>
        <p:spPr>
          <a:xfrm>
            <a:off x="672041"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29"/>
          <p:cNvSpPr txBox="1">
            <a:spLocks noGrp="1"/>
          </p:cNvSpPr>
          <p:nvPr>
            <p:ph type="title"/>
          </p:nvPr>
        </p:nvSpPr>
        <p:spPr>
          <a:xfrm>
            <a:off x="672041" y="671971"/>
            <a:ext cx="6997913"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9"/>
          <p:cNvSpPr txBox="1">
            <a:spLocks noGrp="1"/>
          </p:cNvSpPr>
          <p:nvPr>
            <p:ph type="body" idx="1"/>
          </p:nvPr>
        </p:nvSpPr>
        <p:spPr>
          <a:xfrm>
            <a:off x="672041"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112" name="Google Shape;112;p29"/>
          <p:cNvSpPr txBox="1">
            <a:spLocks noGrp="1"/>
          </p:cNvSpPr>
          <p:nvPr>
            <p:ph type="body" idx="2"/>
          </p:nvPr>
        </p:nvSpPr>
        <p:spPr>
          <a:xfrm>
            <a:off x="672041"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13" name="Google Shape;113;p29"/>
          <p:cNvSpPr txBox="1">
            <a:spLocks noGrp="1"/>
          </p:cNvSpPr>
          <p:nvPr>
            <p:ph type="body" idx="3"/>
          </p:nvPr>
        </p:nvSpPr>
        <p:spPr>
          <a:xfrm>
            <a:off x="4262702"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114" name="Google Shape;114;p29"/>
          <p:cNvSpPr txBox="1">
            <a:spLocks noGrp="1"/>
          </p:cNvSpPr>
          <p:nvPr>
            <p:ph type="body" idx="4"/>
          </p:nvPr>
        </p:nvSpPr>
        <p:spPr>
          <a:xfrm>
            <a:off x="4262702"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15" name="Google Shape;115;p2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30"/>
          <p:cNvSpPr txBox="1">
            <a:spLocks noGrp="1"/>
          </p:cNvSpPr>
          <p:nvPr>
            <p:ph type="title"/>
          </p:nvPr>
        </p:nvSpPr>
        <p:spPr>
          <a:xfrm>
            <a:off x="672042"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0"/>
          <p:cNvSpPr txBox="1">
            <a:spLocks noGrp="1"/>
          </p:cNvSpPr>
          <p:nvPr>
            <p:ph type="body" idx="1"/>
          </p:nvPr>
        </p:nvSpPr>
        <p:spPr>
          <a:xfrm>
            <a:off x="672042" y="2381649"/>
            <a:ext cx="3404426" cy="4277832"/>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121" name="Google Shape;121;p30"/>
          <p:cNvSpPr txBox="1">
            <a:spLocks noGrp="1"/>
          </p:cNvSpPr>
          <p:nvPr>
            <p:ph type="body" idx="2"/>
          </p:nvPr>
        </p:nvSpPr>
        <p:spPr>
          <a:xfrm>
            <a:off x="4265529" y="2381651"/>
            <a:ext cx="3404427" cy="4277834"/>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122" name="Google Shape;122;p30"/>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0"/>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0"/>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52" name="Google Shape;52;p1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5"/>
        <p:cNvGrpSpPr/>
        <p:nvPr/>
      </p:nvGrpSpPr>
      <p:grpSpPr>
        <a:xfrm>
          <a:off x="0" y="0"/>
          <a:ext cx="0" cy="0"/>
          <a:chOff x="0" y="0"/>
          <a:chExt cx="0" cy="0"/>
        </a:xfrm>
      </p:grpSpPr>
      <p:sp>
        <p:nvSpPr>
          <p:cNvPr id="56" name="Google Shape;56;p20"/>
          <p:cNvSpPr txBox="1">
            <a:spLocks noGrp="1"/>
          </p:cNvSpPr>
          <p:nvPr>
            <p:ph type="title"/>
          </p:nvPr>
        </p:nvSpPr>
        <p:spPr>
          <a:xfrm rot="5400000">
            <a:off x="4234732" y="3026812"/>
            <a:ext cx="5788752" cy="107907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body" idx="1"/>
          </p:nvPr>
        </p:nvSpPr>
        <p:spPr>
          <a:xfrm rot="5400000">
            <a:off x="641243" y="702770"/>
            <a:ext cx="5788752" cy="5727155"/>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58" name="Google Shape;58;p20"/>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body" idx="1"/>
          </p:nvPr>
        </p:nvSpPr>
        <p:spPr>
          <a:xfrm rot="5400000">
            <a:off x="2031206" y="1021556"/>
            <a:ext cx="4278312" cy="6997700"/>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64" name="Google Shape;64;p2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678930" y="671971"/>
            <a:ext cx="6991025"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Font typeface="Trebuchet MS"/>
              <a:buNone/>
              <a:defRPr sz="2646">
                <a:solidFill>
                  <a:schemeClr val="accent1"/>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70" name="Google Shape;70;p22"/>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71" name="Google Shape;71;p2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a:off x="672040" y="2129659"/>
            <a:ext cx="6997915" cy="28610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body" idx="1"/>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77" name="Google Shape;77;p2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672042" y="671971"/>
            <a:ext cx="6997914" cy="3751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672042" y="4927788"/>
            <a:ext cx="6997914"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83" name="Google Shape;83;p2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72041" y="5291772"/>
            <a:ext cx="6997914" cy="62472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646"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a:spLocks noGrp="1"/>
          </p:cNvSpPr>
          <p:nvPr>
            <p:ph type="pic" idx="2"/>
          </p:nvPr>
        </p:nvSpPr>
        <p:spPr>
          <a:xfrm>
            <a:off x="672041" y="671971"/>
            <a:ext cx="6997914" cy="4239192"/>
          </a:xfrm>
          <a:prstGeom prst="rect">
            <a:avLst/>
          </a:prstGeom>
          <a:noFill/>
          <a:ln>
            <a:noFill/>
          </a:ln>
        </p:spPr>
      </p:sp>
      <p:sp>
        <p:nvSpPr>
          <p:cNvPr id="89" name="Google Shape;89;p25"/>
          <p:cNvSpPr txBox="1">
            <a:spLocks noGrp="1"/>
          </p:cNvSpPr>
          <p:nvPr>
            <p:ph type="body" idx="1"/>
          </p:nvPr>
        </p:nvSpPr>
        <p:spPr>
          <a:xfrm>
            <a:off x="672041" y="5916496"/>
            <a:ext cx="6997914" cy="742987"/>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058"/>
              <a:buNone/>
              <a:defRPr sz="1323"/>
            </a:lvl1pPr>
            <a:lvl2pPr marL="914400" lvl="1" indent="-228600" algn="l">
              <a:spcBef>
                <a:spcPts val="1100"/>
              </a:spcBef>
              <a:spcAft>
                <a:spcPts val="0"/>
              </a:spcAft>
              <a:buSzPts val="1058"/>
              <a:buNone/>
              <a:defRPr sz="1323"/>
            </a:lvl2pPr>
            <a:lvl3pPr marL="1371600" lvl="2" indent="-228600" algn="l">
              <a:spcBef>
                <a:spcPts val="1100"/>
              </a:spcBef>
              <a:spcAft>
                <a:spcPts val="0"/>
              </a:spcAft>
              <a:buSzPts val="882"/>
              <a:buNone/>
              <a:defRPr sz="1102"/>
            </a:lvl3pPr>
            <a:lvl4pPr marL="1828800" lvl="3" indent="-228600" algn="l">
              <a:spcBef>
                <a:spcPts val="1100"/>
              </a:spcBef>
              <a:spcAft>
                <a:spcPts val="0"/>
              </a:spcAft>
              <a:buSzPts val="794"/>
              <a:buNone/>
              <a:defRPr sz="992"/>
            </a:lvl4pPr>
            <a:lvl5pPr marL="2286000" lvl="4" indent="-228600" algn="l">
              <a:spcBef>
                <a:spcPts val="1100"/>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90" name="Google Shape;90;p2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Google Shape;94;p26"/>
          <p:cNvSpPr txBox="1">
            <a:spLocks noGrp="1"/>
          </p:cNvSpPr>
          <p:nvPr>
            <p:ph type="title"/>
          </p:nvPr>
        </p:nvSpPr>
        <p:spPr>
          <a:xfrm>
            <a:off x="672041" y="1651933"/>
            <a:ext cx="3075982" cy="14092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20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6"/>
          <p:cNvSpPr txBox="1">
            <a:spLocks noGrp="1"/>
          </p:cNvSpPr>
          <p:nvPr>
            <p:ph type="body" idx="1"/>
          </p:nvPr>
        </p:nvSpPr>
        <p:spPr>
          <a:xfrm>
            <a:off x="3937083" y="567610"/>
            <a:ext cx="3732871" cy="6091873"/>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96" name="Google Shape;96;p26"/>
          <p:cNvSpPr txBox="1">
            <a:spLocks noGrp="1"/>
          </p:cNvSpPr>
          <p:nvPr>
            <p:ph type="body" idx="2"/>
          </p:nvPr>
        </p:nvSpPr>
        <p:spPr>
          <a:xfrm>
            <a:off x="672041" y="3061205"/>
            <a:ext cx="3075982" cy="2848876"/>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234"/>
              <a:buNone/>
              <a:defRPr sz="1543"/>
            </a:lvl1pPr>
            <a:lvl2pPr marL="914400" lvl="1" indent="-228600" algn="l">
              <a:spcBef>
                <a:spcPts val="1100"/>
              </a:spcBef>
              <a:spcAft>
                <a:spcPts val="0"/>
              </a:spcAft>
              <a:buSzPts val="926"/>
              <a:buNone/>
              <a:defRPr sz="1157"/>
            </a:lvl2pPr>
            <a:lvl3pPr marL="1371600" lvl="2" indent="-228600" algn="l">
              <a:spcBef>
                <a:spcPts val="1100"/>
              </a:spcBef>
              <a:spcAft>
                <a:spcPts val="0"/>
              </a:spcAft>
              <a:buSzPts val="794"/>
              <a:buNone/>
              <a:defRPr sz="992"/>
            </a:lvl3pPr>
            <a:lvl4pPr marL="1828800" lvl="3" indent="-228600" algn="l">
              <a:spcBef>
                <a:spcPts val="1100"/>
              </a:spcBef>
              <a:spcAft>
                <a:spcPts val="0"/>
              </a:spcAft>
              <a:buSzPts val="662"/>
              <a:buNone/>
              <a:defRPr sz="827"/>
            </a:lvl4pPr>
            <a:lvl5pPr marL="2286000" lvl="4" indent="-228600" algn="l">
              <a:spcBef>
                <a:spcPts val="1100"/>
              </a:spcBef>
              <a:spcAft>
                <a:spcPts val="0"/>
              </a:spcAft>
              <a:buSzPts val="662"/>
              <a:buNone/>
              <a:defRPr sz="827"/>
            </a:lvl5pPr>
            <a:lvl6pPr marL="2743200" lvl="5" indent="-228600" algn="l">
              <a:spcBef>
                <a:spcPts val="1102"/>
              </a:spcBef>
              <a:spcAft>
                <a:spcPts val="0"/>
              </a:spcAft>
              <a:buSzPts val="662"/>
              <a:buNone/>
              <a:defRPr sz="827"/>
            </a:lvl6pPr>
            <a:lvl7pPr marL="3200400" lvl="6" indent="-228600" algn="l">
              <a:spcBef>
                <a:spcPts val="1102"/>
              </a:spcBef>
              <a:spcAft>
                <a:spcPts val="0"/>
              </a:spcAft>
              <a:buSzPts val="662"/>
              <a:buNone/>
              <a:defRPr sz="827"/>
            </a:lvl7pPr>
            <a:lvl8pPr marL="3657600" lvl="7" indent="-228600" algn="l">
              <a:spcBef>
                <a:spcPts val="1102"/>
              </a:spcBef>
              <a:spcAft>
                <a:spcPts val="0"/>
              </a:spcAft>
              <a:buSzPts val="662"/>
              <a:buNone/>
              <a:defRPr sz="827"/>
            </a:lvl8pPr>
            <a:lvl9pPr marL="4114800" lvl="8" indent="-228600" algn="l">
              <a:spcBef>
                <a:spcPts val="1102"/>
              </a:spcBef>
              <a:spcAft>
                <a:spcPts val="0"/>
              </a:spcAft>
              <a:buSzPts val="662"/>
              <a:buNone/>
              <a:defRPr sz="827"/>
            </a:lvl9pPr>
          </a:lstStyle>
          <a:p>
            <a:endParaRPr/>
          </a:p>
        </p:txBody>
      </p:sp>
      <p:sp>
        <p:nvSpPr>
          <p:cNvPr id="97" name="Google Shape;97;p2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7"/>
          <p:cNvGrpSpPr/>
          <p:nvPr/>
        </p:nvGrpSpPr>
        <p:grpSpPr>
          <a:xfrm>
            <a:off x="-9525" y="-9525"/>
            <a:ext cx="10110787" cy="7578725"/>
            <a:chOff x="-8467" y="-8468"/>
            <a:chExt cx="9171317" cy="6874935"/>
          </a:xfrm>
        </p:grpSpPr>
        <p:sp>
          <p:nvSpPr>
            <p:cNvPr id="11" name="Google Shape;11;p17"/>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2" name="Google Shape;12;p17"/>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3" name="Google Shape;13;p17"/>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4" name="Google Shape;14;p17"/>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17"/>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17"/>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 name="Google Shape;17;p17"/>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 name="Google Shape;18;p17"/>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 name="Google Shape;19;p17"/>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 name="Google Shape;20;p17"/>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1" name="Google Shape;21;p17"/>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7"/>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grpSp>
        <p:nvGrpSpPr>
          <p:cNvPr id="33" name="Google Shape;33;p16"/>
          <p:cNvGrpSpPr/>
          <p:nvPr/>
        </p:nvGrpSpPr>
        <p:grpSpPr>
          <a:xfrm>
            <a:off x="-9525" y="-9525"/>
            <a:ext cx="10110787" cy="7578725"/>
            <a:chOff x="-8467" y="-8468"/>
            <a:chExt cx="9171317" cy="6874935"/>
          </a:xfrm>
        </p:grpSpPr>
        <p:sp>
          <p:nvSpPr>
            <p:cNvPr id="34" name="Google Shape;34;p16"/>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35" name="Google Shape;35;p16"/>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36" name="Google Shape;36;p16"/>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37" name="Google Shape;37;p16"/>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8" name="Google Shape;38;p16"/>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9" name="Google Shape;39;p16"/>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0" name="Google Shape;40;p16"/>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1" name="Google Shape;41;p16"/>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2" name="Google Shape;42;p16"/>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3" name="Google Shape;43;p16"/>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44" name="Google Shape;44;p16"/>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16"/>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46" name="Google Shape;46;p1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Google Shape;47;p1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Google Shape;48;p1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0"/>
        <p:cNvGrpSpPr/>
        <p:nvPr/>
      </p:nvGrpSpPr>
      <p:grpSpPr>
        <a:xfrm>
          <a:off x="0" y="0"/>
          <a:ext cx="0" cy="0"/>
          <a:chOff x="0" y="0"/>
          <a:chExt cx="0" cy="0"/>
        </a:xfrm>
      </p:grpSpPr>
      <p:sp>
        <p:nvSpPr>
          <p:cNvPr id="211" name="Google Shape;211;p1"/>
          <p:cNvSpPr txBox="1"/>
          <p:nvPr/>
        </p:nvSpPr>
        <p:spPr>
          <a:xfrm>
            <a:off x="504825" y="-252412"/>
            <a:ext cx="9070975" cy="1262062"/>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General Guidelines for Presentation</a:t>
            </a:r>
            <a:endParaRPr/>
          </a:p>
        </p:txBody>
      </p:sp>
      <p:sp>
        <p:nvSpPr>
          <p:cNvPr id="212" name="Google Shape;212;p1"/>
          <p:cNvSpPr txBox="1"/>
          <p:nvPr/>
        </p:nvSpPr>
        <p:spPr>
          <a:xfrm>
            <a:off x="0" y="828675"/>
            <a:ext cx="9864725" cy="5902325"/>
          </a:xfrm>
          <a:prstGeom prst="rect">
            <a:avLst/>
          </a:prstGeom>
          <a:noFill/>
          <a:ln>
            <a:noFill/>
          </a:ln>
        </p:spPr>
        <p:txBody>
          <a:bodyPr spcFirstLastPara="1" wrap="square" lIns="91425" tIns="45700" rIns="91425" bIns="45700" anchor="t" anchorCtr="0">
            <a:noAutofit/>
          </a:bodyPr>
          <a:lstStyle/>
          <a:p>
            <a:pPr marL="377825" marR="0" lvl="0" indent="-377825" algn="just" rtl="0">
              <a:lnSpc>
                <a:spcPct val="100000"/>
              </a:lnSpc>
              <a:spcBef>
                <a:spcPts val="0"/>
              </a:spcBef>
              <a:spcAft>
                <a:spcPts val="0"/>
              </a:spcAft>
              <a:buClr>
                <a:srgbClr val="404040"/>
              </a:buClr>
              <a:buSzPts val="1200"/>
              <a:buFont typeface="Times New Roman"/>
              <a:buNone/>
            </a:pPr>
            <a:r>
              <a:rPr lang="en-US" sz="1200" b="1" i="0" u="none">
                <a:solidFill>
                  <a:srgbClr val="404040"/>
                </a:solidFill>
                <a:latin typeface="Times New Roman"/>
                <a:ea typeface="Times New Roman"/>
                <a:cs typeface="Times New Roman"/>
                <a:sym typeface="Times New Roman"/>
              </a:rPr>
              <a:t>General Guidelines for writing  PPT and  project Report:  </a:t>
            </a:r>
            <a:r>
              <a:rPr lang="en-US" sz="1200" b="0" i="0" u="none">
                <a:solidFill>
                  <a:srgbClr val="404040"/>
                </a:solidFill>
                <a:latin typeface="Times New Roman"/>
                <a:ea typeface="Times New Roman"/>
                <a:cs typeface="Times New Roman"/>
                <a:sym typeface="Times New Roman"/>
              </a:rPr>
              <a:t>Both should have same content. Report being the detailed explanation of the PPT points that you explain orally while presenting. </a:t>
            </a:r>
            <a:endParaRPr/>
          </a:p>
          <a:p>
            <a:pPr marL="377825" marR="0" lvl="0" indent="-377825" algn="just" rtl="0">
              <a:lnSpc>
                <a:spcPct val="100000"/>
              </a:lnSpc>
              <a:spcBef>
                <a:spcPts val="1100"/>
              </a:spcBef>
              <a:spcAft>
                <a:spcPts val="0"/>
              </a:spcAft>
              <a:buClr>
                <a:schemeClr val="accent1"/>
              </a:buClr>
              <a:buSzPts val="960"/>
              <a:buFont typeface="Arial"/>
              <a:buChar char="•"/>
            </a:pPr>
            <a:r>
              <a:rPr lang="en-US" sz="1200" b="1" i="0" u="none">
                <a:solidFill>
                  <a:srgbClr val="404040"/>
                </a:solidFill>
                <a:latin typeface="Times New Roman"/>
                <a:ea typeface="Times New Roman"/>
                <a:cs typeface="Times New Roman"/>
                <a:sym typeface="Times New Roman"/>
              </a:rPr>
              <a:t>PPT : </a:t>
            </a:r>
            <a:endParaRPr/>
          </a:p>
          <a:p>
            <a:pPr marL="817562" marR="0" lvl="1" indent="-314324" algn="just" rtl="0">
              <a:lnSpc>
                <a:spcPct val="100000"/>
              </a:lnSpc>
              <a:spcBef>
                <a:spcPts val="1100"/>
              </a:spcBef>
              <a:spcAft>
                <a:spcPts val="0"/>
              </a:spcAft>
              <a:buClr>
                <a:schemeClr val="accent1"/>
              </a:buClr>
              <a:buSzPts val="960"/>
              <a:buFont typeface="Arial"/>
              <a:buChar char="–"/>
            </a:pPr>
            <a:r>
              <a:rPr lang="en-US" sz="1200" b="0" i="0" u="none" strike="noStrike" cap="none">
                <a:solidFill>
                  <a:srgbClr val="404040"/>
                </a:solidFill>
                <a:latin typeface="Times New Roman"/>
                <a:ea typeface="Times New Roman"/>
                <a:cs typeface="Times New Roman"/>
                <a:sym typeface="Times New Roman"/>
              </a:rPr>
              <a:t>The content should be only the important points in the form of bullet list with meaningful short sentences and phrases. Running texts and big paragraphs are not accepted.</a:t>
            </a:r>
            <a:endParaRPr/>
          </a:p>
          <a:p>
            <a:pPr marL="817562" marR="0" lvl="1" indent="-314324" algn="just" rtl="0">
              <a:lnSpc>
                <a:spcPct val="100000"/>
              </a:lnSpc>
              <a:spcBef>
                <a:spcPts val="1100"/>
              </a:spcBef>
              <a:spcAft>
                <a:spcPts val="0"/>
              </a:spcAft>
              <a:buClr>
                <a:schemeClr val="accent1"/>
              </a:buClr>
              <a:buSzPts val="960"/>
              <a:buFont typeface="Arial"/>
              <a:buChar char="–"/>
            </a:pPr>
            <a:r>
              <a:rPr lang="en-US" sz="1200" b="0" i="0" u="none" strike="noStrike" cap="none">
                <a:solidFill>
                  <a:srgbClr val="404040"/>
                </a:solidFill>
                <a:latin typeface="Times New Roman"/>
                <a:ea typeface="Times New Roman"/>
                <a:cs typeface="Times New Roman"/>
                <a:sym typeface="Times New Roman"/>
              </a:rPr>
              <a:t>It should have proper citations. </a:t>
            </a:r>
            <a:endParaRPr/>
          </a:p>
          <a:p>
            <a:pPr marL="817562" marR="0" lvl="1" indent="-314324" algn="just" rtl="0">
              <a:lnSpc>
                <a:spcPct val="100000"/>
              </a:lnSpc>
              <a:spcBef>
                <a:spcPts val="1100"/>
              </a:spcBef>
              <a:spcAft>
                <a:spcPts val="0"/>
              </a:spcAft>
              <a:buClr>
                <a:schemeClr val="accent1"/>
              </a:buClr>
              <a:buSzPts val="960"/>
              <a:buFont typeface="Arial"/>
              <a:buChar char="–"/>
            </a:pPr>
            <a:r>
              <a:rPr lang="en-US" sz="1200" b="0" i="0" u="none" strike="noStrike" cap="none">
                <a:solidFill>
                  <a:srgbClr val="404040"/>
                </a:solidFill>
                <a:latin typeface="Times New Roman"/>
                <a:ea typeface="Times New Roman"/>
                <a:cs typeface="Times New Roman"/>
                <a:sym typeface="Times New Roman"/>
              </a:rPr>
              <a:t>Diagrams should be original and should be visible clearly.</a:t>
            </a:r>
            <a:endParaRPr/>
          </a:p>
          <a:p>
            <a:pPr marL="817562" marR="0" lvl="1" indent="-314324" algn="just" rtl="0">
              <a:lnSpc>
                <a:spcPct val="100000"/>
              </a:lnSpc>
              <a:spcBef>
                <a:spcPts val="1100"/>
              </a:spcBef>
              <a:spcAft>
                <a:spcPts val="0"/>
              </a:spcAft>
              <a:buClr>
                <a:schemeClr val="accent1"/>
              </a:buClr>
              <a:buSzPts val="960"/>
              <a:buFont typeface="Arial"/>
              <a:buChar char="–"/>
            </a:pPr>
            <a:r>
              <a:rPr lang="en-US" sz="1200" b="0" i="0" u="none" strike="noStrike" cap="none">
                <a:solidFill>
                  <a:srgbClr val="404040"/>
                </a:solidFill>
                <a:latin typeface="Times New Roman"/>
                <a:ea typeface="Times New Roman"/>
                <a:cs typeface="Times New Roman"/>
                <a:sym typeface="Times New Roman"/>
              </a:rPr>
              <a:t>Use minimum font size of 17 </a:t>
            </a:r>
            <a:endParaRPr/>
          </a:p>
          <a:p>
            <a:pPr marL="817562" marR="0" lvl="1" indent="-314324" algn="just" rtl="0">
              <a:lnSpc>
                <a:spcPct val="100000"/>
              </a:lnSpc>
              <a:spcBef>
                <a:spcPts val="1100"/>
              </a:spcBef>
              <a:spcAft>
                <a:spcPts val="0"/>
              </a:spcAft>
              <a:buClr>
                <a:schemeClr val="accent1"/>
              </a:buClr>
              <a:buSzPts val="960"/>
              <a:buFont typeface="Arial"/>
              <a:buChar char="–"/>
            </a:pPr>
            <a:r>
              <a:rPr lang="en-US" sz="1200" b="0" i="0" u="none" strike="noStrike" cap="none">
                <a:solidFill>
                  <a:srgbClr val="404040"/>
                </a:solidFill>
                <a:latin typeface="Times New Roman"/>
                <a:ea typeface="Times New Roman"/>
                <a:cs typeface="Times New Roman"/>
                <a:sym typeface="Times New Roman"/>
              </a:rPr>
              <a:t>Put mathematical models and algorithms / methods explanations where ever necessary.</a:t>
            </a:r>
            <a:endParaRPr/>
          </a:p>
          <a:p>
            <a:pPr marL="817562" marR="0" lvl="1" indent="-314324" algn="just" rtl="0">
              <a:lnSpc>
                <a:spcPct val="100000"/>
              </a:lnSpc>
              <a:spcBef>
                <a:spcPts val="1100"/>
              </a:spcBef>
              <a:spcAft>
                <a:spcPts val="0"/>
              </a:spcAft>
              <a:buClr>
                <a:schemeClr val="accent1"/>
              </a:buClr>
              <a:buSzPts val="960"/>
              <a:buFont typeface="Arial"/>
              <a:buChar char="–"/>
            </a:pPr>
            <a:r>
              <a:rPr lang="en-US" sz="1200" b="0" i="0" u="none" strike="noStrike" cap="none">
                <a:solidFill>
                  <a:srgbClr val="404040"/>
                </a:solidFill>
                <a:latin typeface="Times New Roman"/>
                <a:ea typeface="Times New Roman"/>
                <a:cs typeface="Times New Roman"/>
                <a:sym typeface="Times New Roman"/>
              </a:rPr>
              <a:t>Emphasize on your original thinking, original work and contribution and highlight them in the slide.</a:t>
            </a:r>
            <a:endParaRPr/>
          </a:p>
          <a:p>
            <a:pPr marL="377825" marR="0" lvl="0" indent="-377825" algn="just" rtl="0">
              <a:lnSpc>
                <a:spcPct val="100000"/>
              </a:lnSpc>
              <a:spcBef>
                <a:spcPts val="1100"/>
              </a:spcBef>
              <a:spcAft>
                <a:spcPts val="0"/>
              </a:spcAft>
              <a:buClr>
                <a:schemeClr val="accent1"/>
              </a:buClr>
              <a:buSzPts val="960"/>
              <a:buFont typeface="Arial"/>
              <a:buChar char="•"/>
            </a:pPr>
            <a:r>
              <a:rPr lang="en-US" sz="1200" b="1" i="0" u="none">
                <a:solidFill>
                  <a:srgbClr val="404040"/>
                </a:solidFill>
                <a:latin typeface="Times New Roman"/>
                <a:ea typeface="Times New Roman"/>
                <a:cs typeface="Times New Roman"/>
                <a:sym typeface="Times New Roman"/>
              </a:rPr>
              <a:t>Project Report:</a:t>
            </a:r>
            <a:endParaRPr/>
          </a:p>
          <a:p>
            <a:pPr marL="817562" marR="0" lvl="1" indent="-314324" algn="just" rtl="0">
              <a:lnSpc>
                <a:spcPct val="100000"/>
              </a:lnSpc>
              <a:spcBef>
                <a:spcPts val="1100"/>
              </a:spcBef>
              <a:spcAft>
                <a:spcPts val="0"/>
              </a:spcAft>
              <a:buClr>
                <a:schemeClr val="accent1"/>
              </a:buClr>
              <a:buSzPts val="960"/>
              <a:buFont typeface="Arial"/>
              <a:buChar char="–"/>
            </a:pPr>
            <a:r>
              <a:rPr lang="en-US" sz="1200" b="0" i="0" u="none" strike="noStrike" cap="none">
                <a:solidFill>
                  <a:srgbClr val="404040"/>
                </a:solidFill>
                <a:latin typeface="Times New Roman"/>
                <a:ea typeface="Times New Roman"/>
                <a:cs typeface="Times New Roman"/>
                <a:sym typeface="Times New Roman"/>
              </a:rPr>
              <a:t>The PPT content and the project report content should match.</a:t>
            </a:r>
            <a:endParaRPr/>
          </a:p>
          <a:p>
            <a:pPr marL="817562" marR="0" lvl="1" indent="-314324" algn="just" rtl="0">
              <a:lnSpc>
                <a:spcPct val="100000"/>
              </a:lnSpc>
              <a:spcBef>
                <a:spcPts val="1100"/>
              </a:spcBef>
              <a:spcAft>
                <a:spcPts val="0"/>
              </a:spcAft>
              <a:buClr>
                <a:schemeClr val="accent1"/>
              </a:buClr>
              <a:buSzPts val="960"/>
              <a:buFont typeface="Arial"/>
              <a:buChar char="–"/>
            </a:pPr>
            <a:r>
              <a:rPr lang="en-US" sz="1200" b="0" i="0" u="none" strike="noStrike" cap="none">
                <a:solidFill>
                  <a:srgbClr val="404040"/>
                </a:solidFill>
                <a:latin typeface="Times New Roman"/>
                <a:ea typeface="Times New Roman"/>
                <a:cs typeface="Times New Roman"/>
                <a:sym typeface="Times New Roman"/>
              </a:rPr>
              <a:t>All the points of PPT should be well explained and where needed they should be justified by using citations and /or by proper analysis and proofs.</a:t>
            </a:r>
            <a:endParaRPr/>
          </a:p>
          <a:p>
            <a:pPr marL="817562" marR="0" lvl="1" indent="-314324" algn="just" rtl="0">
              <a:lnSpc>
                <a:spcPct val="100000"/>
              </a:lnSpc>
              <a:spcBef>
                <a:spcPts val="1100"/>
              </a:spcBef>
              <a:spcAft>
                <a:spcPts val="0"/>
              </a:spcAft>
              <a:buClr>
                <a:schemeClr val="accent1"/>
              </a:buClr>
              <a:buSzPts val="960"/>
              <a:buFont typeface="Arial"/>
              <a:buChar char="–"/>
            </a:pPr>
            <a:r>
              <a:rPr lang="en-US" sz="1200" b="0" i="0" u="none" strike="noStrike" cap="none">
                <a:solidFill>
                  <a:srgbClr val="404040"/>
                </a:solidFill>
                <a:latin typeface="Times New Roman"/>
                <a:ea typeface="Times New Roman"/>
                <a:cs typeface="Times New Roman"/>
                <a:sym typeface="Times New Roman"/>
              </a:rPr>
              <a:t>Emphasize on your original thinking, original work and contribution and highlight them in the appropriate places in the report.</a:t>
            </a:r>
            <a:endParaRPr/>
          </a:p>
          <a:p>
            <a:pPr marL="817562" marR="0" lvl="1" indent="-314324" algn="just" rtl="0">
              <a:lnSpc>
                <a:spcPct val="100000"/>
              </a:lnSpc>
              <a:spcBef>
                <a:spcPts val="1100"/>
              </a:spcBef>
              <a:spcAft>
                <a:spcPts val="0"/>
              </a:spcAft>
              <a:buClr>
                <a:schemeClr val="accent1"/>
              </a:buClr>
              <a:buSzPts val="960"/>
              <a:buFont typeface="Arial"/>
              <a:buChar char="–"/>
            </a:pPr>
            <a:r>
              <a:rPr lang="en-US" sz="1200" b="0" i="0" u="none" strike="noStrike" cap="none">
                <a:solidFill>
                  <a:srgbClr val="404040"/>
                </a:solidFill>
                <a:latin typeface="Times New Roman"/>
                <a:ea typeface="Times New Roman"/>
                <a:cs typeface="Times New Roman"/>
                <a:sym typeface="Times New Roman"/>
              </a:rPr>
              <a:t>The diagrams / figures and tables should be numbered and tilted and should be refereed in the text with their numbers mentioning the purpose of the same. Also explain them in your own words w.r.t. the purpose, the contents, relation of various entities in them, etc.</a:t>
            </a:r>
            <a:endParaRPr/>
          </a:p>
          <a:p>
            <a:pPr marL="817562" marR="0" lvl="1" indent="-314324" algn="just" rtl="0">
              <a:lnSpc>
                <a:spcPct val="100000"/>
              </a:lnSpc>
              <a:spcBef>
                <a:spcPts val="1100"/>
              </a:spcBef>
              <a:spcAft>
                <a:spcPts val="0"/>
              </a:spcAft>
              <a:buClr>
                <a:schemeClr val="accent1"/>
              </a:buClr>
              <a:buSzPts val="960"/>
              <a:buFont typeface="Arial"/>
              <a:buChar char="–"/>
            </a:pPr>
            <a:r>
              <a:rPr lang="en-US" sz="1200" b="0" i="0" u="none" strike="noStrike" cap="none">
                <a:solidFill>
                  <a:srgbClr val="404040"/>
                </a:solidFill>
                <a:latin typeface="Times New Roman"/>
                <a:ea typeface="Times New Roman"/>
                <a:cs typeface="Times New Roman"/>
                <a:sym typeface="Times New Roman"/>
              </a:rPr>
              <a:t>All references should be used as citations at the appropriate places. </a:t>
            </a:r>
            <a:endParaRPr/>
          </a:p>
          <a:p>
            <a:pPr marL="817562" marR="0" lvl="1" indent="-314324" algn="just" rtl="0">
              <a:lnSpc>
                <a:spcPct val="100000"/>
              </a:lnSpc>
              <a:spcBef>
                <a:spcPts val="1100"/>
              </a:spcBef>
              <a:spcAft>
                <a:spcPts val="0"/>
              </a:spcAft>
              <a:buClr>
                <a:srgbClr val="404040"/>
              </a:buClr>
              <a:buSzPts val="1200"/>
              <a:buFont typeface="Times New Roman"/>
              <a:buNone/>
            </a:pPr>
            <a:r>
              <a:rPr lang="en-US" sz="1200" b="1" i="0" u="none" strike="noStrike" cap="none">
                <a:solidFill>
                  <a:srgbClr val="404040"/>
                </a:solidFill>
                <a:latin typeface="Times New Roman"/>
                <a:ea typeface="Times New Roman"/>
                <a:cs typeface="Times New Roman"/>
                <a:sym typeface="Times New Roman"/>
              </a:rPr>
              <a:t>The following chapter slides will give general information of the points to be considered and the sequence in which they need to be explained to give a proper flow to the report and to the presentation. </a:t>
            </a:r>
            <a:endParaRPr/>
          </a:p>
          <a:p>
            <a:pPr marL="817562" marR="0" lvl="1" indent="-314324" algn="just" rtl="0">
              <a:lnSpc>
                <a:spcPct val="100000"/>
              </a:lnSpc>
              <a:spcBef>
                <a:spcPts val="1100"/>
              </a:spcBef>
              <a:spcAft>
                <a:spcPts val="0"/>
              </a:spcAft>
              <a:buClr>
                <a:schemeClr val="dk1"/>
              </a:buClr>
              <a:buSzPts val="1200"/>
              <a:buFont typeface="Trebuchet MS"/>
              <a:buNone/>
            </a:pPr>
            <a:endParaRPr sz="1200" b="1" i="0" u="none" strike="noStrike" cap="none">
              <a:solidFill>
                <a:srgbClr val="404040"/>
              </a:solidFill>
              <a:latin typeface="Times New Roman"/>
              <a:ea typeface="Times New Roman"/>
              <a:cs typeface="Times New Roman"/>
              <a:sym typeface="Times New Roman"/>
            </a:endParaRPr>
          </a:p>
          <a:p>
            <a:pPr marL="817562" marR="0" lvl="1" indent="-314324" algn="just" rtl="0">
              <a:lnSpc>
                <a:spcPct val="100000"/>
              </a:lnSpc>
              <a:spcBef>
                <a:spcPts val="1100"/>
              </a:spcBef>
              <a:spcAft>
                <a:spcPts val="0"/>
              </a:spcAft>
              <a:buClr>
                <a:srgbClr val="404040"/>
              </a:buClr>
              <a:buSzPts val="1200"/>
              <a:buFont typeface="Times New Roman"/>
              <a:buNone/>
            </a:pPr>
            <a:r>
              <a:rPr lang="en-US" sz="1200" b="1" i="0" u="none" strike="noStrike" cap="none">
                <a:solidFill>
                  <a:srgbClr val="404040"/>
                </a:solidFill>
                <a:latin typeface="Times New Roman"/>
                <a:ea typeface="Times New Roman"/>
                <a:cs typeface="Times New Roman"/>
                <a:sym typeface="Times New Roman"/>
              </a:rPr>
              <a:t>Nevertheless, you are free to modify, add or delete few points as per your problem needs.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0"/>
        <p:cNvGrpSpPr/>
        <p:nvPr/>
      </p:nvGrpSpPr>
      <p:grpSpPr>
        <a:xfrm>
          <a:off x="0" y="0"/>
          <a:ext cx="0" cy="0"/>
          <a:chOff x="0" y="0"/>
          <a:chExt cx="0" cy="0"/>
        </a:xfrm>
      </p:grpSpPr>
      <p:sp>
        <p:nvSpPr>
          <p:cNvPr id="261" name="Google Shape;261;p8"/>
          <p:cNvSpPr txBox="1"/>
          <p:nvPr/>
        </p:nvSpPr>
        <p:spPr>
          <a:xfrm>
            <a:off x="504824" y="3444874"/>
            <a:ext cx="9070975" cy="669925"/>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Proposed System Design</a:t>
            </a:r>
            <a:endParaRPr dirty="0"/>
          </a:p>
        </p:txBody>
      </p:sp>
      <p:sp>
        <p:nvSpPr>
          <p:cNvPr id="262" name="Google Shape;262;p8"/>
          <p:cNvSpPr txBox="1"/>
          <p:nvPr/>
        </p:nvSpPr>
        <p:spPr>
          <a:xfrm>
            <a:off x="506415" y="5717753"/>
            <a:ext cx="6676584" cy="1200273"/>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rebuchet MS"/>
              <a:ea typeface="Trebuchet MS"/>
              <a:cs typeface="Trebuchet MS"/>
              <a:sym typeface="Trebuchet MS"/>
            </a:endParaRPr>
          </a:p>
        </p:txBody>
      </p:sp>
      <p:sp>
        <p:nvSpPr>
          <p:cNvPr id="263" name="Google Shape;263;p8"/>
          <p:cNvSpPr txBox="1"/>
          <p:nvPr/>
        </p:nvSpPr>
        <p:spPr>
          <a:xfrm>
            <a:off x="503236" y="1156430"/>
            <a:ext cx="8594269" cy="184661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560"/>
              </a:spcBef>
              <a:spcAft>
                <a:spcPts val="0"/>
              </a:spcAft>
              <a:buClr>
                <a:schemeClr val="dk1"/>
              </a:buClr>
              <a:buSzPts val="2800"/>
              <a:buFont typeface="Trebuchet MS"/>
              <a:buNone/>
            </a:pPr>
            <a:endParaRPr lang="en-US" sz="2800" b="0" i="0" u="none" dirty="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560"/>
              </a:spcBef>
              <a:spcAft>
                <a:spcPts val="0"/>
              </a:spcAft>
              <a:buClr>
                <a:schemeClr val="dk1"/>
              </a:buClr>
              <a:buSzPts val="2800"/>
              <a:buFont typeface="Trebuchet MS"/>
              <a:buNone/>
            </a:pPr>
            <a:endParaRPr sz="28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lang="en-US" sz="2400" b="0" i="0" u="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dirty="0">
              <a:solidFill>
                <a:srgbClr val="000000"/>
              </a:solidFill>
              <a:latin typeface="Times New Roman"/>
              <a:ea typeface="Times New Roman"/>
              <a:cs typeface="Times New Roman"/>
              <a:sym typeface="Times New Roman"/>
            </a:endParaRPr>
          </a:p>
        </p:txBody>
      </p:sp>
      <p:sp>
        <p:nvSpPr>
          <p:cNvPr id="4" name="Rectangle 3">
            <a:extLst>
              <a:ext uri="{FF2B5EF4-FFF2-40B4-BE49-F238E27FC236}">
                <a16:creationId xmlns:a16="http://schemas.microsoft.com/office/drawing/2014/main" id="{0EFA3CA9-4DF6-47E0-861B-AB0BFA830FD6}"/>
              </a:ext>
            </a:extLst>
          </p:cNvPr>
          <p:cNvSpPr>
            <a:spLocks noChangeArrowheads="1"/>
          </p:cNvSpPr>
          <p:nvPr/>
        </p:nvSpPr>
        <p:spPr bwMode="auto">
          <a:xfrm>
            <a:off x="-146025" y="279183"/>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781E0F-8482-E44E-E532-73BF036AED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618" y="39687"/>
            <a:ext cx="5842168" cy="6589713"/>
          </a:xfrm>
          <a:prstGeom prst="rect">
            <a:avLst/>
          </a:prstGeom>
        </p:spPr>
      </p:pic>
      <p:sp>
        <p:nvSpPr>
          <p:cNvPr id="4" name="Title 3">
            <a:extLst>
              <a:ext uri="{FF2B5EF4-FFF2-40B4-BE49-F238E27FC236}">
                <a16:creationId xmlns:a16="http://schemas.microsoft.com/office/drawing/2014/main" id="{BC7E6113-EDA9-0F6F-7A34-71F129085AC1}"/>
              </a:ext>
            </a:extLst>
          </p:cNvPr>
          <p:cNvSpPr>
            <a:spLocks noGrp="1"/>
          </p:cNvSpPr>
          <p:nvPr>
            <p:ph type="title"/>
          </p:nvPr>
        </p:nvSpPr>
        <p:spPr>
          <a:xfrm>
            <a:off x="1726290" y="6766559"/>
            <a:ext cx="6997914" cy="525019"/>
          </a:xfrm>
        </p:spPr>
        <p:txBody>
          <a:bodyPr/>
          <a:lstStyle/>
          <a:p>
            <a:pPr algn="ctr"/>
            <a:r>
              <a:rPr lang="en-IN" sz="1800" b="1" dirty="0">
                <a:solidFill>
                  <a:schemeClr val="tx1"/>
                </a:solidFill>
                <a:effectLst/>
                <a:latin typeface="Times New Roman" panose="02020603050405020304" pitchFamily="18" charset="0"/>
                <a:ea typeface="Calibri" panose="020F0502020204030204" pitchFamily="34" charset="0"/>
              </a:rPr>
              <a:t>Block Diagram of Carpooling App</a:t>
            </a:r>
            <a:endParaRPr lang="en-IN" dirty="0">
              <a:solidFill>
                <a:schemeClr val="tx1"/>
              </a:solidFill>
            </a:endParaRPr>
          </a:p>
        </p:txBody>
      </p:sp>
    </p:spTree>
    <p:extLst>
      <p:ext uri="{BB962C8B-B14F-4D97-AF65-F5344CB8AC3E}">
        <p14:creationId xmlns:p14="http://schemas.microsoft.com/office/powerpoint/2010/main" val="1834452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4"/>
        <p:cNvGrpSpPr/>
        <p:nvPr/>
      </p:nvGrpSpPr>
      <p:grpSpPr>
        <a:xfrm>
          <a:off x="0" y="0"/>
          <a:ext cx="0" cy="0"/>
          <a:chOff x="0" y="0"/>
          <a:chExt cx="0" cy="0"/>
        </a:xfrm>
      </p:grpSpPr>
      <p:sp>
        <p:nvSpPr>
          <p:cNvPr id="275" name="Google Shape;275;p10"/>
          <p:cNvSpPr txBox="1"/>
          <p:nvPr/>
        </p:nvSpPr>
        <p:spPr>
          <a:xfrm>
            <a:off x="503236" y="115887"/>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Technology Stack for Proposed System</a:t>
            </a:r>
            <a:endParaRPr dirty="0"/>
          </a:p>
        </p:txBody>
      </p:sp>
      <p:sp>
        <p:nvSpPr>
          <p:cNvPr id="276" name="Google Shape;276;p10"/>
          <p:cNvSpPr txBox="1"/>
          <p:nvPr/>
        </p:nvSpPr>
        <p:spPr>
          <a:xfrm>
            <a:off x="503236" y="1277958"/>
            <a:ext cx="9070976" cy="616583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Arial" panose="020B0604020202020204" pitchFamily="34" charset="0"/>
              <a:buChar char="•"/>
            </a:pPr>
            <a:r>
              <a:rPr lang="en-US" sz="2400" b="0" i="0" u="none" dirty="0">
                <a:solidFill>
                  <a:srgbClr val="000000"/>
                </a:solidFill>
                <a:latin typeface="Times New Roman"/>
                <a:ea typeface="Times New Roman"/>
                <a:cs typeface="Times New Roman"/>
                <a:sym typeface="Times New Roman"/>
              </a:rPr>
              <a:t> </a:t>
            </a:r>
            <a:r>
              <a:rPr lang="en-US" sz="2400" b="1" i="0" u="none" dirty="0">
                <a:solidFill>
                  <a:srgbClr val="000000"/>
                </a:solidFill>
                <a:latin typeface="Times New Roman"/>
                <a:ea typeface="Times New Roman"/>
                <a:cs typeface="Times New Roman"/>
                <a:sym typeface="Times New Roman"/>
              </a:rPr>
              <a:t>Android Studio: </a:t>
            </a:r>
            <a:r>
              <a:rPr lang="en-US" sz="2400" b="0" i="0" u="none" dirty="0">
                <a:solidFill>
                  <a:srgbClr val="000000"/>
                </a:solidFill>
                <a:latin typeface="Times New Roman"/>
                <a:ea typeface="Times New Roman"/>
                <a:cs typeface="Times New Roman"/>
                <a:sym typeface="Times New Roman"/>
              </a:rPr>
              <a:t>Kotlin-based App</a:t>
            </a:r>
          </a:p>
          <a:p>
            <a:pPr marL="342900" marR="0" lvl="0" indent="-342900" algn="just" rtl="0">
              <a:lnSpc>
                <a:spcPct val="100000"/>
              </a:lnSpc>
              <a:spcBef>
                <a:spcPts val="0"/>
              </a:spcBef>
              <a:spcAft>
                <a:spcPts val="0"/>
              </a:spcAft>
              <a:buClr>
                <a:srgbClr val="000000"/>
              </a:buClr>
              <a:buSzPts val="2400"/>
              <a:buFont typeface="Arial" panose="020B0604020202020204" pitchFamily="34" charset="0"/>
              <a:buChar char="•"/>
            </a:pPr>
            <a:endParaRPr lang="en-US" sz="2400" dirty="0">
              <a:latin typeface="Times New Roman"/>
              <a:ea typeface="Times New Roman"/>
              <a:cs typeface="Times New Roman"/>
              <a:sym typeface="Times New Roman"/>
            </a:endParaRPr>
          </a:p>
          <a:p>
            <a:pPr marL="0" indent="0" algn="just">
              <a:buNone/>
            </a:pPr>
            <a:r>
              <a:rPr lang="en-US" sz="2400" b="1" dirty="0">
                <a:solidFill>
                  <a:srgbClr val="0D0D0D"/>
                </a:solidFill>
                <a:latin typeface="Times New Roman"/>
                <a:cs typeface="Times New Roman"/>
              </a:rPr>
              <a:t>•    Firebase</a:t>
            </a:r>
            <a:r>
              <a:rPr lang="en-US" sz="2400" dirty="0">
                <a:solidFill>
                  <a:srgbClr val="0D0D0D"/>
                </a:solidFill>
                <a:latin typeface="Times New Roman"/>
                <a:cs typeface="Times New Roman"/>
              </a:rPr>
              <a:t>: </a:t>
            </a:r>
            <a:r>
              <a:rPr lang="en-US" sz="2400" i="0" dirty="0">
                <a:solidFill>
                  <a:srgbClr val="0D0D0D"/>
                </a:solidFill>
                <a:effectLst/>
                <a:latin typeface="Times New Roman" panose="02020603050405020304" pitchFamily="18" charset="0"/>
                <a:cs typeface="Times New Roman" panose="02020603050405020304" pitchFamily="18" charset="0"/>
              </a:rPr>
              <a:t>Firebase Database is</a:t>
            </a: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the Realtime Database based on your specific requirements. Firebase is NoSQL database, and they provide real-time data synchronization.</a:t>
            </a:r>
          </a:p>
          <a:p>
            <a:pPr marL="0" indent="0" algn="just">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2400" b="1" dirty="0">
                <a:solidFill>
                  <a:srgbClr val="0D0D0D"/>
                </a:solidFill>
                <a:latin typeface="Times New Roman"/>
                <a:cs typeface="Times New Roman"/>
              </a:rPr>
              <a:t>•    </a:t>
            </a:r>
            <a:r>
              <a:rPr lang="en-US" sz="2400" b="1" i="0" dirty="0">
                <a:solidFill>
                  <a:srgbClr val="0D0D0D"/>
                </a:solidFill>
                <a:effectLst/>
                <a:latin typeface="Times New Roman"/>
                <a:cs typeface="Times New Roman"/>
              </a:rPr>
              <a:t>Figma</a:t>
            </a:r>
            <a:r>
              <a:rPr lang="en-US" sz="2400" i="0" dirty="0">
                <a:solidFill>
                  <a:srgbClr val="0D0D0D"/>
                </a:solidFill>
                <a:effectLst/>
                <a:latin typeface="Times New Roman"/>
                <a:cs typeface="Times New Roman"/>
              </a:rPr>
              <a:t>: </a:t>
            </a:r>
            <a:r>
              <a:rPr lang="en-US" sz="2400" b="0" i="0" dirty="0">
                <a:solidFill>
                  <a:srgbClr val="0D0D0D"/>
                </a:solidFill>
                <a:effectLst/>
                <a:latin typeface="Times New Roman" panose="02020603050405020304" pitchFamily="18" charset="0"/>
                <a:cs typeface="Times New Roman" panose="02020603050405020304" pitchFamily="18" charset="0"/>
              </a:rPr>
              <a:t>Design the user interface (UI) using Figma. Figma is a collaborative design tool that allows for real-time collaboration and prototyping.</a:t>
            </a:r>
          </a:p>
          <a:p>
            <a:pPr marL="0" indent="0" algn="just">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2400" b="1" dirty="0">
                <a:solidFill>
                  <a:srgbClr val="0D0D0D"/>
                </a:solidFill>
                <a:latin typeface="Times New Roman"/>
                <a:cs typeface="Times New Roman"/>
              </a:rPr>
              <a:t>•    </a:t>
            </a:r>
            <a:r>
              <a:rPr lang="en-US" sz="2400" b="1" i="0" dirty="0">
                <a:solidFill>
                  <a:srgbClr val="0D0D0D"/>
                </a:solidFill>
                <a:effectLst/>
                <a:latin typeface="Times New Roman"/>
                <a:cs typeface="Times New Roman"/>
              </a:rPr>
              <a:t>Git: </a:t>
            </a:r>
            <a:r>
              <a:rPr lang="en-US" sz="2400" b="0" i="0" dirty="0">
                <a:solidFill>
                  <a:srgbClr val="0D0D0D"/>
                </a:solidFill>
                <a:effectLst/>
                <a:latin typeface="Times New Roman" panose="02020603050405020304" pitchFamily="18" charset="0"/>
                <a:cs typeface="Times New Roman" panose="02020603050405020304" pitchFamily="18" charset="0"/>
              </a:rPr>
              <a:t>Use Git for version control to track changes, collaborate with a team, and manage the source code of your application.</a:t>
            </a:r>
          </a:p>
          <a:p>
            <a:pPr marL="342900" marR="0" lvl="0" indent="-342900" algn="just" rtl="0">
              <a:lnSpc>
                <a:spcPct val="100000"/>
              </a:lnSpc>
              <a:spcBef>
                <a:spcPts val="0"/>
              </a:spcBef>
              <a:spcAft>
                <a:spcPts val="0"/>
              </a:spcAft>
              <a:buClr>
                <a:srgbClr val="000000"/>
              </a:buClr>
              <a:buSzPts val="2400"/>
              <a:buFont typeface="Arial" panose="020B0604020202020204" pitchFamily="34" charset="0"/>
              <a:buChar char="•"/>
            </a:pPr>
            <a:endParaRPr lang="en-US" sz="2400" b="0" i="0" u="none"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400"/>
              <a:buFont typeface="Arial" panose="020B0604020202020204" pitchFamily="34" charset="0"/>
              <a:buChar char="•"/>
            </a:pPr>
            <a:r>
              <a:rPr lang="en-US" sz="2400" b="1" i="0" u="none" dirty="0">
                <a:solidFill>
                  <a:srgbClr val="000000"/>
                </a:solidFill>
                <a:latin typeface="Times New Roman"/>
                <a:ea typeface="Times New Roman"/>
                <a:cs typeface="Times New Roman"/>
                <a:sym typeface="Times New Roman"/>
              </a:rPr>
              <a:t>Firebase Authentication</a:t>
            </a:r>
            <a:r>
              <a:rPr lang="en-US" sz="2400" b="0" i="0" u="none" dirty="0">
                <a:solidFill>
                  <a:srgbClr val="000000"/>
                </a:solidFill>
                <a:latin typeface="Times New Roman"/>
                <a:ea typeface="Times New Roman"/>
                <a:cs typeface="Times New Roman"/>
                <a:sym typeface="Times New Roman"/>
              </a:rPr>
              <a:t>: User sign-in/</a:t>
            </a:r>
            <a:r>
              <a:rPr lang="en-US" sz="2400" b="0" i="0" u="none" dirty="0" err="1">
                <a:solidFill>
                  <a:srgbClr val="000000"/>
                </a:solidFill>
                <a:latin typeface="Times New Roman"/>
                <a:ea typeface="Times New Roman"/>
                <a:cs typeface="Times New Roman"/>
                <a:sym typeface="Times New Roman"/>
              </a:rPr>
              <a:t>signupSecure</a:t>
            </a:r>
            <a:r>
              <a:rPr lang="en-US" sz="2400" b="0" i="0" u="none" dirty="0">
                <a:solidFill>
                  <a:srgbClr val="000000"/>
                </a:solidFill>
                <a:latin typeface="Times New Roman"/>
                <a:ea typeface="Times New Roman"/>
                <a:cs typeface="Times New Roman"/>
                <a:sym typeface="Times New Roman"/>
              </a:rPr>
              <a:t>, easy to integrate Firebase Realtime Database Store user/ride details real-time sync, prevents crashes Google Play Services Maps &amp; location tracking Real-time GPS</a:t>
            </a:r>
          </a:p>
          <a:p>
            <a:pPr marL="342900" marR="0" lvl="0" indent="-342900" algn="just" rtl="0">
              <a:lnSpc>
                <a:spcPct val="100000"/>
              </a:lnSpc>
              <a:spcBef>
                <a:spcPts val="0"/>
              </a:spcBef>
              <a:spcAft>
                <a:spcPts val="0"/>
              </a:spcAft>
              <a:buClr>
                <a:srgbClr val="000000"/>
              </a:buClr>
              <a:buSzPts val="2400"/>
              <a:buFont typeface="Arial" panose="020B0604020202020204" pitchFamily="34" charset="0"/>
              <a:buChar char="•"/>
            </a:pPr>
            <a:endParaRPr lang="en-US" sz="2400" dirty="0">
              <a:latin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400"/>
              <a:buFont typeface="Arial" panose="020B0604020202020204" pitchFamily="34" charset="0"/>
              <a:buChar char="•"/>
            </a:pPr>
            <a:endParaRPr dirty="0"/>
          </a:p>
          <a:p>
            <a:pPr marL="342900" marR="0" lvl="0" indent="-190500" algn="just" rtl="0">
              <a:lnSpc>
                <a:spcPct val="100000"/>
              </a:lnSpc>
              <a:spcBef>
                <a:spcPts val="480"/>
              </a:spcBef>
              <a:spcAft>
                <a:spcPts val="0"/>
              </a:spcAft>
              <a:buClr>
                <a:schemeClr val="dk1"/>
              </a:buClr>
              <a:buSzPts val="2400"/>
              <a:buFont typeface="Arial"/>
              <a:buNone/>
            </a:pPr>
            <a:endParaRPr sz="2400" b="0" i="0" u="none" dirty="0">
              <a:solidFill>
                <a:srgbClr val="000000"/>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dirty="0">
              <a:solidFill>
                <a:srgbClr val="000000"/>
              </a:solidFill>
              <a:latin typeface="Arial"/>
              <a:ea typeface="Arial"/>
              <a:cs typeface="Arial"/>
              <a:sym typeface="Arial"/>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dirty="0">
              <a:solidFill>
                <a:srgbClr val="000000"/>
              </a:solidFill>
              <a:latin typeface="Arial"/>
              <a:ea typeface="Arial"/>
              <a:cs typeface="Arial"/>
              <a:sym typeface="Arial"/>
            </a:endParaRPr>
          </a:p>
          <a:p>
            <a:pPr marL="342900" marR="0" lvl="0" indent="-342900" algn="just" rtl="0">
              <a:lnSpc>
                <a:spcPct val="100000"/>
              </a:lnSpc>
              <a:spcBef>
                <a:spcPts val="400"/>
              </a:spcBef>
              <a:spcAft>
                <a:spcPts val="0"/>
              </a:spcAft>
              <a:buClr>
                <a:schemeClr val="dk1"/>
              </a:buClr>
              <a:buSzPts val="2000"/>
              <a:buFont typeface="Trebuchet MS"/>
              <a:buNone/>
            </a:pPr>
            <a:endParaRPr sz="2000" b="0" i="0" u="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7"/>
        <p:cNvGrpSpPr/>
        <p:nvPr/>
      </p:nvGrpSpPr>
      <p:grpSpPr>
        <a:xfrm>
          <a:off x="0" y="0"/>
          <a:ext cx="0" cy="0"/>
          <a:chOff x="0" y="0"/>
          <a:chExt cx="0" cy="0"/>
        </a:xfrm>
      </p:grpSpPr>
      <p:sp>
        <p:nvSpPr>
          <p:cNvPr id="288" name="Google Shape;288;p12"/>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Implementation</a:t>
            </a:r>
            <a:endParaRPr dirty="0"/>
          </a:p>
        </p:txBody>
      </p:sp>
      <p:sp>
        <p:nvSpPr>
          <p:cNvPr id="289" name="Google Shape;289;p12"/>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11" name="Picture 10">
            <a:extLst>
              <a:ext uri="{FF2B5EF4-FFF2-40B4-BE49-F238E27FC236}">
                <a16:creationId xmlns:a16="http://schemas.microsoft.com/office/drawing/2014/main" id="{CE31F4DD-F529-28A0-EFF2-67D25BE7B9F5}"/>
              </a:ext>
            </a:extLst>
          </p:cNvPr>
          <p:cNvPicPr>
            <a:picLocks noChangeAspect="1"/>
          </p:cNvPicPr>
          <p:nvPr/>
        </p:nvPicPr>
        <p:blipFill>
          <a:blip r:embed="rId3"/>
          <a:stretch>
            <a:fillRect/>
          </a:stretch>
        </p:blipFill>
        <p:spPr>
          <a:xfrm>
            <a:off x="672548" y="1473904"/>
            <a:ext cx="3052226" cy="5373866"/>
          </a:xfrm>
          <a:prstGeom prst="rect">
            <a:avLst/>
          </a:prstGeom>
        </p:spPr>
      </p:pic>
      <p:pic>
        <p:nvPicPr>
          <p:cNvPr id="13" name="Picture 12">
            <a:extLst>
              <a:ext uri="{FF2B5EF4-FFF2-40B4-BE49-F238E27FC236}">
                <a16:creationId xmlns:a16="http://schemas.microsoft.com/office/drawing/2014/main" id="{F2920BA4-A1E2-EFEF-BEB4-819B00B761A7}"/>
              </a:ext>
            </a:extLst>
          </p:cNvPr>
          <p:cNvPicPr>
            <a:picLocks noChangeAspect="1"/>
          </p:cNvPicPr>
          <p:nvPr/>
        </p:nvPicPr>
        <p:blipFill>
          <a:blip r:embed="rId4"/>
          <a:stretch>
            <a:fillRect/>
          </a:stretch>
        </p:blipFill>
        <p:spPr>
          <a:xfrm>
            <a:off x="4930470" y="1473904"/>
            <a:ext cx="2850764" cy="5373866"/>
          </a:xfrm>
          <a:prstGeom prst="rect">
            <a:avLst/>
          </a:prstGeom>
        </p:spPr>
      </p:pic>
      <p:sp>
        <p:nvSpPr>
          <p:cNvPr id="2" name="Title 1">
            <a:extLst>
              <a:ext uri="{FF2B5EF4-FFF2-40B4-BE49-F238E27FC236}">
                <a16:creationId xmlns:a16="http://schemas.microsoft.com/office/drawing/2014/main" id="{51B6249D-2A50-D536-4193-2CDC2665A054}"/>
              </a:ext>
            </a:extLst>
          </p:cNvPr>
          <p:cNvSpPr>
            <a:spLocks noGrp="1"/>
          </p:cNvSpPr>
          <p:nvPr>
            <p:ph type="title"/>
          </p:nvPr>
        </p:nvSpPr>
        <p:spPr>
          <a:xfrm>
            <a:off x="865679" y="7099183"/>
            <a:ext cx="6997914" cy="317733"/>
          </a:xfrm>
        </p:spPr>
        <p:txBody>
          <a:bodyPr/>
          <a:lstStyle/>
          <a:p>
            <a:pPr algn="ctr"/>
            <a:r>
              <a:rPr lang="en-US" sz="2400" dirty="0">
                <a:solidFill>
                  <a:schemeClr val="tx1"/>
                </a:solidFill>
              </a:rPr>
              <a:t>LOGIN AND PROFILE PAGE</a:t>
            </a:r>
            <a:endParaRPr lang="en-IN" sz="24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3BE201-FD7B-76BD-51AE-9EE968C6A55F}"/>
              </a:ext>
            </a:extLst>
          </p:cNvPr>
          <p:cNvPicPr>
            <a:picLocks noChangeAspect="1"/>
          </p:cNvPicPr>
          <p:nvPr/>
        </p:nvPicPr>
        <p:blipFill>
          <a:blip r:embed="rId2"/>
          <a:stretch>
            <a:fillRect/>
          </a:stretch>
        </p:blipFill>
        <p:spPr>
          <a:xfrm>
            <a:off x="5528493" y="416628"/>
            <a:ext cx="3395028" cy="6360656"/>
          </a:xfrm>
          <a:prstGeom prst="rect">
            <a:avLst/>
          </a:prstGeom>
        </p:spPr>
      </p:pic>
      <p:pic>
        <p:nvPicPr>
          <p:cNvPr id="4" name="Picture 3">
            <a:extLst>
              <a:ext uri="{FF2B5EF4-FFF2-40B4-BE49-F238E27FC236}">
                <a16:creationId xmlns:a16="http://schemas.microsoft.com/office/drawing/2014/main" id="{94EC65DC-0DD3-5423-34DA-0A377B9A1676}"/>
              </a:ext>
            </a:extLst>
          </p:cNvPr>
          <p:cNvPicPr>
            <a:picLocks noChangeAspect="1"/>
          </p:cNvPicPr>
          <p:nvPr/>
        </p:nvPicPr>
        <p:blipFill>
          <a:blip r:embed="rId3"/>
          <a:stretch>
            <a:fillRect/>
          </a:stretch>
        </p:blipFill>
        <p:spPr>
          <a:xfrm>
            <a:off x="747444" y="416629"/>
            <a:ext cx="3621808" cy="6360655"/>
          </a:xfrm>
          <a:prstGeom prst="rect">
            <a:avLst/>
          </a:prstGeom>
        </p:spPr>
      </p:pic>
      <p:sp>
        <p:nvSpPr>
          <p:cNvPr id="6" name="Title 5">
            <a:extLst>
              <a:ext uri="{FF2B5EF4-FFF2-40B4-BE49-F238E27FC236}">
                <a16:creationId xmlns:a16="http://schemas.microsoft.com/office/drawing/2014/main" id="{B48103DB-B29F-B7DD-7DB1-E859CAC192EB}"/>
              </a:ext>
            </a:extLst>
          </p:cNvPr>
          <p:cNvSpPr>
            <a:spLocks noGrp="1"/>
          </p:cNvSpPr>
          <p:nvPr>
            <p:ph type="title"/>
          </p:nvPr>
        </p:nvSpPr>
        <p:spPr>
          <a:xfrm>
            <a:off x="1403560" y="6904956"/>
            <a:ext cx="6997914" cy="476180"/>
          </a:xfrm>
        </p:spPr>
        <p:txBody>
          <a:bodyPr/>
          <a:lstStyle/>
          <a:p>
            <a:pPr algn="ctr"/>
            <a:r>
              <a:rPr lang="en-US" sz="2400" dirty="0">
                <a:solidFill>
                  <a:schemeClr val="tx1"/>
                </a:solidFill>
              </a:rPr>
              <a:t>PASSWORD AND HOMEPAGE</a:t>
            </a:r>
            <a:endParaRPr lang="en-IN" sz="2400" dirty="0">
              <a:solidFill>
                <a:schemeClr val="tx1"/>
              </a:solidFill>
            </a:endParaRPr>
          </a:p>
        </p:txBody>
      </p:sp>
    </p:spTree>
    <p:extLst>
      <p:ext uri="{BB962C8B-B14F-4D97-AF65-F5344CB8AC3E}">
        <p14:creationId xmlns:p14="http://schemas.microsoft.com/office/powerpoint/2010/main" val="3452136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74919A-7511-F114-92C2-413690098C6C}"/>
              </a:ext>
            </a:extLst>
          </p:cNvPr>
          <p:cNvPicPr>
            <a:picLocks noChangeAspect="1"/>
          </p:cNvPicPr>
          <p:nvPr/>
        </p:nvPicPr>
        <p:blipFill>
          <a:blip r:embed="rId2"/>
          <a:stretch>
            <a:fillRect/>
          </a:stretch>
        </p:blipFill>
        <p:spPr>
          <a:xfrm>
            <a:off x="1170632" y="372126"/>
            <a:ext cx="3428951" cy="6062385"/>
          </a:xfrm>
          <a:prstGeom prst="rect">
            <a:avLst/>
          </a:prstGeom>
        </p:spPr>
      </p:pic>
      <p:pic>
        <p:nvPicPr>
          <p:cNvPr id="2" name="Picture 1">
            <a:extLst>
              <a:ext uri="{FF2B5EF4-FFF2-40B4-BE49-F238E27FC236}">
                <a16:creationId xmlns:a16="http://schemas.microsoft.com/office/drawing/2014/main" id="{6A05DA68-04CF-30F9-F329-6E2ADAE78FBB}"/>
              </a:ext>
            </a:extLst>
          </p:cNvPr>
          <p:cNvPicPr>
            <a:picLocks noChangeAspect="1"/>
          </p:cNvPicPr>
          <p:nvPr/>
        </p:nvPicPr>
        <p:blipFill>
          <a:blip r:embed="rId3"/>
          <a:stretch>
            <a:fillRect/>
          </a:stretch>
        </p:blipFill>
        <p:spPr>
          <a:xfrm>
            <a:off x="5326187" y="372126"/>
            <a:ext cx="3306152" cy="6062385"/>
          </a:xfrm>
          <a:prstGeom prst="rect">
            <a:avLst/>
          </a:prstGeom>
        </p:spPr>
      </p:pic>
      <p:sp>
        <p:nvSpPr>
          <p:cNvPr id="4" name="Title 3">
            <a:extLst>
              <a:ext uri="{FF2B5EF4-FFF2-40B4-BE49-F238E27FC236}">
                <a16:creationId xmlns:a16="http://schemas.microsoft.com/office/drawing/2014/main" id="{14A9B88C-666A-207B-CC42-E43E325AC793}"/>
              </a:ext>
            </a:extLst>
          </p:cNvPr>
          <p:cNvSpPr>
            <a:spLocks noGrp="1"/>
          </p:cNvSpPr>
          <p:nvPr>
            <p:ph type="title"/>
          </p:nvPr>
        </p:nvSpPr>
        <p:spPr>
          <a:xfrm>
            <a:off x="1140342" y="6703246"/>
            <a:ext cx="6997914" cy="484303"/>
          </a:xfrm>
        </p:spPr>
        <p:txBody>
          <a:bodyPr/>
          <a:lstStyle/>
          <a:p>
            <a:pPr algn="ctr"/>
            <a:r>
              <a:rPr lang="en-US" sz="2400" dirty="0">
                <a:solidFill>
                  <a:schemeClr val="tx1"/>
                </a:solidFill>
              </a:rPr>
              <a:t>CREATE YOUR TRIP </a:t>
            </a:r>
            <a:endParaRPr lang="en-IN" sz="2400" dirty="0">
              <a:solidFill>
                <a:schemeClr val="tx1"/>
              </a:solidFill>
            </a:endParaRPr>
          </a:p>
        </p:txBody>
      </p:sp>
    </p:spTree>
    <p:extLst>
      <p:ext uri="{BB962C8B-B14F-4D97-AF65-F5344CB8AC3E}">
        <p14:creationId xmlns:p14="http://schemas.microsoft.com/office/powerpoint/2010/main" val="202763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ED8436-6768-5A74-1523-5260EAF38C31}"/>
              </a:ext>
            </a:extLst>
          </p:cNvPr>
          <p:cNvPicPr>
            <a:picLocks noChangeAspect="1"/>
          </p:cNvPicPr>
          <p:nvPr/>
        </p:nvPicPr>
        <p:blipFill>
          <a:blip r:embed="rId2"/>
          <a:stretch>
            <a:fillRect/>
          </a:stretch>
        </p:blipFill>
        <p:spPr>
          <a:xfrm>
            <a:off x="623352" y="322729"/>
            <a:ext cx="3390552" cy="6332714"/>
          </a:xfrm>
          <a:prstGeom prst="rect">
            <a:avLst/>
          </a:prstGeom>
        </p:spPr>
      </p:pic>
      <p:pic>
        <p:nvPicPr>
          <p:cNvPr id="5" name="Picture 4">
            <a:extLst>
              <a:ext uri="{FF2B5EF4-FFF2-40B4-BE49-F238E27FC236}">
                <a16:creationId xmlns:a16="http://schemas.microsoft.com/office/drawing/2014/main" id="{5E31E83D-84EA-DDD5-9AC3-325E9DBE4572}"/>
              </a:ext>
            </a:extLst>
          </p:cNvPr>
          <p:cNvPicPr>
            <a:picLocks noChangeAspect="1"/>
          </p:cNvPicPr>
          <p:nvPr/>
        </p:nvPicPr>
        <p:blipFill>
          <a:blip r:embed="rId3"/>
          <a:stretch>
            <a:fillRect/>
          </a:stretch>
        </p:blipFill>
        <p:spPr>
          <a:xfrm>
            <a:off x="5270655" y="322729"/>
            <a:ext cx="3390552" cy="6332714"/>
          </a:xfrm>
          <a:prstGeom prst="rect">
            <a:avLst/>
          </a:prstGeom>
        </p:spPr>
      </p:pic>
      <p:sp>
        <p:nvSpPr>
          <p:cNvPr id="6" name="Title 5">
            <a:extLst>
              <a:ext uri="{FF2B5EF4-FFF2-40B4-BE49-F238E27FC236}">
                <a16:creationId xmlns:a16="http://schemas.microsoft.com/office/drawing/2014/main" id="{5CC4F6CC-B9AB-AF0D-339A-7FA95F45514E}"/>
              </a:ext>
            </a:extLst>
          </p:cNvPr>
          <p:cNvSpPr>
            <a:spLocks noGrp="1"/>
          </p:cNvSpPr>
          <p:nvPr>
            <p:ph type="title"/>
          </p:nvPr>
        </p:nvSpPr>
        <p:spPr>
          <a:xfrm>
            <a:off x="1663293" y="6852212"/>
            <a:ext cx="6997914" cy="495878"/>
          </a:xfrm>
        </p:spPr>
        <p:txBody>
          <a:bodyPr/>
          <a:lstStyle/>
          <a:p>
            <a:pPr algn="ctr"/>
            <a:r>
              <a:rPr lang="en-US" sz="2400" dirty="0">
                <a:solidFill>
                  <a:schemeClr val="tx1"/>
                </a:solidFill>
              </a:rPr>
              <a:t>VERIFICATION AND BOOKING THE CAR </a:t>
            </a:r>
            <a:endParaRPr lang="en-IN" sz="2400" dirty="0">
              <a:solidFill>
                <a:schemeClr val="tx1"/>
              </a:solidFill>
            </a:endParaRPr>
          </a:p>
        </p:txBody>
      </p:sp>
    </p:spTree>
    <p:extLst>
      <p:ext uri="{BB962C8B-B14F-4D97-AF65-F5344CB8AC3E}">
        <p14:creationId xmlns:p14="http://schemas.microsoft.com/office/powerpoint/2010/main" val="2715836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93612A-B3E5-F06B-4D32-FC0704B52C15}"/>
              </a:ext>
            </a:extLst>
          </p:cNvPr>
          <p:cNvPicPr>
            <a:picLocks noChangeAspect="1"/>
          </p:cNvPicPr>
          <p:nvPr/>
        </p:nvPicPr>
        <p:blipFill>
          <a:blip r:embed="rId2"/>
          <a:stretch>
            <a:fillRect/>
          </a:stretch>
        </p:blipFill>
        <p:spPr>
          <a:xfrm>
            <a:off x="1070033" y="149248"/>
            <a:ext cx="3390552" cy="6610367"/>
          </a:xfrm>
          <a:prstGeom prst="rect">
            <a:avLst/>
          </a:prstGeom>
        </p:spPr>
      </p:pic>
      <p:pic>
        <p:nvPicPr>
          <p:cNvPr id="7" name="Picture 6">
            <a:extLst>
              <a:ext uri="{FF2B5EF4-FFF2-40B4-BE49-F238E27FC236}">
                <a16:creationId xmlns:a16="http://schemas.microsoft.com/office/drawing/2014/main" id="{FEEEB0EB-E5A6-DD17-188A-7C1A43E05FE2}"/>
              </a:ext>
            </a:extLst>
          </p:cNvPr>
          <p:cNvPicPr>
            <a:picLocks noChangeAspect="1"/>
          </p:cNvPicPr>
          <p:nvPr/>
        </p:nvPicPr>
        <p:blipFill>
          <a:blip r:embed="rId3"/>
          <a:stretch>
            <a:fillRect/>
          </a:stretch>
        </p:blipFill>
        <p:spPr>
          <a:xfrm>
            <a:off x="5286979" y="149248"/>
            <a:ext cx="3390552" cy="6610367"/>
          </a:xfrm>
          <a:prstGeom prst="rect">
            <a:avLst/>
          </a:prstGeom>
        </p:spPr>
      </p:pic>
      <p:sp>
        <p:nvSpPr>
          <p:cNvPr id="8" name="Title 7">
            <a:extLst>
              <a:ext uri="{FF2B5EF4-FFF2-40B4-BE49-F238E27FC236}">
                <a16:creationId xmlns:a16="http://schemas.microsoft.com/office/drawing/2014/main" id="{3F49AE0B-76FD-F950-BFDA-6F8658CCDA8D}"/>
              </a:ext>
            </a:extLst>
          </p:cNvPr>
          <p:cNvSpPr>
            <a:spLocks noGrp="1"/>
          </p:cNvSpPr>
          <p:nvPr>
            <p:ph type="title"/>
          </p:nvPr>
        </p:nvSpPr>
        <p:spPr>
          <a:xfrm>
            <a:off x="1158177" y="6921661"/>
            <a:ext cx="6997914" cy="488766"/>
          </a:xfrm>
        </p:spPr>
        <p:txBody>
          <a:bodyPr/>
          <a:lstStyle/>
          <a:p>
            <a:pPr algn="ctr"/>
            <a:r>
              <a:rPr lang="en-US" sz="2400" dirty="0">
                <a:solidFill>
                  <a:schemeClr val="tx1"/>
                </a:solidFill>
              </a:rPr>
              <a:t>PAYMENT AND LOGOUT</a:t>
            </a:r>
            <a:endParaRPr lang="en-IN" sz="2400" dirty="0">
              <a:solidFill>
                <a:schemeClr val="tx1"/>
              </a:solidFill>
            </a:endParaRPr>
          </a:p>
        </p:txBody>
      </p:sp>
    </p:spTree>
    <p:extLst>
      <p:ext uri="{BB962C8B-B14F-4D97-AF65-F5344CB8AC3E}">
        <p14:creationId xmlns:p14="http://schemas.microsoft.com/office/powerpoint/2010/main" val="613089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E3D4-E24E-4713-9521-D425832F0EA1}"/>
              </a:ext>
            </a:extLst>
          </p:cNvPr>
          <p:cNvSpPr>
            <a:spLocks noGrp="1"/>
          </p:cNvSpPr>
          <p:nvPr>
            <p:ph type="title"/>
          </p:nvPr>
        </p:nvSpPr>
        <p:spPr/>
        <p:txBody>
          <a:bodyPr/>
          <a:lstStyle/>
          <a:p>
            <a:r>
              <a:rPr lang="en-US" altLang="en-US" sz="3600" b="1" dirty="0">
                <a:solidFill>
                  <a:schemeClr val="tx1"/>
                </a:solidFill>
                <a:latin typeface="Times New Roman" panose="02020603050405020304" pitchFamily="18" charset="0"/>
                <a:cs typeface="Times New Roman" panose="02020603050405020304" pitchFamily="18" charset="0"/>
              </a:rPr>
              <a:t>Applications</a:t>
            </a:r>
            <a:endParaRPr lang="en-US" sz="3600" dirty="0">
              <a:solidFill>
                <a:schemeClr val="tx1"/>
              </a:solidFill>
            </a:endParaRPr>
          </a:p>
        </p:txBody>
      </p:sp>
      <p:sp>
        <p:nvSpPr>
          <p:cNvPr id="3" name="Text Placeholder 2">
            <a:extLst>
              <a:ext uri="{FF2B5EF4-FFF2-40B4-BE49-F238E27FC236}">
                <a16:creationId xmlns:a16="http://schemas.microsoft.com/office/drawing/2014/main" id="{C8C030CC-0AAC-4545-AA19-6DF5DD61F6A6}"/>
              </a:ext>
            </a:extLst>
          </p:cNvPr>
          <p:cNvSpPr>
            <a:spLocks noGrp="1"/>
          </p:cNvSpPr>
          <p:nvPr>
            <p:ph type="body" idx="1"/>
          </p:nvPr>
        </p:nvSpPr>
        <p:spPr>
          <a:xfrm>
            <a:off x="671512" y="1596325"/>
            <a:ext cx="6997700" cy="5063237"/>
          </a:xfrm>
        </p:spPr>
        <p:txBody>
          <a:bodyPr/>
          <a:lstStyle/>
          <a:p>
            <a:pPr marL="0" lvl="0" indent="0" eaLnBrk="0" fontAlgn="base" hangingPunct="0">
              <a:spcBef>
                <a:spcPct val="0"/>
              </a:spcBef>
              <a:spcAft>
                <a:spcPct val="0"/>
              </a:spcAft>
              <a:buClrTx/>
              <a:buSzTx/>
              <a:buFontTx/>
              <a:buChar char="•"/>
            </a:pPr>
            <a:r>
              <a:rPr lang="en-US" altLang="en-US" sz="3200" dirty="0">
                <a:solidFill>
                  <a:schemeClr val="tx1"/>
                </a:solidFill>
                <a:latin typeface="Times New Roman" panose="02020603050405020304" pitchFamily="18" charset="0"/>
                <a:cs typeface="Times New Roman" panose="02020603050405020304" pitchFamily="18" charset="0"/>
              </a:rPr>
              <a:t>Daily Commuting.</a:t>
            </a:r>
          </a:p>
          <a:p>
            <a:pPr marL="0" lvl="0" indent="0" eaLnBrk="0" fontAlgn="base" hangingPunct="0">
              <a:spcBef>
                <a:spcPct val="0"/>
              </a:spcBef>
              <a:spcAft>
                <a:spcPct val="0"/>
              </a:spcAft>
              <a:buClrTx/>
              <a:buSzTx/>
              <a:buFontTx/>
              <a:buChar char="•"/>
            </a:pPr>
            <a:r>
              <a:rPr lang="en-US" altLang="en-US" sz="3200" dirty="0">
                <a:solidFill>
                  <a:schemeClr val="tx1"/>
                </a:solidFill>
                <a:latin typeface="Times New Roman" panose="02020603050405020304" pitchFamily="18" charset="0"/>
                <a:cs typeface="Times New Roman" panose="02020603050405020304" pitchFamily="18" charset="0"/>
              </a:rPr>
              <a:t>Corporate Carpooling</a:t>
            </a:r>
          </a:p>
          <a:p>
            <a:pPr marL="0" lvl="0" indent="0" eaLnBrk="0" fontAlgn="base" hangingPunct="0">
              <a:spcBef>
                <a:spcPct val="0"/>
              </a:spcBef>
              <a:spcAft>
                <a:spcPct val="0"/>
              </a:spcAft>
              <a:buClrTx/>
              <a:buSzTx/>
              <a:buFontTx/>
              <a:buChar char="•"/>
            </a:pPr>
            <a:r>
              <a:rPr lang="en-US" altLang="en-US" sz="3200" dirty="0">
                <a:solidFill>
                  <a:schemeClr val="tx1"/>
                </a:solidFill>
                <a:latin typeface="Times New Roman" panose="02020603050405020304" pitchFamily="18" charset="0"/>
                <a:cs typeface="Times New Roman" panose="02020603050405020304" pitchFamily="18" charset="0"/>
              </a:rPr>
              <a:t>Long-Distance Travel.</a:t>
            </a:r>
          </a:p>
          <a:p>
            <a:pPr marL="0" lvl="0" indent="0" eaLnBrk="0" fontAlgn="base" hangingPunct="0">
              <a:spcBef>
                <a:spcPct val="0"/>
              </a:spcBef>
              <a:spcAft>
                <a:spcPct val="0"/>
              </a:spcAft>
              <a:buClrTx/>
              <a:buSzTx/>
              <a:buFontTx/>
              <a:buChar char="•"/>
            </a:pPr>
            <a:r>
              <a:rPr lang="en-US" altLang="en-US" sz="3200" dirty="0">
                <a:solidFill>
                  <a:schemeClr val="tx1"/>
                </a:solidFill>
                <a:latin typeface="Times New Roman" panose="02020603050405020304" pitchFamily="18" charset="0"/>
                <a:cs typeface="Times New Roman" panose="02020603050405020304" pitchFamily="18" charset="0"/>
              </a:rPr>
              <a:t>Event Transportation </a:t>
            </a:r>
          </a:p>
          <a:p>
            <a:pPr marL="0" lvl="0" indent="0" eaLnBrk="0" fontAlgn="base" hangingPunct="0">
              <a:spcBef>
                <a:spcPct val="0"/>
              </a:spcBef>
              <a:spcAft>
                <a:spcPct val="0"/>
              </a:spcAft>
              <a:buClrTx/>
              <a:buSzTx/>
              <a:buFontTx/>
              <a:buChar char="•"/>
            </a:pPr>
            <a:r>
              <a:rPr lang="en-US" altLang="en-US" sz="3200" dirty="0">
                <a:solidFill>
                  <a:schemeClr val="tx1"/>
                </a:solidFill>
                <a:latin typeface="Times New Roman" panose="02020603050405020304" pitchFamily="18" charset="0"/>
                <a:cs typeface="Times New Roman" panose="02020603050405020304" pitchFamily="18" charset="0"/>
              </a:rPr>
              <a:t>Eco-Friendly Mobility .</a:t>
            </a:r>
          </a:p>
          <a:p>
            <a:pPr marL="0" lvl="0" indent="0" eaLnBrk="0" fontAlgn="base" hangingPunct="0">
              <a:spcBef>
                <a:spcPct val="0"/>
              </a:spcBef>
              <a:spcAft>
                <a:spcPct val="0"/>
              </a:spcAft>
              <a:buClrTx/>
              <a:buSzTx/>
              <a:buFontTx/>
              <a:buChar char="•"/>
            </a:pPr>
            <a:r>
              <a:rPr lang="en-US" altLang="en-US" sz="3200" dirty="0">
                <a:solidFill>
                  <a:schemeClr val="tx1"/>
                </a:solidFill>
                <a:latin typeface="Times New Roman" panose="02020603050405020304" pitchFamily="18" charset="0"/>
                <a:cs typeface="Times New Roman" panose="02020603050405020304" pitchFamily="18" charset="0"/>
              </a:rPr>
              <a:t>Emergency Ride Sharing </a:t>
            </a:r>
          </a:p>
          <a:p>
            <a:pPr marL="0" lvl="0" indent="0" eaLnBrk="0" fontAlgn="base" hangingPunct="0">
              <a:spcBef>
                <a:spcPct val="0"/>
              </a:spcBef>
              <a:spcAft>
                <a:spcPct val="0"/>
              </a:spcAft>
              <a:buClrTx/>
              <a:buSzTx/>
              <a:buFontTx/>
              <a:buChar char="•"/>
            </a:pPr>
            <a:r>
              <a:rPr lang="en-US" altLang="en-US" sz="3200" dirty="0">
                <a:solidFill>
                  <a:schemeClr val="tx1"/>
                </a:solidFill>
                <a:latin typeface="Times New Roman" panose="02020603050405020304" pitchFamily="18" charset="0"/>
                <a:cs typeface="Times New Roman" panose="02020603050405020304" pitchFamily="18" charset="0"/>
              </a:rPr>
              <a:t>Community-Base Carpooling.</a:t>
            </a:r>
          </a:p>
          <a:p>
            <a:pPr marL="0" lvl="0" indent="0" eaLnBrk="0" fontAlgn="base" hangingPunct="0">
              <a:spcBef>
                <a:spcPct val="0"/>
              </a:spcBef>
              <a:spcAft>
                <a:spcPct val="0"/>
              </a:spcAft>
              <a:buClrTx/>
              <a:buSzTx/>
              <a:buFontTx/>
              <a:buChar char="•"/>
            </a:pPr>
            <a:r>
              <a:rPr lang="en-US" altLang="en-US" sz="3200" dirty="0">
                <a:solidFill>
                  <a:schemeClr val="tx1"/>
                </a:solidFill>
                <a:latin typeface="Times New Roman" panose="02020603050405020304" pitchFamily="18" charset="0"/>
                <a:cs typeface="Times New Roman" panose="02020603050405020304" pitchFamily="18" charset="0"/>
              </a:rPr>
              <a:t>Student &amp; University Carpooling </a:t>
            </a:r>
          </a:p>
          <a:p>
            <a:endParaRPr lang="en-US" dirty="0"/>
          </a:p>
        </p:txBody>
      </p:sp>
    </p:spTree>
    <p:extLst>
      <p:ext uri="{BB962C8B-B14F-4D97-AF65-F5344CB8AC3E}">
        <p14:creationId xmlns:p14="http://schemas.microsoft.com/office/powerpoint/2010/main" val="27168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4"/>
        <p:cNvGrpSpPr/>
        <p:nvPr/>
      </p:nvGrpSpPr>
      <p:grpSpPr>
        <a:xfrm>
          <a:off x="0" y="0"/>
          <a:ext cx="0" cy="0"/>
          <a:chOff x="0" y="0"/>
          <a:chExt cx="0" cy="0"/>
        </a:xfrm>
      </p:grpSpPr>
      <p:sp>
        <p:nvSpPr>
          <p:cNvPr id="295" name="Google Shape;295;p13"/>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Conclusion </a:t>
            </a:r>
            <a:endParaRPr/>
          </a:p>
        </p:txBody>
      </p:sp>
      <p:sp>
        <p:nvSpPr>
          <p:cNvPr id="296" name="Google Shape;296;p13"/>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Demonstrates technology's role in solving student transportation challenges.</a:t>
            </a:r>
          </a:p>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Offers a scalable framework for wider institutional use.</a:t>
            </a:r>
          </a:p>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Promotes cost savings, sustainability, and social connections.</a:t>
            </a:r>
          </a:p>
          <a:p>
            <a:pPr marL="285750"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Highlights the impact of open-source solutions on real-world problems.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
          <p:cNvSpPr txBox="1"/>
          <p:nvPr/>
        </p:nvSpPr>
        <p:spPr>
          <a:xfrm>
            <a:off x="503237" y="1768475"/>
            <a:ext cx="9070975" cy="5467350"/>
          </a:xfrm>
          <a:prstGeom prst="rect">
            <a:avLst/>
          </a:prstGeom>
          <a:noFill/>
          <a:ln>
            <a:noFill/>
          </a:ln>
        </p:spPr>
        <p:txBody>
          <a:bodyPr spcFirstLastPara="1" wrap="square" lIns="0" tIns="31675" rIns="0" bIns="0" anchor="ctr" anchorCtr="0">
            <a:noAutofit/>
          </a:bodyPr>
          <a:lstStyle/>
          <a:p>
            <a:pPr algn="ctr">
              <a:lnSpc>
                <a:spcPct val="93000"/>
              </a:lnSpc>
              <a:buSzPts val="3600"/>
            </a:pPr>
            <a:endParaRPr lang="en-US" sz="3600" b="1" dirty="0">
              <a:latin typeface="Times New Roman" panose="02020603050405020304" pitchFamily="18" charset="0"/>
              <a:cs typeface="Times New Roman" panose="02020603050405020304" pitchFamily="18" charset="0"/>
            </a:endParaRPr>
          </a:p>
          <a:p>
            <a:pPr algn="ctr">
              <a:lnSpc>
                <a:spcPct val="93000"/>
              </a:lnSpc>
              <a:buSzPts val="3600"/>
            </a:pPr>
            <a:r>
              <a:rPr lang="en-US" sz="3600" b="1" dirty="0">
                <a:latin typeface="Times New Roman" panose="02020603050405020304" pitchFamily="18" charset="0"/>
                <a:cs typeface="Times New Roman" panose="02020603050405020304" pitchFamily="18" charset="0"/>
              </a:rPr>
              <a:t>Android based Carpooling Application</a:t>
            </a:r>
          </a:p>
          <a:p>
            <a:pPr marL="0" marR="0" lvl="0" indent="0" algn="ctr" rtl="0">
              <a:lnSpc>
                <a:spcPct val="93000"/>
              </a:lnSpc>
              <a:spcBef>
                <a:spcPts val="0"/>
              </a:spcBef>
              <a:spcAft>
                <a:spcPts val="0"/>
              </a:spcAft>
              <a:buClr>
                <a:srgbClr val="000000"/>
              </a:buClr>
              <a:buSzPts val="3600"/>
              <a:buFont typeface="Times New Roman"/>
              <a:buNone/>
            </a:pPr>
            <a:endParaRPr dirty="0"/>
          </a:p>
          <a:p>
            <a:pPr marL="0" marR="0" lvl="0" indent="0" algn="ctr" rtl="0">
              <a:lnSpc>
                <a:spcPct val="93000"/>
              </a:lnSpc>
              <a:spcBef>
                <a:spcPts val="0"/>
              </a:spcBef>
              <a:spcAft>
                <a:spcPts val="0"/>
              </a:spcAft>
              <a:buClr>
                <a:srgbClr val="000000"/>
              </a:buClr>
              <a:buSzPts val="3600"/>
              <a:buFont typeface="Times New Roman"/>
              <a:buNone/>
            </a:pPr>
            <a:r>
              <a:rPr lang="en-US" sz="3600" b="0" i="0" u="none" dirty="0">
                <a:solidFill>
                  <a:srgbClr val="000000"/>
                </a:solidFill>
                <a:latin typeface="Times New Roman"/>
                <a:ea typeface="Times New Roman"/>
                <a:cs typeface="Times New Roman"/>
                <a:sym typeface="Times New Roman"/>
              </a:rPr>
              <a:t> </a:t>
            </a:r>
            <a:endParaRPr dirty="0"/>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indent="0" algn="ctr">
              <a:buNone/>
            </a:pPr>
            <a:r>
              <a:rPr lang="en-US" sz="2800" dirty="0">
                <a:latin typeface="Times New Roman" panose="02020603050405020304" pitchFamily="18" charset="0"/>
                <a:cs typeface="Times New Roman" panose="02020603050405020304" pitchFamily="18" charset="0"/>
              </a:rPr>
              <a:t>Manasi Patil (22106042)</a:t>
            </a:r>
          </a:p>
          <a:p>
            <a:pPr marL="0" indent="0" algn="ctr">
              <a:buNone/>
            </a:pPr>
            <a:r>
              <a:rPr lang="en-US" sz="2800" dirty="0">
                <a:latin typeface="Times New Roman" panose="02020603050405020304" pitchFamily="18" charset="0"/>
                <a:cs typeface="Times New Roman" panose="02020603050405020304" pitchFamily="18" charset="0"/>
              </a:rPr>
              <a:t>Ikra Sayyad (23206006)</a:t>
            </a:r>
          </a:p>
          <a:p>
            <a:pPr marL="0" indent="0" algn="ctr">
              <a:buNone/>
            </a:pPr>
            <a:r>
              <a:rPr lang="en-US" sz="2800" dirty="0">
                <a:latin typeface="Times New Roman" panose="02020603050405020304" pitchFamily="18" charset="0"/>
                <a:cs typeface="Times New Roman" panose="02020603050405020304" pitchFamily="18" charset="0"/>
              </a:rPr>
              <a:t>Pratiksha Pathak (22106127)</a:t>
            </a:r>
          </a:p>
          <a:p>
            <a:pPr marL="0" marR="0" lvl="0" indent="0" algn="ctr" rtl="0">
              <a:lnSpc>
                <a:spcPct val="93000"/>
              </a:lnSpc>
              <a:spcBef>
                <a:spcPts val="0"/>
              </a:spcBef>
              <a:spcAft>
                <a:spcPts val="0"/>
              </a:spcAft>
              <a:buClr>
                <a:srgbClr val="000000"/>
              </a:buClr>
              <a:buSzPts val="3200"/>
              <a:buFont typeface="Times New Roman"/>
              <a:buNone/>
            </a:pPr>
            <a:endParaRPr dirty="0"/>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US" sz="2800" b="1" i="0" u="none" dirty="0">
                <a:solidFill>
                  <a:srgbClr val="000000"/>
                </a:solidFill>
                <a:latin typeface="Times New Roman"/>
                <a:ea typeface="Times New Roman"/>
                <a:cs typeface="Times New Roman"/>
                <a:sym typeface="Times New Roman"/>
              </a:rPr>
              <a:t>Project Guide</a:t>
            </a:r>
            <a:endParaRPr dirty="0"/>
          </a:p>
          <a:p>
            <a:pPr lvl="0" algn="ctr">
              <a:lnSpc>
                <a:spcPct val="93000"/>
              </a:lnSpc>
              <a:buSzPts val="2400"/>
            </a:pPr>
            <a:r>
              <a:rPr lang="en-US" sz="2400" b="1" dirty="0">
                <a:latin typeface="Times New Roman"/>
                <a:cs typeface="Times New Roman"/>
                <a:sym typeface="Times New Roman"/>
              </a:rPr>
              <a:t>Prof.</a:t>
            </a:r>
            <a:r>
              <a:rPr lang="en-US" sz="2400" b="1" dirty="0">
                <a:latin typeface="Times New Roman" panose="02020603050405020304" pitchFamily="18" charset="0"/>
                <a:cs typeface="Times New Roman" panose="02020603050405020304" pitchFamily="18" charset="0"/>
              </a:rPr>
              <a:t> Bharti </a:t>
            </a:r>
            <a:r>
              <a:rPr lang="en-US" sz="2400" b="1" dirty="0" err="1">
                <a:latin typeface="Times New Roman" panose="02020603050405020304" pitchFamily="18" charset="0"/>
                <a:cs typeface="Times New Roman" panose="02020603050405020304" pitchFamily="18" charset="0"/>
              </a:rPr>
              <a:t>Khemani</a:t>
            </a:r>
            <a:r>
              <a:rPr lang="en-US" sz="2400" b="1" i="0" u="none" dirty="0">
                <a:solidFill>
                  <a:srgbClr val="000000"/>
                </a:solidFill>
                <a:latin typeface="Times New Roman"/>
                <a:ea typeface="Times New Roman"/>
                <a:cs typeface="Times New Roman"/>
                <a:sym typeface="Times New Roman"/>
              </a:rPr>
              <a:t>.  </a:t>
            </a:r>
            <a:endParaRPr dirty="0"/>
          </a:p>
        </p:txBody>
      </p:sp>
      <p:cxnSp>
        <p:nvCxnSpPr>
          <p:cNvPr id="219" name="Google Shape;219;p2"/>
          <p:cNvCxnSpPr/>
          <p:nvPr/>
        </p:nvCxnSpPr>
        <p:spPr>
          <a:xfrm>
            <a:off x="0" y="1743075"/>
            <a:ext cx="10080625" cy="0"/>
          </a:xfrm>
          <a:prstGeom prst="straightConnector1">
            <a:avLst/>
          </a:prstGeom>
          <a:noFill/>
          <a:ln w="25400" cap="rnd" cmpd="sng">
            <a:solidFill>
              <a:schemeClr val="dk1"/>
            </a:solidFill>
            <a:prstDash val="solid"/>
            <a:miter lim="800000"/>
            <a:headEnd type="none" w="med" len="med"/>
            <a:tailEnd type="none" w="med" len="med"/>
          </a:ln>
          <a:effectLst>
            <a:outerShdw blurRad="63500" dist="25400" dir="5400000">
              <a:srgbClr val="000000">
                <a:alpha val="34901"/>
              </a:srgbClr>
            </a:outerShdw>
          </a:effectLst>
        </p:spPr>
      </p:cxnSp>
      <p:pic>
        <p:nvPicPr>
          <p:cNvPr id="220" name="Google Shape;220;p2"/>
          <p:cNvPicPr preferRelativeResize="0"/>
          <p:nvPr/>
        </p:nvPicPr>
        <p:blipFill rotWithShape="1">
          <a:blip r:embed="rId3">
            <a:alphaModFix/>
          </a:blip>
          <a:srcRect/>
          <a:stretch/>
        </p:blipFill>
        <p:spPr>
          <a:xfrm>
            <a:off x="863600" y="179387"/>
            <a:ext cx="7705725" cy="1371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4"/>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References</a:t>
            </a:r>
            <a:endParaRPr/>
          </a:p>
        </p:txBody>
      </p:sp>
      <p:sp>
        <p:nvSpPr>
          <p:cNvPr id="303" name="Google Shape;303;p14"/>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04" name="Google Shape;304;p14"/>
          <p:cNvSpPr txBox="1"/>
          <p:nvPr/>
        </p:nvSpPr>
        <p:spPr>
          <a:xfrm>
            <a:off x="539750" y="1484312"/>
            <a:ext cx="8677275" cy="5608637"/>
          </a:xfrm>
          <a:prstGeom prst="rect">
            <a:avLst/>
          </a:prstGeom>
          <a:noFill/>
          <a:ln>
            <a:noFill/>
          </a:ln>
        </p:spPr>
        <p:txBody>
          <a:bodyPr spcFirstLastPara="1" wrap="square" lIns="91425" tIns="45700" rIns="91425" bIns="45700" anchor="t" anchorCtr="0">
            <a:noAutofit/>
          </a:bodyPr>
          <a:lstStyle/>
          <a:p>
            <a:pPr marL="342900" indent="-342900" algn="just">
              <a:buSzPts val="2400"/>
              <a:buFont typeface="Arial"/>
              <a:buChar char="•"/>
            </a:pPr>
            <a:r>
              <a:rPr lang="en-US" sz="2400" dirty="0">
                <a:latin typeface="Times New Roman" panose="02020603050405020304" pitchFamily="18" charset="0"/>
                <a:cs typeface="Times New Roman" panose="02020603050405020304" pitchFamily="18" charset="0"/>
              </a:rPr>
              <a:t>Real-time carpooling and ride-sharing: Position paper on design concepts, distribution and cloud computing strategies.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Dejan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Dimitrijević</a:t>
            </a:r>
            <a:r>
              <a:rPr lang="en-US" sz="2400" b="1" dirty="0">
                <a:latin typeface="Times New Roman" panose="02020603050405020304" pitchFamily="18" charset="0"/>
                <a:cs typeface="Times New Roman" panose="02020603050405020304" pitchFamily="18" charset="0"/>
              </a:rPr>
              <a:t>, Vladimir </a:t>
            </a:r>
            <a:r>
              <a:rPr lang="en-US" sz="2400" b="1" dirty="0" err="1">
                <a:latin typeface="Times New Roman" panose="02020603050405020304" pitchFamily="18" charset="0"/>
                <a:cs typeface="Times New Roman" panose="02020603050405020304" pitchFamily="18" charset="0"/>
              </a:rPr>
              <a:t>Dimitrieski</a:t>
            </a:r>
            <a:r>
              <a:rPr lang="en-US" sz="2400" b="1" dirty="0">
                <a:latin typeface="Times New Roman" panose="02020603050405020304" pitchFamily="18" charset="0"/>
                <a:cs typeface="Times New Roman" panose="02020603050405020304" pitchFamily="18" charset="0"/>
              </a:rPr>
              <a:t>, and Aleksandar M. </a:t>
            </a:r>
            <a:r>
              <a:rPr lang="en-US" sz="2400" b="1" dirty="0" err="1">
                <a:latin typeface="Times New Roman" panose="02020603050405020304" pitchFamily="18" charset="0"/>
                <a:cs typeface="Times New Roman" panose="02020603050405020304" pitchFamily="18" charset="0"/>
              </a:rPr>
              <a:t>Milinković</a:t>
            </a:r>
            <a:r>
              <a:rPr lang="en-US" sz="2400" b="1" dirty="0"/>
              <a:t>.” </a:t>
            </a:r>
            <a:endParaRPr lang="en-US" sz="2400" b="1" dirty="0">
              <a:latin typeface="Times New Roman" panose="02020603050405020304" pitchFamily="18" charset="0"/>
              <a:cs typeface="Times New Roman" panose="02020603050405020304" pitchFamily="18" charset="0"/>
            </a:endParaRPr>
          </a:p>
          <a:p>
            <a:pPr marL="342900" lvl="0" indent="-342900" algn="just">
              <a:buSzPts val="2400"/>
              <a:buFont typeface="Arial"/>
              <a:buChar char="•"/>
            </a:pPr>
            <a:r>
              <a:rPr lang="en-US" sz="2400" dirty="0">
                <a:latin typeface="Times New Roman" panose="02020603050405020304" pitchFamily="18" charset="0"/>
                <a:cs typeface="Times New Roman" panose="02020603050405020304" pitchFamily="18" charset="0"/>
              </a:rPr>
              <a:t>On Design of a Dynamic Carpooling System Based on Vehicle Information Shared Through the VANET</a:t>
            </a:r>
            <a:r>
              <a:rPr lang="en-US" sz="2400" b="1" dirty="0">
                <a:latin typeface="Times New Roman" panose="02020603050405020304" pitchFamily="18" charset="0"/>
                <a:cs typeface="Times New Roman" panose="02020603050405020304" pitchFamily="18" charset="0"/>
              </a:rPr>
              <a:t>. “Ing-Chau Chang, </a:t>
            </a:r>
            <a:r>
              <a:rPr lang="en-US" sz="2400" b="1" dirty="0" err="1">
                <a:latin typeface="Times New Roman" panose="02020603050405020304" pitchFamily="18" charset="0"/>
                <a:cs typeface="Times New Roman" panose="02020603050405020304" pitchFamily="18" charset="0"/>
              </a:rPr>
              <a:t>Ssu</a:t>
            </a:r>
            <a:r>
              <a:rPr lang="en-US" sz="2400" b="1" dirty="0">
                <a:latin typeface="Times New Roman" panose="02020603050405020304" pitchFamily="18" charset="0"/>
                <a:cs typeface="Times New Roman" panose="02020603050405020304" pitchFamily="18" charset="0"/>
              </a:rPr>
              <a:t>-Ni Hung, and Chin-</a:t>
            </a:r>
            <a:r>
              <a:rPr lang="en-US" sz="2400" b="1" dirty="0" err="1">
                <a:latin typeface="Times New Roman" panose="02020603050405020304" pitchFamily="18" charset="0"/>
                <a:cs typeface="Times New Roman" panose="02020603050405020304" pitchFamily="18" charset="0"/>
              </a:rPr>
              <a:t>En</a:t>
            </a:r>
            <a:r>
              <a:rPr lang="en-US" sz="2400" b="1" dirty="0">
                <a:latin typeface="Times New Roman" panose="02020603050405020304" pitchFamily="18" charset="0"/>
                <a:cs typeface="Times New Roman" panose="02020603050405020304" pitchFamily="18" charset="0"/>
              </a:rPr>
              <a:t> Yen”.</a:t>
            </a:r>
          </a:p>
          <a:p>
            <a:pPr marL="342900" lvl="0" indent="-342900" algn="just">
              <a:buSzPts val="2400"/>
              <a:buFont typeface="Arial"/>
              <a:buChar char="•"/>
            </a:pPr>
            <a:r>
              <a:rPr lang="en-US" sz="2400" dirty="0">
                <a:latin typeface="Times New Roman" panose="02020603050405020304" pitchFamily="18" charset="0"/>
                <a:cs typeface="Times New Roman" panose="02020603050405020304" pitchFamily="18" charset="0"/>
              </a:rPr>
              <a:t>Design of Blockchain and Smart Contract Enabled Ride Sharing System.</a:t>
            </a:r>
            <a:r>
              <a:rPr lang="en-US" sz="2400" dirty="0"/>
              <a:t> </a:t>
            </a:r>
            <a:r>
              <a:rPr lang="en-US" sz="2400" b="1" dirty="0"/>
              <a:t>“</a:t>
            </a:r>
            <a:r>
              <a:rPr lang="en-US" sz="2400" b="1" dirty="0" err="1">
                <a:latin typeface="Times New Roman" panose="02020603050405020304" pitchFamily="18" charset="0"/>
                <a:cs typeface="Times New Roman" panose="02020603050405020304" pitchFamily="18" charset="0"/>
              </a:rPr>
              <a:t>Shuchih</a:t>
            </a:r>
            <a:r>
              <a:rPr lang="en-US" sz="2400" b="1" dirty="0">
                <a:latin typeface="Times New Roman" panose="02020603050405020304" pitchFamily="18" charset="0"/>
                <a:cs typeface="Times New Roman" panose="02020603050405020304" pitchFamily="18" charset="0"/>
              </a:rPr>
              <a:t> Ernest Chang”</a:t>
            </a:r>
          </a:p>
          <a:p>
            <a:pPr marL="342900" lvl="0" indent="-342900" algn="just">
              <a:buSzPts val="2400"/>
              <a:buFont typeface="Arial"/>
              <a:buChar char="•"/>
            </a:pPr>
            <a:r>
              <a:rPr lang="en-US" sz="2400" dirty="0">
                <a:latin typeface="Times New Roman" panose="02020603050405020304" pitchFamily="18" charset="0"/>
                <a:cs typeface="Times New Roman" panose="02020603050405020304" pitchFamily="18" charset="0"/>
              </a:rPr>
              <a:t>Dynamic Carpooling Application for Better Environment</a:t>
            </a:r>
            <a:r>
              <a:rPr lang="en-US" sz="2400" b="1" i="0" u="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400" b="1" dirty="0">
                <a:latin typeface="Times New Roman" panose="02020603050405020304" pitchFamily="18" charset="0"/>
                <a:cs typeface="Times New Roman" panose="02020603050405020304" pitchFamily="18" charset="0"/>
              </a:rPr>
              <a:t>S. Naga Jyothi, T. </a:t>
            </a:r>
            <a:r>
              <a:rPr lang="en-US" sz="2400" b="1" dirty="0" err="1">
                <a:latin typeface="Times New Roman" panose="02020603050405020304" pitchFamily="18" charset="0"/>
                <a:cs typeface="Times New Roman" panose="02020603050405020304" pitchFamily="18" charset="0"/>
              </a:rPr>
              <a:t>Haveela</a:t>
            </a:r>
            <a:r>
              <a:rPr lang="en-US" sz="2400" b="1" dirty="0">
                <a:latin typeface="Times New Roman" panose="02020603050405020304" pitchFamily="18" charset="0"/>
                <a:cs typeface="Times New Roman" panose="02020603050405020304" pitchFamily="18" charset="0"/>
              </a:rPr>
              <a:t>, T. </a:t>
            </a:r>
            <a:r>
              <a:rPr lang="en-US" sz="2400" b="1" dirty="0" err="1">
                <a:latin typeface="Times New Roman" panose="02020603050405020304" pitchFamily="18" charset="0"/>
                <a:cs typeface="Times New Roman" panose="02020603050405020304" pitchFamily="18" charset="0"/>
              </a:rPr>
              <a:t>Geeshpa</a:t>
            </a:r>
            <a:r>
              <a:rPr lang="en-US" sz="2400" b="1" dirty="0">
                <a:latin typeface="Times New Roman" panose="02020603050405020304" pitchFamily="18" charset="0"/>
                <a:cs typeface="Times New Roman" panose="02020603050405020304" pitchFamily="18" charset="0"/>
              </a:rPr>
              <a:t>, R. Swapna, and T. </a:t>
            </a:r>
            <a:r>
              <a:rPr lang="en-US" sz="2400" b="1" dirty="0" err="1">
                <a:latin typeface="Times New Roman" panose="02020603050405020304" pitchFamily="18" charset="0"/>
                <a:cs typeface="Times New Roman" panose="02020603050405020304" pitchFamily="18" charset="0"/>
              </a:rPr>
              <a:t>Sumallika</a:t>
            </a:r>
            <a:r>
              <a:rPr lang="en-US" sz="2400" b="1" dirty="0">
                <a:latin typeface="Times New Roman" panose="02020603050405020304" pitchFamily="18" charset="0"/>
                <a:cs typeface="Times New Roman" panose="02020603050405020304" pitchFamily="18" charset="0"/>
              </a:rPr>
              <a:t>”.</a:t>
            </a:r>
            <a:endParaRPr lang="en-US" sz="2400" b="1"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lvl="0" indent="-342900" algn="just">
              <a:buSzPts val="2400"/>
              <a:buFont typeface="Arial"/>
              <a:buChar char="•"/>
            </a:pPr>
            <a:r>
              <a:rPr lang="en-US" sz="2400" dirty="0">
                <a:latin typeface="Times New Roman" panose="02020603050405020304" pitchFamily="18" charset="0"/>
                <a:cs typeface="Times New Roman" panose="02020603050405020304" pitchFamily="18" charset="0"/>
              </a:rPr>
              <a:t>Smart Peer Car Pooling System. </a:t>
            </a:r>
            <a:r>
              <a:rPr lang="en-US" sz="2400" b="1" dirty="0">
                <a:latin typeface="Times New Roman" panose="02020603050405020304" pitchFamily="18" charset="0"/>
                <a:cs typeface="Times New Roman" panose="02020603050405020304" pitchFamily="18" charset="0"/>
              </a:rPr>
              <a:t>“Raza Hasan, </a:t>
            </a:r>
            <a:r>
              <a:rPr lang="en-US" sz="2400" b="1" dirty="0" err="1">
                <a:latin typeface="Times New Roman" panose="02020603050405020304" pitchFamily="18" charset="0"/>
                <a:cs typeface="Times New Roman" panose="02020603050405020304" pitchFamily="18" charset="0"/>
              </a:rPr>
              <a:t>Haftamu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Menker</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Gebreyohannes</a:t>
            </a:r>
            <a:r>
              <a:rPr lang="en-US" sz="2400" b="1" dirty="0">
                <a:latin typeface="Times New Roman" panose="02020603050405020304" pitchFamily="18" charset="0"/>
                <a:cs typeface="Times New Roman" panose="02020603050405020304" pitchFamily="18" charset="0"/>
              </a:rPr>
              <a:t>, Abdul </a:t>
            </a:r>
            <a:r>
              <a:rPr lang="en-US" sz="2400" b="1" dirty="0" err="1">
                <a:latin typeface="Times New Roman" panose="02020603050405020304" pitchFamily="18" charset="0"/>
                <a:cs typeface="Times New Roman" panose="02020603050405020304" pitchFamily="18" charset="0"/>
              </a:rPr>
              <a:t>Hadi</a:t>
            </a:r>
            <a:r>
              <a:rPr lang="en-US" sz="2400" b="1" dirty="0">
                <a:latin typeface="Times New Roman" panose="02020603050405020304" pitchFamily="18" charset="0"/>
                <a:cs typeface="Times New Roman" panose="02020603050405020304" pitchFamily="18" charset="0"/>
              </a:rPr>
              <a:t> Bhatti, Mohammad </a:t>
            </a:r>
            <a:r>
              <a:rPr lang="en-US" sz="2400" b="1" dirty="0" err="1">
                <a:latin typeface="Times New Roman" panose="02020603050405020304" pitchFamily="18" charset="0"/>
                <a:cs typeface="Times New Roman" panose="02020603050405020304" pitchFamily="18" charset="0"/>
              </a:rPr>
              <a:t>Sohail</a:t>
            </a:r>
            <a:r>
              <a:rPr lang="en-US" sz="2400" b="1" dirty="0">
                <a:latin typeface="Times New Roman" panose="02020603050405020304" pitchFamily="18" charset="0"/>
                <a:cs typeface="Times New Roman" panose="02020603050405020304" pitchFamily="18" charset="0"/>
              </a:rPr>
              <a:t> Hayat, and </a:t>
            </a:r>
            <a:r>
              <a:rPr lang="en-US" sz="2400" b="1" dirty="0" err="1">
                <a:latin typeface="Times New Roman" panose="02020603050405020304" pitchFamily="18" charset="0"/>
                <a:cs typeface="Times New Roman" panose="02020603050405020304" pitchFamily="18" charset="0"/>
              </a:rPr>
              <a:t>Abeer</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Javed</a:t>
            </a:r>
            <a:r>
              <a:rPr lang="en-US" sz="2400" b="1" dirty="0">
                <a:latin typeface="Times New Roman" panose="02020603050405020304" pitchFamily="18" charset="0"/>
                <a:cs typeface="Times New Roman" panose="02020603050405020304" pitchFamily="18" charset="0"/>
              </a:rPr>
              <a:t> Syed”. </a:t>
            </a: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9"/>
        <p:cNvGrpSpPr/>
        <p:nvPr/>
      </p:nvGrpSpPr>
      <p:grpSpPr>
        <a:xfrm>
          <a:off x="0" y="0"/>
          <a:ext cx="0" cy="0"/>
          <a:chOff x="0" y="0"/>
          <a:chExt cx="0" cy="0"/>
        </a:xfrm>
      </p:grpSpPr>
      <p:sp>
        <p:nvSpPr>
          <p:cNvPr id="310" name="Google Shape;310;p15"/>
          <p:cNvSpPr txBox="1"/>
          <p:nvPr/>
        </p:nvSpPr>
        <p:spPr>
          <a:xfrm>
            <a:off x="647700" y="3057525"/>
            <a:ext cx="9070975" cy="1262062"/>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
          <p:cNvSpPr txBox="1"/>
          <p:nvPr/>
        </p:nvSpPr>
        <p:spPr>
          <a:xfrm>
            <a:off x="504825" y="144462"/>
            <a:ext cx="9070975" cy="1057275"/>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Outline</a:t>
            </a:r>
            <a:endParaRPr/>
          </a:p>
        </p:txBody>
      </p:sp>
      <p:sp>
        <p:nvSpPr>
          <p:cNvPr id="227" name="Google Shape;227;p3"/>
          <p:cNvSpPr txBox="1"/>
          <p:nvPr/>
        </p:nvSpPr>
        <p:spPr>
          <a:xfrm>
            <a:off x="504825" y="1236662"/>
            <a:ext cx="9323387" cy="5578475"/>
          </a:xfrm>
          <a:prstGeom prst="rect">
            <a:avLst/>
          </a:prstGeom>
          <a:noFill/>
          <a:ln>
            <a:noFill/>
          </a:ln>
        </p:spPr>
        <p:txBody>
          <a:bodyPr spcFirstLastPara="1" wrap="square" lIns="0" tIns="21225" rIns="0" bIns="0" anchor="t" anchorCtr="0">
            <a:noAutofit/>
          </a:bodyPr>
          <a:lstStyle/>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Introduction</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Literature Survey of the Existing Systems</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Limitations of the Existing Systems</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Problem Statement </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Proposed  System Design</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Technologies Stack for Proposed System</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Implementation(Partial)</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Conclusion </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References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
        <p:cNvGrpSpPr/>
        <p:nvPr/>
      </p:nvGrpSpPr>
      <p:grpSpPr>
        <a:xfrm>
          <a:off x="0" y="0"/>
          <a:ext cx="0" cy="0"/>
          <a:chOff x="0" y="0"/>
          <a:chExt cx="0" cy="0"/>
        </a:xfrm>
      </p:grpSpPr>
      <p:sp>
        <p:nvSpPr>
          <p:cNvPr id="233" name="Google Shape;233;p4"/>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Introduction</a:t>
            </a:r>
            <a:endParaRPr dirty="0"/>
          </a:p>
        </p:txBody>
      </p:sp>
      <p:sp>
        <p:nvSpPr>
          <p:cNvPr id="234" name="Google Shape;234;p4"/>
          <p:cNvSpPr txBox="1"/>
          <p:nvPr/>
        </p:nvSpPr>
        <p:spPr>
          <a:xfrm>
            <a:off x="412750" y="1563687"/>
            <a:ext cx="9251950" cy="5535612"/>
          </a:xfrm>
          <a:prstGeom prst="rect">
            <a:avLst/>
          </a:prstGeom>
          <a:noFill/>
          <a:ln>
            <a:noFill/>
          </a:ln>
        </p:spPr>
        <p:txBody>
          <a:bodyPr spcFirstLastPara="1" wrap="square" lIns="91425" tIns="45700" rIns="91425" bIns="45700" anchor="t" anchorCtr="0">
            <a:normAutofit/>
          </a:bodyPr>
          <a:lstStyle/>
          <a:p>
            <a:pPr marL="342900" indent="-342900" algn="just">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An open-source carpooling application for Android devices. </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Ride matching, real-time tracking, secure payments, and user verification.</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Ensuring trust, safety, availability of rides, and legal compliance.</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Reduces travel expenses, minimizes carbon footprint, saves time, and promotes social connections</a:t>
            </a:r>
            <a:r>
              <a:rPr lang="en-US" sz="3200"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app enables users to share rides with others traveling in the same direction, reducing commute costs, carbon footprint, and traffic congestion.</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R="0" lvl="0" algn="l" rtl="0">
              <a:lnSpc>
                <a:spcPct val="100000"/>
              </a:lnSpc>
              <a:spcBef>
                <a:spcPts val="0"/>
              </a:spcBef>
              <a:spcAft>
                <a:spcPts val="0"/>
              </a:spcAft>
              <a:buClr>
                <a:srgbClr val="000000"/>
              </a:buClr>
              <a:buSzPts val="2400"/>
            </a:pPr>
            <a:endParaRPr lang="en-US" dirty="0">
              <a:latin typeface="Times New Roman" panose="02020603050405020304" pitchFamily="18" charset="0"/>
              <a:cs typeface="Times New Roman" panose="02020603050405020304" pitchFamily="18" charset="0"/>
            </a:endParaRPr>
          </a:p>
          <a:p>
            <a:pPr marL="342900" marR="0" lvl="0" indent="-215900" algn="l" rtl="0">
              <a:lnSpc>
                <a:spcPct val="100000"/>
              </a:lnSpc>
              <a:spcBef>
                <a:spcPts val="400"/>
              </a:spcBef>
              <a:spcAft>
                <a:spcPts val="0"/>
              </a:spcAft>
              <a:buClr>
                <a:schemeClr val="dk1"/>
              </a:buClr>
              <a:buSzPts val="2000"/>
              <a:buFont typeface="Arial"/>
              <a:buNone/>
            </a:pPr>
            <a:endParaRPr sz="2000" b="1" i="0" u="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lnSpc>
                <a:spcPct val="100000"/>
              </a:lnSpc>
              <a:spcBef>
                <a:spcPts val="400"/>
              </a:spcBef>
              <a:spcAft>
                <a:spcPts val="0"/>
              </a:spcAft>
              <a:buClr>
                <a:srgbClr val="000000"/>
              </a:buClr>
              <a:buSzPts val="2000"/>
              <a:buFont typeface="Times New Roman"/>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5F2B315-4D84-67A5-06B1-EBEA2E3171CD}"/>
              </a:ext>
            </a:extLst>
          </p:cNvPr>
          <p:cNvSpPr>
            <a:spLocks noGrp="1" noChangeArrowheads="1"/>
          </p:cNvSpPr>
          <p:nvPr>
            <p:ph type="body" idx="1"/>
          </p:nvPr>
        </p:nvSpPr>
        <p:spPr bwMode="auto">
          <a:xfrm>
            <a:off x="297180" y="1130798"/>
            <a:ext cx="9235439" cy="754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Trip Creation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create and schedule rides based on time, date, and route.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Features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Includes user verification, driver background checks, GPS tracking, SOS button, and ride-sharing safety.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Ratings System</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Drivers and passengers rate each other for trust and safety.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Trip History</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View past rides, with options to save recurring trips.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Integration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Cashless payments with fare calculations and splitting options.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trip updates, reminders, and status alerts.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Carpool Groups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or join groups for regular rides.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78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F80EE4-600B-420D-9FAA-3A8B2DD5369C}"/>
              </a:ext>
            </a:extLst>
          </p:cNvPr>
          <p:cNvSpPr>
            <a:spLocks noGrp="1"/>
          </p:cNvSpPr>
          <p:nvPr>
            <p:ph type="body" idx="1"/>
          </p:nvPr>
        </p:nvSpPr>
        <p:spPr>
          <a:xfrm>
            <a:off x="671512" y="402956"/>
            <a:ext cx="8333004" cy="6256606"/>
          </a:xfrm>
        </p:spPr>
        <p:txBody>
          <a:bodyPr/>
          <a:lstStyle/>
          <a:p>
            <a:pPr marL="342900" indent="-342900" algn="just">
              <a:spcBef>
                <a:spcPts val="480"/>
              </a:spcBef>
              <a:buClrTx/>
              <a:buSzPts val="2400"/>
              <a:buFont typeface="Arial" panose="020B0604020202020204" pitchFamily="34" charset="0"/>
              <a:buChar char="•"/>
            </a:pPr>
            <a:r>
              <a:rPr lang="en-US" sz="2400" b="1" dirty="0">
                <a:solidFill>
                  <a:srgbClr val="000000"/>
                </a:solidFill>
                <a:latin typeface="Times New Roman" panose="02020603050405020304" pitchFamily="18" charset="0"/>
                <a:ea typeface="Times New Roman"/>
                <a:cs typeface="Times New Roman" panose="02020603050405020304" pitchFamily="18" charset="0"/>
                <a:sym typeface="Times New Roman"/>
              </a:rPr>
              <a:t>Motivation: </a:t>
            </a:r>
            <a:r>
              <a:rPr lang="en-US" sz="2400" dirty="0">
                <a:latin typeface="Times New Roman" panose="02020603050405020304" pitchFamily="18" charset="0"/>
                <a:cs typeface="Times New Roman" panose="02020603050405020304" pitchFamily="18" charset="0"/>
              </a:rPr>
              <a:t>The increasing traffic congestion, rising fuel costs, and environmental concerns highlight the need for an efficient carpooling solution.</a:t>
            </a:r>
          </a:p>
          <a:p>
            <a:pPr marL="342900" indent="-342900" algn="just">
              <a:spcBef>
                <a:spcPts val="480"/>
              </a:spcBef>
              <a:buClrTx/>
              <a:buSzPts val="24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 carpooling application promotes ride-sharing, reducing expenses, carbon emissions, and travel time while enhancing social connectivity. Optimizing vehicle usage provides a cost-effective and eco-friendly commuting alternative.</a:t>
            </a:r>
            <a:endParaRPr lang="en-US" sz="2400" b="1" dirty="0">
              <a:latin typeface="Times New Roman" panose="02020603050405020304" pitchFamily="18" charset="0"/>
              <a:cs typeface="Times New Roman" panose="02020603050405020304" pitchFamily="18" charset="0"/>
              <a:sym typeface="Times New Roman"/>
            </a:endParaRPr>
          </a:p>
          <a:p>
            <a:pPr marL="342900" indent="-342900" algn="just">
              <a:spcBef>
                <a:spcPts val="480"/>
              </a:spcBef>
              <a:buSzPts val="2400"/>
              <a:buFont typeface="Arial" panose="020B0604020202020204" pitchFamily="34" charset="0"/>
              <a:buChar char="•"/>
            </a:pPr>
            <a:endParaRPr lang="en-US" sz="24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indent="-342900" algn="just">
              <a:spcBef>
                <a:spcPts val="480"/>
              </a:spcBef>
              <a:buClrTx/>
              <a:buSzPts val="2400"/>
              <a:buFont typeface="Arial" panose="020B0604020202020204" pitchFamily="34" charset="0"/>
              <a:buChar char="•"/>
            </a:pPr>
            <a:r>
              <a:rPr lang="en-US" sz="2400" b="1" dirty="0">
                <a:solidFill>
                  <a:srgbClr val="000000"/>
                </a:solidFill>
                <a:latin typeface="Times New Roman" panose="02020603050405020304" pitchFamily="18" charset="0"/>
                <a:ea typeface="Times New Roman"/>
                <a:cs typeface="Times New Roman" panose="02020603050405020304" pitchFamily="18" charset="0"/>
                <a:sym typeface="Times New Roman"/>
              </a:rPr>
              <a:t>Objectives: </a:t>
            </a:r>
            <a:r>
              <a:rPr lang="en-US" sz="2400" dirty="0">
                <a:latin typeface="Times New Roman" panose="02020603050405020304" pitchFamily="18" charset="0"/>
                <a:cs typeface="Times New Roman" panose="02020603050405020304" pitchFamily="18" charset="0"/>
              </a:rPr>
              <a:t>Reduce carbon emissions and fuel consumption for a sustainable environment.</a:t>
            </a:r>
          </a:p>
          <a:p>
            <a:pPr marL="342900" indent="-342900" algn="just">
              <a:spcBef>
                <a:spcPts val="480"/>
              </a:spcBef>
              <a:buClrTx/>
              <a:buSzPts val="24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Enable users to split fuel and toll expenses, making travel more affordable.</a:t>
            </a:r>
          </a:p>
          <a:p>
            <a:pPr marL="342900" indent="-342900" algn="just">
              <a:spcBef>
                <a:spcPts val="480"/>
              </a:spcBef>
              <a:buClrTx/>
              <a:buSzPts val="24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Allow users to book, schedule, or find instant rides based on availability and Foster a community-driven approach to commuting by connecting people traveling in the same direction.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649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20219F4-3E22-2B5C-EE8E-4F3AC0EDCD33}"/>
              </a:ext>
            </a:extLst>
          </p:cNvPr>
          <p:cNvGraphicFramePr>
            <a:graphicFrameLocks noGrp="1"/>
          </p:cNvGraphicFramePr>
          <p:nvPr>
            <p:extLst>
              <p:ext uri="{D42A27DB-BD31-4B8C-83A1-F6EECF244321}">
                <p14:modId xmlns:p14="http://schemas.microsoft.com/office/powerpoint/2010/main" val="1917090587"/>
              </p:ext>
            </p:extLst>
          </p:nvPr>
        </p:nvGraphicFramePr>
        <p:xfrm>
          <a:off x="208344" y="983847"/>
          <a:ext cx="9479666" cy="6491461"/>
        </p:xfrm>
        <a:graphic>
          <a:graphicData uri="http://schemas.openxmlformats.org/drawingml/2006/table">
            <a:tbl>
              <a:tblPr firstRow="1" bandRow="1">
                <a:tableStyleId>{5C22544A-7EE6-4342-B048-85BDC9FD1C3A}</a:tableStyleId>
              </a:tblPr>
              <a:tblGrid>
                <a:gridCol w="3152116">
                  <a:extLst>
                    <a:ext uri="{9D8B030D-6E8A-4147-A177-3AD203B41FA5}">
                      <a16:colId xmlns:a16="http://schemas.microsoft.com/office/drawing/2014/main" val="3827273163"/>
                    </a:ext>
                  </a:extLst>
                </a:gridCol>
                <a:gridCol w="3163775">
                  <a:extLst>
                    <a:ext uri="{9D8B030D-6E8A-4147-A177-3AD203B41FA5}">
                      <a16:colId xmlns:a16="http://schemas.microsoft.com/office/drawing/2014/main" val="4239101936"/>
                    </a:ext>
                  </a:extLst>
                </a:gridCol>
                <a:gridCol w="3163775">
                  <a:extLst>
                    <a:ext uri="{9D8B030D-6E8A-4147-A177-3AD203B41FA5}">
                      <a16:colId xmlns:a16="http://schemas.microsoft.com/office/drawing/2014/main" val="3548699372"/>
                    </a:ext>
                  </a:extLst>
                </a:gridCol>
              </a:tblGrid>
              <a:tr h="597459">
                <a:tc>
                  <a:txBody>
                    <a:bodyPr/>
                    <a:lstStyle/>
                    <a:p>
                      <a:r>
                        <a:rPr lang="en-IN" sz="1600" b="1" dirty="0"/>
                        <a:t>Research Paper</a:t>
                      </a:r>
                      <a:endParaRPr lang="en-IN" sz="1600" dirty="0"/>
                    </a:p>
                  </a:txBody>
                  <a:tcPr anchor="ctr"/>
                </a:tc>
                <a:tc>
                  <a:txBody>
                    <a:bodyPr/>
                    <a:lstStyle/>
                    <a:p>
                      <a:r>
                        <a:rPr lang="en-IN" sz="1600" b="1" dirty="0"/>
                        <a:t>Summary</a:t>
                      </a:r>
                      <a:endParaRPr lang="en-IN" sz="1600" dirty="0"/>
                    </a:p>
                  </a:txBody>
                  <a:tcPr anchor="ctr"/>
                </a:tc>
                <a:tc>
                  <a:txBody>
                    <a:bodyPr/>
                    <a:lstStyle/>
                    <a:p>
                      <a:r>
                        <a:rPr lang="en-IN" sz="1600" b="1" dirty="0"/>
                        <a:t>Adaptation</a:t>
                      </a:r>
                      <a:endParaRPr lang="en-IN" sz="1600" dirty="0"/>
                    </a:p>
                  </a:txBody>
                  <a:tcPr anchor="ctr"/>
                </a:tc>
                <a:extLst>
                  <a:ext uri="{0D108BD9-81ED-4DB2-BD59-A6C34878D82A}">
                    <a16:rowId xmlns:a16="http://schemas.microsoft.com/office/drawing/2014/main" val="1090759836"/>
                  </a:ext>
                </a:extLst>
              </a:tr>
              <a:tr h="1134143">
                <a:tc>
                  <a:txBody>
                    <a:bodyPr/>
                    <a:lstStyle/>
                    <a:p>
                      <a:r>
                        <a:rPr lang="en-US" sz="1600" dirty="0" err="1"/>
                        <a:t>GoToUni</a:t>
                      </a:r>
                      <a:endParaRPr lang="en-IN" sz="1600" dirty="0"/>
                    </a:p>
                  </a:txBody>
                  <a:tcPr/>
                </a:tc>
                <a:tc>
                  <a:txBody>
                    <a:bodyPr/>
                    <a:lstStyle/>
                    <a:p>
                      <a:r>
                        <a:rPr lang="en-US" dirty="0"/>
                        <a:t>A university-specific carpooling app that aims to reduce parking issues and commuting costs for students and faculty members by facilitating carpooling.</a:t>
                      </a:r>
                      <a:endParaRPr lang="en-IN" dirty="0"/>
                    </a:p>
                  </a:txBody>
                  <a:tcPr/>
                </a:tc>
                <a:tc>
                  <a:txBody>
                    <a:bodyPr/>
                    <a:lstStyle/>
                    <a:p>
                      <a:r>
                        <a:rPr lang="en-US" dirty="0"/>
                        <a:t>Could be expanded to cover additional institutions or integrate with university transportation systems to reduce congestion.</a:t>
                      </a:r>
                      <a:endParaRPr lang="en-IN" dirty="0"/>
                    </a:p>
                  </a:txBody>
                  <a:tcPr/>
                </a:tc>
                <a:extLst>
                  <a:ext uri="{0D108BD9-81ED-4DB2-BD59-A6C34878D82A}">
                    <a16:rowId xmlns:a16="http://schemas.microsoft.com/office/drawing/2014/main" val="2480656003"/>
                  </a:ext>
                </a:extLst>
              </a:tr>
              <a:tr h="1047682">
                <a:tc>
                  <a:txBody>
                    <a:bodyPr/>
                    <a:lstStyle/>
                    <a:p>
                      <a:r>
                        <a:rPr lang="en-US" sz="1600" dirty="0"/>
                        <a:t>Traveling Buddy </a:t>
                      </a:r>
                      <a:endParaRPr lang="en-IN" sz="1600" dirty="0"/>
                    </a:p>
                  </a:txBody>
                  <a:tcPr/>
                </a:tc>
                <a:tc>
                  <a:txBody>
                    <a:bodyPr/>
                    <a:lstStyle/>
                    <a:p>
                      <a:r>
                        <a:rPr lang="en-US" dirty="0"/>
                        <a:t>An Indian carpooling app that focuses on ID verification and allows users to post and join trips, particularly targeting non-car owners</a:t>
                      </a:r>
                      <a:endParaRPr lang="en-IN" dirty="0"/>
                    </a:p>
                  </a:txBody>
                  <a:tcPr/>
                </a:tc>
                <a:tc>
                  <a:txBody>
                    <a:bodyPr/>
                    <a:lstStyle/>
                    <a:p>
                      <a:r>
                        <a:rPr lang="en-US" dirty="0"/>
                        <a:t>Adapt for other regions or enhance features like real-time tracking and in-app payment systems to increase user trust.</a:t>
                      </a:r>
                      <a:endParaRPr lang="en-IN" dirty="0"/>
                    </a:p>
                  </a:txBody>
                  <a:tcPr/>
                </a:tc>
                <a:extLst>
                  <a:ext uri="{0D108BD9-81ED-4DB2-BD59-A6C34878D82A}">
                    <a16:rowId xmlns:a16="http://schemas.microsoft.com/office/drawing/2014/main" val="285726343"/>
                  </a:ext>
                </a:extLst>
              </a:tr>
              <a:tr h="1551985">
                <a:tc>
                  <a:txBody>
                    <a:bodyPr/>
                    <a:lstStyle/>
                    <a:p>
                      <a:r>
                        <a:rPr lang="en-US" sz="1600" dirty="0"/>
                        <a:t>Android App Development: A Review</a:t>
                      </a:r>
                      <a:endParaRPr lang="en-IN" sz="1600" dirty="0"/>
                    </a:p>
                  </a:txBody>
                  <a:tcPr/>
                </a:tc>
                <a:tc>
                  <a:txBody>
                    <a:bodyPr/>
                    <a:lstStyle/>
                    <a:p>
                      <a:r>
                        <a:rPr lang="en-US" dirty="0"/>
                        <a:t>The research paper "Android App Development: A Review" explores using Android App Inventor 2 to create a user-friendly library management app, allowing easy access to library resources via smartphones.</a:t>
                      </a:r>
                      <a:endParaRPr lang="en-IN" dirty="0"/>
                    </a:p>
                  </a:txBody>
                  <a:tcPr/>
                </a:tc>
                <a:tc>
                  <a:txBody>
                    <a:bodyPr/>
                    <a:lstStyle/>
                    <a:p>
                      <a:r>
                        <a:rPr lang="en-US" dirty="0"/>
                        <a:t>The findings can be applied to develop similar applications for educational institutions, enhancing access to library resources and improving user engagement</a:t>
                      </a:r>
                      <a:endParaRPr lang="en-IN" dirty="0"/>
                    </a:p>
                  </a:txBody>
                  <a:tcPr/>
                </a:tc>
                <a:extLst>
                  <a:ext uri="{0D108BD9-81ED-4DB2-BD59-A6C34878D82A}">
                    <a16:rowId xmlns:a16="http://schemas.microsoft.com/office/drawing/2014/main" val="417347903"/>
                  </a:ext>
                </a:extLst>
              </a:tr>
              <a:tr h="1134143">
                <a:tc>
                  <a:txBody>
                    <a:bodyPr/>
                    <a:lstStyle/>
                    <a:p>
                      <a:r>
                        <a:rPr lang="en-US" sz="1600" dirty="0"/>
                        <a:t>Blockchain Carpooling</a:t>
                      </a:r>
                      <a:endParaRPr lang="en-IN" sz="1600" dirty="0"/>
                    </a:p>
                  </a:txBody>
                  <a:tcPr/>
                </a:tc>
                <a:tc>
                  <a:txBody>
                    <a:bodyPr/>
                    <a:lstStyle/>
                    <a:p>
                      <a:r>
                        <a:rPr lang="en-US" dirty="0"/>
                        <a:t>A decentralized, blockchain-based ride-sharing system using smart contracts to ensure secure transactions and accountability among users.</a:t>
                      </a:r>
                      <a:endParaRPr lang="en-IN" dirty="0"/>
                    </a:p>
                  </a:txBody>
                  <a:tcPr/>
                </a:tc>
                <a:tc>
                  <a:txBody>
                    <a:bodyPr/>
                    <a:lstStyle/>
                    <a:p>
                      <a:r>
                        <a:rPr lang="en-US" dirty="0"/>
                        <a:t>Could be adapted to integrate with existing carpooling apps or used as a platform for eco-friendly car-sharing services.</a:t>
                      </a:r>
                      <a:endParaRPr lang="en-IN" dirty="0"/>
                    </a:p>
                  </a:txBody>
                  <a:tcPr/>
                </a:tc>
                <a:extLst>
                  <a:ext uri="{0D108BD9-81ED-4DB2-BD59-A6C34878D82A}">
                    <a16:rowId xmlns:a16="http://schemas.microsoft.com/office/drawing/2014/main" val="3825466677"/>
                  </a:ext>
                </a:extLst>
              </a:tr>
              <a:tr h="925222">
                <a:tc>
                  <a:txBody>
                    <a:bodyPr/>
                    <a:lstStyle/>
                    <a:p>
                      <a:r>
                        <a:rPr lang="en-IN" sz="1600" dirty="0"/>
                        <a:t>Smart Carpooling Survey</a:t>
                      </a:r>
                    </a:p>
                  </a:txBody>
                  <a:tcPr/>
                </a:tc>
                <a:tc>
                  <a:txBody>
                    <a:bodyPr/>
                    <a:lstStyle/>
                    <a:p>
                      <a:r>
                        <a:rPr lang="en-US" dirty="0"/>
                        <a:t>A study that uses GPS data to track ride-sharing, focusing on cost savings and environmental sustainability.</a:t>
                      </a:r>
                      <a:endParaRPr lang="en-IN" dirty="0"/>
                    </a:p>
                  </a:txBody>
                  <a:tcPr/>
                </a:tc>
                <a:tc>
                  <a:txBody>
                    <a:bodyPr/>
                    <a:lstStyle/>
                    <a:p>
                      <a:r>
                        <a:rPr lang="en-US" dirty="0"/>
                        <a:t>The survey's findings can be used to develop a real-time route optimization feature for carpooling apps, encouraging greener travel.</a:t>
                      </a:r>
                      <a:endParaRPr lang="en-IN" dirty="0"/>
                    </a:p>
                  </a:txBody>
                  <a:tcPr/>
                </a:tc>
                <a:extLst>
                  <a:ext uri="{0D108BD9-81ED-4DB2-BD59-A6C34878D82A}">
                    <a16:rowId xmlns:a16="http://schemas.microsoft.com/office/drawing/2014/main" val="3904773087"/>
                  </a:ext>
                </a:extLst>
              </a:tr>
            </a:tbl>
          </a:graphicData>
        </a:graphic>
      </p:graphicFrame>
      <p:sp>
        <p:nvSpPr>
          <p:cNvPr id="6" name="Title 5">
            <a:extLst>
              <a:ext uri="{FF2B5EF4-FFF2-40B4-BE49-F238E27FC236}">
                <a16:creationId xmlns:a16="http://schemas.microsoft.com/office/drawing/2014/main" id="{B5AAA466-9071-A4D2-5BA2-32F717DE2A19}"/>
              </a:ext>
            </a:extLst>
          </p:cNvPr>
          <p:cNvSpPr>
            <a:spLocks noGrp="1"/>
          </p:cNvSpPr>
          <p:nvPr>
            <p:ph type="title"/>
          </p:nvPr>
        </p:nvSpPr>
        <p:spPr>
          <a:xfrm>
            <a:off x="462578" y="259192"/>
            <a:ext cx="8954900" cy="640921"/>
          </a:xfrm>
        </p:spPr>
        <p:txBody>
          <a:bodyPr/>
          <a:lstStyle/>
          <a:p>
            <a:r>
              <a:rPr lang="en-US" sz="4000" b="1" i="0" u="none" dirty="0">
                <a:solidFill>
                  <a:srgbClr val="000000"/>
                </a:solidFill>
                <a:latin typeface="Times New Roman"/>
                <a:ea typeface="Times New Roman"/>
                <a:cs typeface="Times New Roman"/>
                <a:sym typeface="Times New Roman"/>
              </a:rPr>
              <a:t>Literature Survey of the existing system</a:t>
            </a:r>
            <a:endParaRPr lang="en-IN" dirty="0"/>
          </a:p>
        </p:txBody>
      </p:sp>
    </p:spTree>
    <p:extLst>
      <p:ext uri="{BB962C8B-B14F-4D97-AF65-F5344CB8AC3E}">
        <p14:creationId xmlns:p14="http://schemas.microsoft.com/office/powerpoint/2010/main" val="65236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sp>
        <p:nvSpPr>
          <p:cNvPr id="247" name="Google Shape;247;p6"/>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a:t>
            </a:r>
            <a:r>
              <a:rPr lang="en-US" sz="3600" b="1" i="0" u="none" dirty="0">
                <a:solidFill>
                  <a:schemeClr val="dk1"/>
                </a:solidFill>
                <a:latin typeface="Times New Roman"/>
                <a:ea typeface="Times New Roman"/>
                <a:cs typeface="Times New Roman"/>
                <a:sym typeface="Times New Roman"/>
              </a:rPr>
              <a:t>Limitations of Existing Systems </a:t>
            </a:r>
            <a:endParaRPr dirty="0"/>
          </a:p>
        </p:txBody>
      </p:sp>
      <p:sp>
        <p:nvSpPr>
          <p:cNvPr id="248" name="Google Shape;248;p6"/>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49" name="Google Shape;249;p6"/>
          <p:cNvSpPr txBox="1"/>
          <p:nvPr/>
        </p:nvSpPr>
        <p:spPr>
          <a:xfrm>
            <a:off x="360363" y="1768475"/>
            <a:ext cx="8768140" cy="5665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400"/>
              <a:buFont typeface="Times New Roman"/>
              <a:buNone/>
            </a:pPr>
            <a:r>
              <a:rPr lang="en-US" sz="2400" b="1" i="0" u="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Trust and Safety Issues</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Inconsistent Availability</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Pricing and Cost Transparency</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Poor User Experience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Limited Customization and Flexibility</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Lack of Incentives for Drivers</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marR="0" lvl="0" indent="-342900" algn="just" rtl="0">
              <a:lnSpc>
                <a:spcPct val="100000"/>
              </a:lnSpc>
              <a:spcBef>
                <a:spcPts val="480"/>
              </a:spcBef>
              <a:spcAft>
                <a:spcPts val="0"/>
              </a:spcAft>
              <a:buClr>
                <a:srgbClr val="000000"/>
              </a:buClr>
              <a:buSzPts val="2400"/>
              <a:buFont typeface="Arial"/>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215900" y="671512"/>
            <a:ext cx="7453312" cy="14557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Problem statement </a:t>
            </a:r>
            <a:endParaRPr dirty="0"/>
          </a:p>
        </p:txBody>
      </p:sp>
      <p:sp>
        <p:nvSpPr>
          <p:cNvPr id="255" name="Google Shape;255;p7"/>
          <p:cNvSpPr txBox="1">
            <a:spLocks noGrp="1"/>
          </p:cNvSpPr>
          <p:nvPr>
            <p:ph type="body" idx="1"/>
          </p:nvPr>
        </p:nvSpPr>
        <p:spPr>
          <a:xfrm>
            <a:off x="719931" y="2127249"/>
            <a:ext cx="8640762" cy="5616575"/>
          </a:xfrm>
          <a:prstGeom prst="rect">
            <a:avLst/>
          </a:prstGeom>
          <a:noFill/>
          <a:ln>
            <a:noFill/>
          </a:ln>
        </p:spPr>
        <p:txBody>
          <a:bodyPr spcFirstLastPara="1" wrap="square" lIns="91425" tIns="45700" rIns="91425" bIns="45700" anchor="t" anchorCtr="0">
            <a:noAutofit/>
          </a:bodyPr>
          <a:lstStyle/>
          <a:p>
            <a:pPr marL="0" lvl="0" indent="0" algn="just">
              <a:spcBef>
                <a:spcPts val="0"/>
              </a:spcBef>
              <a:buClrTx/>
              <a:buSzPts val="1920"/>
              <a:buNone/>
            </a:pPr>
            <a:r>
              <a:rPr lang="en-US" sz="2000" dirty="0">
                <a:solidFill>
                  <a:schemeClr val="tx1"/>
                </a:solidFill>
                <a:latin typeface="Times New Roman" panose="02020603050405020304" pitchFamily="18" charset="0"/>
                <a:cs typeface="Times New Roman" panose="02020603050405020304" pitchFamily="18" charset="0"/>
              </a:rPr>
              <a:t>Traffic congestion, high fuel costs, environmental pollution, overcrowded public transport, parking shortages, and safety concerns have made daily commuting difficult, especially for students and professionals. To address these challenges, our Android-based carpooling app offers a convenient and affordable ride-sharing solution. The app allows users to offer or join rides, reducing traffic and travel expenses while promoting an eco-friendly approach. Features like verified profiles, ride ratings, document verification, live tracking, and trip history enhance security and convenience. By integrating these functionalities, the app provides a sustainable and efficient alternative to modern commuting issues</a:t>
            </a:r>
            <a:endParaRPr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1127</TotalTime>
  <Words>1389</Words>
  <Application>Microsoft Office PowerPoint</Application>
  <PresentationFormat>Custom</PresentationFormat>
  <Paragraphs>163</Paragraphs>
  <Slides>21</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Noto Sans Symbols</vt:lpstr>
      <vt:lpstr>Times New Roman</vt:lpstr>
      <vt:lpstr>Trebuchet MS</vt:lpstr>
      <vt:lpstr>Facet</vt:lpstr>
      <vt:lpstr>Facet</vt:lpstr>
      <vt:lpstr>PowerPoint Presentation</vt:lpstr>
      <vt:lpstr>PowerPoint Presentation</vt:lpstr>
      <vt:lpstr>PowerPoint Presentation</vt:lpstr>
      <vt:lpstr>PowerPoint Presentation</vt:lpstr>
      <vt:lpstr>PowerPoint Presentation</vt:lpstr>
      <vt:lpstr>PowerPoint Presentation</vt:lpstr>
      <vt:lpstr>Literature Survey of the existing system</vt:lpstr>
      <vt:lpstr>PowerPoint Presentation</vt:lpstr>
      <vt:lpstr> Problem statement </vt:lpstr>
      <vt:lpstr>PowerPoint Presentation</vt:lpstr>
      <vt:lpstr>Block Diagram of Carpooling App</vt:lpstr>
      <vt:lpstr>PowerPoint Presentation</vt:lpstr>
      <vt:lpstr>LOGIN AND PROFILE PAGE</vt:lpstr>
      <vt:lpstr>PASSWORD AND HOMEPAGE</vt:lpstr>
      <vt:lpstr>CREATE YOUR TRIP </vt:lpstr>
      <vt:lpstr>VERIFICATION AND BOOKING THE CAR </vt:lpstr>
      <vt:lpstr>PAYMENT AND LOGOUT</vt:lpstr>
      <vt:lpstr>Applications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b</dc:creator>
  <cp:lastModifiedBy>Arya Dalvi</cp:lastModifiedBy>
  <cp:revision>20</cp:revision>
  <dcterms:created xsi:type="dcterms:W3CDTF">2017-10-25T08:22:14Z</dcterms:created>
  <dcterms:modified xsi:type="dcterms:W3CDTF">2025-03-18T10:01:28Z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