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sldIdLst>
    <p:sldId id="257" r:id="rId3"/>
    <p:sldId id="292" r:id="rId4"/>
    <p:sldId id="308" r:id="rId5"/>
    <p:sldId id="311" r:id="rId6"/>
    <p:sldId id="312" r:id="rId7"/>
    <p:sldId id="293" r:id="rId8"/>
    <p:sldId id="294" r:id="rId9"/>
    <p:sldId id="295" r:id="rId10"/>
    <p:sldId id="305" r:id="rId11"/>
    <p:sldId id="306" r:id="rId12"/>
    <p:sldId id="298" r:id="rId13"/>
    <p:sldId id="313" r:id="rId14"/>
    <p:sldId id="314" r:id="rId15"/>
    <p:sldId id="301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D1BAA3"/>
    <a:srgbClr val="426FA0"/>
    <a:srgbClr val="EDEEF0"/>
    <a:srgbClr val="F3F3F3"/>
    <a:srgbClr val="B03A7D"/>
    <a:srgbClr val="F2445D"/>
    <a:srgbClr val="F4B33E"/>
    <a:srgbClr val="E77D80"/>
    <a:srgbClr val="18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5BA-6FD6-4FE9-1457-44D44B4E0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1110B-7E01-7E3F-5FD6-7669FE41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E59F-5687-E3A2-E52C-89686DB4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21A1-0B03-21DE-2445-CE12379C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8E45-5CC1-2A23-D1ED-887596AF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97E-2623-B1EC-7D6D-D85909E7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FB64-6E71-B374-AE3F-8D7F1F9B7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4752-6EE6-0348-27BC-69E3A1F9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B9D2-0390-293E-9D04-8EBDAB54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B173-1C90-1E03-9079-D7B6DD8E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B6AB5-6214-C38F-8684-06363984D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C896-0943-CF69-BAEE-22EBC212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D4A2-E430-0671-7EE5-22344302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D0EF-828D-BE90-3E0E-0CAFA13E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7FE5-86CB-BA45-042B-0EEAB5A8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4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3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5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4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23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7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7578-0240-9F7F-0DAE-563B0DB1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5746-6E83-27DC-11F2-23C9176B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D2B4-A209-A7B5-B25F-9A5321B0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E82B-8E2C-F39B-E191-89715DFE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A9CF-2A64-18C2-B393-892E8C2D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39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6C4A-6E27-1438-3A76-B26A73AF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ACFF-8C96-D114-4614-9F3F87F2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C583-6D9A-887A-094B-38FE894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8259-5D9A-C710-BA89-2932E4A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7A5F-847B-FB20-B268-D18CEFD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19A7-24EF-A371-886C-68F3BCFC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B43C-9397-14CE-2572-435EAB8A8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A847-1AAD-3B29-61BC-1727E957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F4287-B25D-FFED-BEAF-41555BB6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03AC-CC26-A366-7664-A0FFA71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C48E-C697-9E69-809D-AE2E3140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3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B704-BE2B-3EDC-E6B2-F8D76985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0464-910D-0536-3CFE-841807B6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55FCD-8382-2067-8E54-1A48B5CC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42B9B-07EF-D9B4-1A26-05AD9F429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21182-1893-E46D-B782-B2A6E2897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5F5EE-5AAC-57F9-550B-F976941F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F179E-5336-21F1-0983-E2869784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BDC4D-7082-B7FB-F054-B21097A8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AFEE-1ABC-EFCA-880E-14B93510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A83C7-1B87-A685-5D83-037BB262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87514-8883-9927-F579-3BEECD06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C5081-E86B-632B-669B-F2E44794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9976E-0587-13AD-4921-70AA7CF1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C57B8-98E6-A138-E388-646B1A89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E39B4-4015-6CB9-530B-19D8697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562-E312-7D34-CD46-40708C1D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A60C-0F6B-FE69-30D2-DD709F46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D16A2-4FA9-F686-21ED-6D360E98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0EB07-DC4B-BE46-C7F9-3C4E452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D057-0E26-E2EF-3E59-709F269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AC3E-A52A-4154-3E12-C02CB8F5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3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DB34-5E19-1E8B-31ED-E3FE67F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9F700-2209-6A2E-ED3B-3E85E0814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200-28C7-DD6B-17AC-BD918BB3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220-9863-A657-65BA-990D3E4F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34A4B-8A13-31C0-C49C-2BD263D0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F6AA2-0A75-DE0E-557C-1088D8CC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49B7E-6C14-2ED8-84AD-35265563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D270-74E3-6EFB-4BA1-26397332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34C6-FD8D-33FA-AA11-27D98498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0E89-A1AA-DBEE-353D-AA632E71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4DF1-F502-52A8-B6C3-B664F3A70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01761D0-2E5C-4080-A4C6-67BB09795026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4051-9CB6-4E2D-A39D-BBD3F555F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625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7993954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3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3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848458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9009686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5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34787" y="2566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6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7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BE44A85-3A42-6128-A45F-CE6D303672FD}"/>
              </a:ext>
            </a:extLst>
          </p:cNvPr>
          <p:cNvSpPr txBox="1"/>
          <p:nvPr/>
        </p:nvSpPr>
        <p:spPr>
          <a:xfrm>
            <a:off x="4453130" y="1206133"/>
            <a:ext cx="4003746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Project Title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: -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Employee Retention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120298-024A-AF4F-E1EB-4CB5865BA105}"/>
              </a:ext>
            </a:extLst>
          </p:cNvPr>
          <p:cNvSpPr txBox="1"/>
          <p:nvPr/>
        </p:nvSpPr>
        <p:spPr>
          <a:xfrm>
            <a:off x="4545394" y="2400138"/>
            <a:ext cx="32652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 5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Manasi More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Snehal Dumbre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Pravin Kudale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Sarthak Gowda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3C916-05B7-459A-55DF-9748076A5AE9}"/>
              </a:ext>
            </a:extLst>
          </p:cNvPr>
          <p:cNvSpPr txBox="1"/>
          <p:nvPr/>
        </p:nvSpPr>
        <p:spPr>
          <a:xfrm>
            <a:off x="4453130" y="5317691"/>
            <a:ext cx="34497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Mentor Name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: -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Mr. PUSHPARAJ RATHORE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Ms. DIPTI SINHA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8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FA1B4-5A87-371D-64BC-DE8668729D7D}"/>
              </a:ext>
            </a:extLst>
          </p:cNvPr>
          <p:cNvSpPr txBox="1"/>
          <p:nvPr/>
        </p:nvSpPr>
        <p:spPr>
          <a:xfrm>
            <a:off x="4453130" y="162259"/>
            <a:ext cx="2575278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Project Domain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: - 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127321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0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490631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1015732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1540833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209671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263723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6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9796287" y="2983074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9311373" y="3035673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80714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747966" y="305163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843D-9D33-E6BA-2572-83C64F8D4E7B}"/>
              </a:ext>
            </a:extLst>
          </p:cNvPr>
          <p:cNvSpPr txBox="1"/>
          <p:nvPr/>
        </p:nvSpPr>
        <p:spPr>
          <a:xfrm>
            <a:off x="1153765" y="-97553"/>
            <a:ext cx="501840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Observation</a:t>
            </a:r>
            <a:endParaRPr lang="en-US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The count of work-life balance perceptions varies significantly across different job roles within the organization.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Some roles may report higher 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satisfaction with their 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work-life balance, while others 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may express challenges in 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achieving a healthy equilibrium.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Companies should focus on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improving the work-life balance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for Sales Representatives and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Research Director since they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have significant counts in lower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While there is general uniformity in work-life balance across different job roles, targeted interventions can be made to uplift those with lower ratings to ensure employee satisfaction and productivity.</a:t>
            </a:r>
            <a:b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</a:rPr>
            </a:br>
            <a:endParaRPr lang="en-US" sz="16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CBCE0-4F4C-730A-A8AF-0286A700D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6488" y="2018648"/>
            <a:ext cx="4259054" cy="28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7034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48359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1008698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1533799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203717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2594457" y="0"/>
            <a:ext cx="12198294" cy="6858000"/>
            <a:chOff x="-1535722" y="0"/>
            <a:chExt cx="12198294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7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18511" y="2108033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3142148" y="0"/>
            <a:ext cx="12184966" cy="6858000"/>
            <a:chOff x="-1535722" y="0"/>
            <a:chExt cx="12184966" cy="6858000"/>
          </a:xfrm>
          <a:solidFill>
            <a:schemeClr val="accent6">
              <a:lumMod val="75000"/>
            </a:schemeClr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9825630" y="2955148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9328050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7960307" y="2742855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762417" y="2984340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A6AEE-840E-A06C-B99A-D68618A0E526}"/>
              </a:ext>
            </a:extLst>
          </p:cNvPr>
          <p:cNvSpPr txBox="1"/>
          <p:nvPr/>
        </p:nvSpPr>
        <p:spPr>
          <a:xfrm>
            <a:off x="690772" y="331984"/>
            <a:ext cx="50184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Observation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Attrition rate is relatively stable for almost 20 years which is around 50% and then it starts to fluctuate.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There is sudden spike in attrition rate which is 78% at approx. 30-35 years and then it drops to 50% after sudden spike.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Suggestion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Investigate for underlying causes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of significant increase in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attrition rate at around 30 years.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Implement strategies to maintain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or improve employee retention,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especially for those who have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not been promoted for long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Addressing factors contributing to the spike and enhancing employee retention strategies could be crucial.</a:t>
            </a:r>
            <a:b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</a:rPr>
            </a:br>
            <a:endParaRPr lang="en-US" sz="16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ADA6F-5035-3C4C-8622-5A9CB8482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455" y="2178649"/>
            <a:ext cx="4074632" cy="26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C7A92-EDB7-EAEC-120C-CEAC916DB699}"/>
              </a:ext>
            </a:extLst>
          </p:cNvPr>
          <p:cNvSpPr txBox="1"/>
          <p:nvPr/>
        </p:nvSpPr>
        <p:spPr>
          <a:xfrm>
            <a:off x="1556496" y="632839"/>
            <a:ext cx="9079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ptos" panose="020B0004020202020204" pitchFamily="34" charset="0"/>
              </a:rPr>
              <a:t>STRATEGIES FOR EMPLOYEE RETENTION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A0526-BB31-6C05-929E-F2E967F01FED}"/>
              </a:ext>
            </a:extLst>
          </p:cNvPr>
          <p:cNvSpPr txBox="1"/>
          <p:nvPr/>
        </p:nvSpPr>
        <p:spPr>
          <a:xfrm>
            <a:off x="1350498" y="2053883"/>
            <a:ext cx="8862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Offer Competitive Compensation and better Benefit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Provide Opportunities for Growth and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Foster a positive 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Recognize and reward good performance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Communicate Effectively</a:t>
            </a:r>
          </a:p>
        </p:txBody>
      </p:sp>
    </p:spTree>
    <p:extLst>
      <p:ext uri="{BB962C8B-B14F-4D97-AF65-F5344CB8AC3E}">
        <p14:creationId xmlns:p14="http://schemas.microsoft.com/office/powerpoint/2010/main" val="2611339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C7A92-EDB7-EAEC-120C-CEAC916DB699}"/>
              </a:ext>
            </a:extLst>
          </p:cNvPr>
          <p:cNvSpPr txBox="1"/>
          <p:nvPr/>
        </p:nvSpPr>
        <p:spPr>
          <a:xfrm>
            <a:off x="1458022" y="435891"/>
            <a:ext cx="9079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A0526-BB31-6C05-929E-F2E967F01FED}"/>
              </a:ext>
            </a:extLst>
          </p:cNvPr>
          <p:cNvSpPr txBox="1"/>
          <p:nvPr/>
        </p:nvSpPr>
        <p:spPr>
          <a:xfrm>
            <a:off x="1458022" y="1382286"/>
            <a:ext cx="88629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In conclusion, the Employee Retention Dashboard is a pivotal tool, offering real-time insights crucial for strategic decision-making in employee management.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By consolidating key metrics, the dashboard empowers organizations to proactively address challenges, enhance job satisfaction, and retain top talent.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Its dynamic features facilitate a responsive approach to workforce dynamics, promoting a positive organizational culture.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Through continuous monitoring, the dashboard becomes an invaluable asset, guiding interventions and fostering a resilient workforce.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Aptos" panose="020B0004020202020204" pitchFamily="34" charset="0"/>
              </a:rPr>
              <a:t>In a fast-paced and competitive business environment, the Employee Retention Dashboard emerges as a vital resource for organizations committed to maintaining a satisfied and engaged workforce.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7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10595" y="-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501226" y="-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1026327" y="-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1551428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2054806" y="-641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5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BE44A85-3A42-6128-A45F-CE6D303672FD}"/>
              </a:ext>
            </a:extLst>
          </p:cNvPr>
          <p:cNvSpPr txBox="1"/>
          <p:nvPr/>
        </p:nvSpPr>
        <p:spPr>
          <a:xfrm>
            <a:off x="4622404" y="379913"/>
            <a:ext cx="4889957" cy="8925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Project Title</a:t>
            </a:r>
            <a:b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</a:b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Employee Retention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120298-024A-AF4F-E1EB-4CB5865BA105}"/>
              </a:ext>
            </a:extLst>
          </p:cNvPr>
          <p:cNvSpPr txBox="1"/>
          <p:nvPr/>
        </p:nvSpPr>
        <p:spPr>
          <a:xfrm>
            <a:off x="4971393" y="2095200"/>
            <a:ext cx="41919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ooper Black" panose="0208090404030B020404" pitchFamily="18" charset="0"/>
              </a:rPr>
              <a:t>Group 5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MANASI MORE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SNEHAL DUMBRE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PRAVIN KUDALE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SARTHAK GOWDA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3C916-05B7-459A-55DF-9748076A5AE9}"/>
              </a:ext>
            </a:extLst>
          </p:cNvPr>
          <p:cNvSpPr txBox="1"/>
          <p:nvPr/>
        </p:nvSpPr>
        <p:spPr>
          <a:xfrm>
            <a:off x="5342492" y="5402664"/>
            <a:ext cx="344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Mentor Name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PUSHPARAJ RATHORE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2612086" y="-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5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3159777" y="-641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9783672" y="2942133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9311323" y="2950125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7988889" y="2746553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3159779" y="-6417"/>
            <a:ext cx="15320435" cy="6858000"/>
            <a:chOff x="-1535722" y="0"/>
            <a:chExt cx="12184966" cy="6858000"/>
          </a:xfrm>
          <a:solidFill>
            <a:schemeClr val="accent2">
              <a:lumMod val="40000"/>
              <a:lumOff val="60000"/>
            </a:schemeClr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10902462" y="3185927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BFABB-CEFF-181C-1419-D5DDC2EFA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62" y="512618"/>
            <a:ext cx="10106486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 for Market Analysis Presentation - SlideModel">
            <a:extLst>
              <a:ext uri="{FF2B5EF4-FFF2-40B4-BE49-F238E27FC236}">
                <a16:creationId xmlns:a16="http://schemas.microsoft.com/office/drawing/2014/main" id="{934F9D04-98A6-83A1-995D-35B931A7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65" y="114740"/>
            <a:ext cx="11793070" cy="662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1E1E1B-32C3-69DE-1BF3-0AF3A0C6B11D}"/>
              </a:ext>
            </a:extLst>
          </p:cNvPr>
          <p:cNvSpPr/>
          <p:nvPr/>
        </p:nvSpPr>
        <p:spPr>
          <a:xfrm>
            <a:off x="7234518" y="4155141"/>
            <a:ext cx="3603811" cy="4034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62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25636" y="0"/>
            <a:ext cx="12217635" cy="6858000"/>
            <a:chOff x="-1561357" y="25666"/>
            <a:chExt cx="1221060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61357" y="25666"/>
              <a:ext cx="12184966" cy="6858000"/>
            </a:xfrm>
            <a:prstGeom prst="rect">
              <a:avLst/>
            </a:pr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848458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9009686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34787" y="2566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7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1028" name="Picture 4" descr="Why Infographics Are Perfect for Effectively Communicating Your Message —  TK Business Magazine">
            <a:extLst>
              <a:ext uri="{FF2B5EF4-FFF2-40B4-BE49-F238E27FC236}">
                <a16:creationId xmlns:a16="http://schemas.microsoft.com/office/drawing/2014/main" id="{16F3DC5A-64EC-62D3-885B-5C4C2BE4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39" y="0"/>
            <a:ext cx="80533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D8B7FF-760E-F93C-5E08-62C9A5EF2F24}"/>
              </a:ext>
            </a:extLst>
          </p:cNvPr>
          <p:cNvSpPr/>
          <p:nvPr/>
        </p:nvSpPr>
        <p:spPr>
          <a:xfrm>
            <a:off x="3813812" y="1108787"/>
            <a:ext cx="4428005" cy="961634"/>
          </a:xfrm>
          <a:prstGeom prst="rect">
            <a:avLst/>
          </a:prstGeom>
          <a:solidFill>
            <a:srgbClr val="F4B3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597450-00C9-850F-1619-E5452FA7E419}"/>
              </a:ext>
            </a:extLst>
          </p:cNvPr>
          <p:cNvSpPr/>
          <p:nvPr/>
        </p:nvSpPr>
        <p:spPr>
          <a:xfrm>
            <a:off x="3811847" y="5372929"/>
            <a:ext cx="4429970" cy="961634"/>
          </a:xfrm>
          <a:prstGeom prst="rect">
            <a:avLst/>
          </a:prstGeom>
          <a:solidFill>
            <a:srgbClr val="426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21CEF1-849C-5A74-FC8C-58421530DF54}"/>
              </a:ext>
            </a:extLst>
          </p:cNvPr>
          <p:cNvSpPr/>
          <p:nvPr/>
        </p:nvSpPr>
        <p:spPr>
          <a:xfrm>
            <a:off x="9634692" y="77540"/>
            <a:ext cx="1976948" cy="646331"/>
          </a:xfrm>
          <a:prstGeom prst="rect">
            <a:avLst/>
          </a:prstGeom>
          <a:solidFill>
            <a:srgbClr val="EDE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58E0DF-4AA8-AD3B-BB92-CF5CB92DE1AA}"/>
              </a:ext>
            </a:extLst>
          </p:cNvPr>
          <p:cNvGrpSpPr/>
          <p:nvPr/>
        </p:nvGrpSpPr>
        <p:grpSpPr>
          <a:xfrm>
            <a:off x="9941209" y="63163"/>
            <a:ext cx="1611218" cy="1150255"/>
            <a:chOff x="8753137" y="2450298"/>
            <a:chExt cx="1245489" cy="106336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599307-44B7-9F6D-2F65-C3CAB7FA1C10}"/>
                </a:ext>
              </a:extLst>
            </p:cNvPr>
            <p:cNvSpPr/>
            <p:nvPr/>
          </p:nvSpPr>
          <p:spPr>
            <a:xfrm>
              <a:off x="8777110" y="2450298"/>
              <a:ext cx="1191247" cy="10633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081364-6399-17E1-5C03-950722271276}"/>
                </a:ext>
              </a:extLst>
            </p:cNvPr>
            <p:cNvSpPr txBox="1"/>
            <p:nvPr/>
          </p:nvSpPr>
          <p:spPr>
            <a:xfrm>
              <a:off x="8753137" y="2549281"/>
              <a:ext cx="12454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Goudy Stout" panose="0202090407030B020401" pitchFamily="18" charset="0"/>
                </a:rPr>
                <a:t>5</a:t>
              </a:r>
              <a:br>
                <a:rPr lang="en-US" dirty="0"/>
              </a:br>
              <a:r>
                <a:rPr lang="en-US" sz="2400" b="1" dirty="0">
                  <a:solidFill>
                    <a:schemeClr val="tx2"/>
                  </a:solidFill>
                  <a:latin typeface="Monotype Corsiva" panose="03010101010201010101" pitchFamily="66" charset="0"/>
                </a:rPr>
                <a:t>Benefits</a:t>
              </a:r>
              <a:endParaRPr lang="en-US" sz="2000" b="1" dirty="0">
                <a:solidFill>
                  <a:schemeClr val="tx2"/>
                </a:solidFill>
                <a:latin typeface="Monotype Corsiva" panose="03010101010201010101" pitchFamily="66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7CCD44-758E-5877-AA2E-D8D60DE39D52}"/>
              </a:ext>
            </a:extLst>
          </p:cNvPr>
          <p:cNvSpPr txBox="1"/>
          <p:nvPr/>
        </p:nvSpPr>
        <p:spPr>
          <a:xfrm>
            <a:off x="4019123" y="1310005"/>
            <a:ext cx="378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Cost Management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7275A3-554E-45AC-5984-8E2964E93D5D}"/>
              </a:ext>
            </a:extLst>
          </p:cNvPr>
          <p:cNvGrpSpPr/>
          <p:nvPr/>
        </p:nvGrpSpPr>
        <p:grpSpPr>
          <a:xfrm>
            <a:off x="3819063" y="2164170"/>
            <a:ext cx="4700017" cy="961634"/>
            <a:chOff x="5662625" y="3115941"/>
            <a:chExt cx="2695078" cy="67745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FA5EDF-BCBF-E76C-8067-FA784C170D5E}"/>
                </a:ext>
              </a:extLst>
            </p:cNvPr>
            <p:cNvSpPr/>
            <p:nvPr/>
          </p:nvSpPr>
          <p:spPr>
            <a:xfrm>
              <a:off x="5662625" y="3115941"/>
              <a:ext cx="2539265" cy="677450"/>
            </a:xfrm>
            <a:prstGeom prst="rect">
              <a:avLst/>
            </a:pr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4016B9-1ECD-C0BB-EDC9-EFF59E704CE0}"/>
                </a:ext>
              </a:extLst>
            </p:cNvPr>
            <p:cNvSpPr txBox="1"/>
            <p:nvPr/>
          </p:nvSpPr>
          <p:spPr>
            <a:xfrm>
              <a:off x="5762814" y="3115941"/>
              <a:ext cx="2594889" cy="672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Early Identification of Turnover Risks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C52A81-AD01-68C3-5685-B0A19BB24AB1}"/>
              </a:ext>
            </a:extLst>
          </p:cNvPr>
          <p:cNvGrpSpPr/>
          <p:nvPr/>
        </p:nvGrpSpPr>
        <p:grpSpPr>
          <a:xfrm>
            <a:off x="3818642" y="3237380"/>
            <a:ext cx="4423175" cy="961633"/>
            <a:chOff x="5662625" y="3875187"/>
            <a:chExt cx="2539265" cy="6774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060B0E-E5DD-7C18-FA45-A866C728804A}"/>
                </a:ext>
              </a:extLst>
            </p:cNvPr>
            <p:cNvSpPr/>
            <p:nvPr/>
          </p:nvSpPr>
          <p:spPr>
            <a:xfrm>
              <a:off x="5662625" y="3875187"/>
              <a:ext cx="2539265" cy="677450"/>
            </a:xfrm>
            <a:prstGeom prst="rect">
              <a:avLst/>
            </a:prstGeom>
            <a:solidFill>
              <a:srgbClr val="B03A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E47BB0-1827-5A91-0A75-3ADBE8A5F98C}"/>
                </a:ext>
              </a:extLst>
            </p:cNvPr>
            <p:cNvSpPr txBox="1"/>
            <p:nvPr/>
          </p:nvSpPr>
          <p:spPr>
            <a:xfrm>
              <a:off x="5777718" y="4037304"/>
              <a:ext cx="2313710" cy="368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Trend </a:t>
              </a:r>
              <a:r>
                <a:rPr lang="en-US" sz="2800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Analysis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7F30142-2C93-BB4D-666B-C1E834FF5D99}"/>
              </a:ext>
            </a:extLst>
          </p:cNvPr>
          <p:cNvSpPr/>
          <p:nvPr/>
        </p:nvSpPr>
        <p:spPr>
          <a:xfrm>
            <a:off x="3811847" y="4305328"/>
            <a:ext cx="4429970" cy="9616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961635-4F3D-85A1-248C-897C1F052212}"/>
              </a:ext>
            </a:extLst>
          </p:cNvPr>
          <p:cNvSpPr txBox="1"/>
          <p:nvPr/>
        </p:nvSpPr>
        <p:spPr>
          <a:xfrm>
            <a:off x="3988511" y="4292495"/>
            <a:ext cx="403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Strategic </a:t>
            </a:r>
            <a:r>
              <a:rPr lang="en-US" sz="2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Workforce</a:t>
            </a:r>
            <a:r>
              <a:rPr lang="en-US" sz="28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Planning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81D26-FFAE-1F6C-C120-E438A6BF642F}"/>
              </a:ext>
            </a:extLst>
          </p:cNvPr>
          <p:cNvSpPr txBox="1"/>
          <p:nvPr/>
        </p:nvSpPr>
        <p:spPr>
          <a:xfrm>
            <a:off x="4019124" y="5605845"/>
            <a:ext cx="411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Benchmarking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25CA0-12D8-F010-A87D-7C52DA351F5C}"/>
              </a:ext>
            </a:extLst>
          </p:cNvPr>
          <p:cNvSpPr txBox="1"/>
          <p:nvPr/>
        </p:nvSpPr>
        <p:spPr>
          <a:xfrm>
            <a:off x="3656341" y="180323"/>
            <a:ext cx="69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Employee Retention refers to organization’s ability to retain 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its employees and prevent them from leaving their jobs.</a:t>
            </a:r>
          </a:p>
        </p:txBody>
      </p:sp>
    </p:spTree>
    <p:extLst>
      <p:ext uri="{BB962C8B-B14F-4D97-AF65-F5344CB8AC3E}">
        <p14:creationId xmlns:p14="http://schemas.microsoft.com/office/powerpoint/2010/main" val="81046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25635" y="0"/>
            <a:ext cx="12210600" cy="6858000"/>
            <a:chOff x="-1561357" y="25666"/>
            <a:chExt cx="1221060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61357" y="25666"/>
              <a:ext cx="12184966" cy="6858000"/>
            </a:xfrm>
            <a:prstGeom prst="rect">
              <a:avLst/>
            </a:pr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848458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9009686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34787" y="2566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7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25CA0-12D8-F010-A87D-7C52DA351F5C}"/>
              </a:ext>
            </a:extLst>
          </p:cNvPr>
          <p:cNvSpPr txBox="1"/>
          <p:nvPr/>
        </p:nvSpPr>
        <p:spPr>
          <a:xfrm>
            <a:off x="4186873" y="517215"/>
            <a:ext cx="697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WHAT MAKES EMPLOYEES LEAVE?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F89EF7-1B33-D695-2A92-B4D69403686E}"/>
              </a:ext>
            </a:extLst>
          </p:cNvPr>
          <p:cNvGrpSpPr/>
          <p:nvPr/>
        </p:nvGrpSpPr>
        <p:grpSpPr>
          <a:xfrm>
            <a:off x="4374598" y="1726695"/>
            <a:ext cx="844062" cy="624175"/>
            <a:chOff x="4138591" y="1637814"/>
            <a:chExt cx="1013797" cy="80136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C9436F-6726-791D-0A0F-7D12FCB0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869" y="1701661"/>
              <a:ext cx="737519" cy="73751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50E399A-343D-D38F-274E-B3DFEEEB1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38591" y="1637814"/>
              <a:ext cx="737519" cy="43260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CCB6A02-5D96-0995-D174-294B0E0818BB}"/>
              </a:ext>
            </a:extLst>
          </p:cNvPr>
          <p:cNvSpPr txBox="1"/>
          <p:nvPr/>
        </p:nvSpPr>
        <p:spPr>
          <a:xfrm>
            <a:off x="5278582" y="1854117"/>
            <a:ext cx="39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LACK OF GROWTH OPPURTUNITIES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355FFF0-D35E-5631-4AD4-3E0AD071B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5" y="2593118"/>
            <a:ext cx="466621" cy="5744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03B3B6-F2B1-A957-E2B0-4E166B50D2B1}"/>
              </a:ext>
            </a:extLst>
          </p:cNvPr>
          <p:cNvSpPr txBox="1"/>
          <p:nvPr/>
        </p:nvSpPr>
        <p:spPr>
          <a:xfrm>
            <a:off x="5303839" y="2763385"/>
            <a:ext cx="39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POOR MANAGEMENT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CFF7EC6-B694-3FEC-4127-EDE2CDD19E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83" y="3545233"/>
            <a:ext cx="553998" cy="4616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E54A06-A889-4281-EC73-942D01637D6F}"/>
              </a:ext>
            </a:extLst>
          </p:cNvPr>
          <p:cNvSpPr txBox="1"/>
          <p:nvPr/>
        </p:nvSpPr>
        <p:spPr>
          <a:xfrm>
            <a:off x="5278582" y="3613200"/>
            <a:ext cx="39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BETTER JOB OPPURTUNITIES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4E77868-73B7-5DA9-75B4-7CE811A683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662" y="4327436"/>
            <a:ext cx="553998" cy="55399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6334633-2813-545B-3AD3-BF7A741DCCC5}"/>
              </a:ext>
            </a:extLst>
          </p:cNvPr>
          <p:cNvSpPr txBox="1"/>
          <p:nvPr/>
        </p:nvSpPr>
        <p:spPr>
          <a:xfrm>
            <a:off x="5303839" y="4419769"/>
            <a:ext cx="39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WORKPLACE CULTURE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3A53DBF-A404-EFD5-D5F5-F955FADEAC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59" y="5277546"/>
            <a:ext cx="611322" cy="61132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6D47F40-3E68-F9E0-081E-80C9EE8CE86D}"/>
              </a:ext>
            </a:extLst>
          </p:cNvPr>
          <p:cNvSpPr txBox="1"/>
          <p:nvPr/>
        </p:nvSpPr>
        <p:spPr>
          <a:xfrm>
            <a:off x="5303839" y="5353857"/>
            <a:ext cx="395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LOW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1812724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25635" y="0"/>
            <a:ext cx="12210600" cy="6858000"/>
            <a:chOff x="-1561357" y="25666"/>
            <a:chExt cx="1221060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61357" y="25666"/>
              <a:ext cx="12184966" cy="6858000"/>
            </a:xfrm>
            <a:prstGeom prst="rect">
              <a:avLst/>
            </a:pr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848458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9009686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34787" y="2566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7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4B5ED3-B5B4-4FDD-B09A-7615C41F990C}"/>
              </a:ext>
            </a:extLst>
          </p:cNvPr>
          <p:cNvSpPr txBox="1"/>
          <p:nvPr/>
        </p:nvSpPr>
        <p:spPr>
          <a:xfrm>
            <a:off x="6386474" y="420233"/>
            <a:ext cx="308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KEY 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88BCAE-B725-98ED-605B-C104EBA88632}"/>
              </a:ext>
            </a:extLst>
          </p:cNvPr>
          <p:cNvSpPr txBox="1"/>
          <p:nvPr/>
        </p:nvSpPr>
        <p:spPr>
          <a:xfrm>
            <a:off x="4378621" y="1302131"/>
            <a:ext cx="6747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Attrition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Employee Satisfaction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Tenure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Training and Development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Leadership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Predictive Analytics</a:t>
            </a:r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A9713AA0-9B48-4C53-5033-BCCEB2F6B2A9}"/>
              </a:ext>
            </a:extLst>
          </p:cNvPr>
          <p:cNvSpPr/>
          <p:nvPr/>
        </p:nvSpPr>
        <p:spPr>
          <a:xfrm rot="19516372">
            <a:off x="9047293" y="2052379"/>
            <a:ext cx="576776" cy="168904"/>
          </a:xfrm>
          <a:prstGeom prst="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F4C42EA5-A7EE-9BC2-94E7-6640EC55DD80}"/>
              </a:ext>
            </a:extLst>
          </p:cNvPr>
          <p:cNvSpPr/>
          <p:nvPr/>
        </p:nvSpPr>
        <p:spPr>
          <a:xfrm rot="19516372">
            <a:off x="7926596" y="2726033"/>
            <a:ext cx="576776" cy="168904"/>
          </a:xfrm>
          <a:prstGeom prst="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2953D70C-E372-0253-9CAE-1DB65B7D73F1}"/>
              </a:ext>
            </a:extLst>
          </p:cNvPr>
          <p:cNvSpPr/>
          <p:nvPr/>
        </p:nvSpPr>
        <p:spPr>
          <a:xfrm rot="19516372">
            <a:off x="7142879" y="3493899"/>
            <a:ext cx="576776" cy="168904"/>
          </a:xfrm>
          <a:prstGeom prst="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BC447260-F2D8-250E-56E7-15BDF7DAB056}"/>
              </a:ext>
            </a:extLst>
          </p:cNvPr>
          <p:cNvSpPr/>
          <p:nvPr/>
        </p:nvSpPr>
        <p:spPr>
          <a:xfrm rot="19516372">
            <a:off x="7178686" y="1279233"/>
            <a:ext cx="576776" cy="168904"/>
          </a:xfrm>
          <a:prstGeom prst="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2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25635" y="0"/>
            <a:ext cx="12210600" cy="6858000"/>
            <a:chOff x="-1561357" y="25666"/>
            <a:chExt cx="1221060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61357" y="25666"/>
              <a:ext cx="12184966" cy="6858000"/>
            </a:xfrm>
            <a:prstGeom prst="rect">
              <a:avLst/>
            </a:pr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848458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9009686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34787" y="2566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7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8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B5ED3-B5B4-4FDD-B09A-7615C41F990C}"/>
              </a:ext>
            </a:extLst>
          </p:cNvPr>
          <p:cNvSpPr txBox="1"/>
          <p:nvPr/>
        </p:nvSpPr>
        <p:spPr>
          <a:xfrm>
            <a:off x="6386474" y="420233"/>
            <a:ext cx="308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KEY METRICES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BCAE-B725-98ED-605B-C104EBA88632}"/>
              </a:ext>
            </a:extLst>
          </p:cNvPr>
          <p:cNvSpPr txBox="1"/>
          <p:nvPr/>
        </p:nvSpPr>
        <p:spPr>
          <a:xfrm>
            <a:off x="4077915" y="1509949"/>
            <a:ext cx="74781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Average Attrition rate for all Departments</a:t>
            </a:r>
          </a:p>
          <a:p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Average Hourly rate of Male Research Scientist</a:t>
            </a:r>
          </a:p>
          <a:p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Attrition rate Vs Monthly income stats</a:t>
            </a:r>
          </a:p>
          <a:p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Average working years for each Department</a:t>
            </a:r>
          </a:p>
          <a:p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Job Role Vs Work life balance</a:t>
            </a:r>
          </a:p>
          <a:p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Attrition rate Vs Year since last promotion relation</a:t>
            </a:r>
          </a:p>
        </p:txBody>
      </p:sp>
    </p:spTree>
    <p:extLst>
      <p:ext uri="{BB962C8B-B14F-4D97-AF65-F5344CB8AC3E}">
        <p14:creationId xmlns:p14="http://schemas.microsoft.com/office/powerpoint/2010/main" val="243233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7034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483597" y="0"/>
            <a:ext cx="12184966" cy="6858000"/>
            <a:chOff x="-1535722" y="0"/>
            <a:chExt cx="12184966" cy="6858000"/>
          </a:xfrm>
          <a:solidFill>
            <a:srgbClr val="E77D80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9009686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3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34787" y="25666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4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5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6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8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8AFBA-C889-360E-7A6D-884439C42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631" y="2082367"/>
            <a:ext cx="2818985" cy="234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E8153-9A73-04CF-EACF-476FA2776C8E}"/>
              </a:ext>
            </a:extLst>
          </p:cNvPr>
          <p:cNvSpPr txBox="1"/>
          <p:nvPr/>
        </p:nvSpPr>
        <p:spPr>
          <a:xfrm>
            <a:off x="3364451" y="575113"/>
            <a:ext cx="501840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Observation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Average Attrition Rate for all Departments is </a:t>
            </a:r>
            <a:r>
              <a:rPr lang="en-US" dirty="0">
                <a:latin typeface="Aptos" panose="020B0004020202020204" pitchFamily="34" charset="0"/>
              </a:rPr>
              <a:t>50.21%.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Comprehensive Employee Engagement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Flexible Work Arrangements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Regular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Transparent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Conclusion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Attrition rate is neither positive or negative. By promoting employees can either help to decrease the attrition rate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</a:rPr>
            </a:br>
            <a:endParaRPr lang="en-US" sz="16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78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0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490631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1015732" y="0"/>
            <a:ext cx="12184966" cy="6858000"/>
            <a:chOff x="-1535722" y="0"/>
            <a:chExt cx="12184966" cy="6858000"/>
          </a:xfrm>
          <a:solidFill>
            <a:srgbClr val="F4B33E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9541228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5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4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1816116" y="2982199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1925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78B36-55E8-3FB1-3BB9-74E110D17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063" y="1994762"/>
            <a:ext cx="2551111" cy="1813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944F9A-5BB6-3882-5094-DC4238E001A4}"/>
              </a:ext>
            </a:extLst>
          </p:cNvPr>
          <p:cNvSpPr txBox="1"/>
          <p:nvPr/>
        </p:nvSpPr>
        <p:spPr>
          <a:xfrm>
            <a:off x="2778744" y="231985"/>
            <a:ext cx="594829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Observation</a:t>
            </a:r>
            <a:endParaRPr lang="en-US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Average Hourly Rate of Male Research Scientist is </a:t>
            </a: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114.45</a:t>
            </a:r>
            <a:r>
              <a:rPr lang="en-US" dirty="0">
                <a:latin typeface="Aptos" panose="020B0004020202020204" pitchFamily="34" charset="0"/>
              </a:rPr>
              <a:t> and Female Research Scientist is </a:t>
            </a: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115.93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Equal Pay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Professional Development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Employee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slight difference in average hourly rates between male and female research scientists warrants attention and ongoing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Gender equity in compensation and opportunities is crucial for fostering a diverse and inclusive workplace.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Implementing targeted initiatives for professional development and work-life balance can positively influence employee retention and overall job satisfaction.</a:t>
            </a:r>
            <a:b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</a:rPr>
            </a:br>
            <a:endParaRPr lang="en-US" sz="16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8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-28584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2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519215" y="0"/>
            <a:ext cx="12184967" cy="6858000"/>
            <a:chOff x="-1535722" y="0"/>
            <a:chExt cx="12184967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3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8" y="2995031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1044316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4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760783" y="2967798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1569417" y="0"/>
            <a:ext cx="12184966" cy="6858000"/>
            <a:chOff x="-1535722" y="0"/>
            <a:chExt cx="12184966" cy="6858000"/>
          </a:xfrm>
          <a:solidFill>
            <a:srgbClr val="F2445D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10038165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5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595445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6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1143136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9699396" y="2977194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1331134" y="299503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64030" y="2759764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66823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837626" y="2967797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694755" y="3047201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E7719-849E-B0B8-957C-94370ECB43DD}"/>
              </a:ext>
            </a:extLst>
          </p:cNvPr>
          <p:cNvSpPr txBox="1"/>
          <p:nvPr/>
        </p:nvSpPr>
        <p:spPr>
          <a:xfrm>
            <a:off x="2434659" y="-105441"/>
            <a:ext cx="4938238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Observation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Attrition rate in Hardware Department is </a:t>
            </a:r>
            <a:r>
              <a:rPr lang="en-US" b="1" dirty="0">
                <a:latin typeface="Aptos" panose="020B0004020202020204" pitchFamily="34" charset="0"/>
              </a:rPr>
              <a:t>49.44% 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which is Lowest and in R&amp;D Department is </a:t>
            </a:r>
            <a:r>
              <a:rPr lang="en-US" b="1" dirty="0">
                <a:latin typeface="Aptos" panose="020B0004020202020204" pitchFamily="34" charset="0"/>
              </a:rPr>
              <a:t>51.21% 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which is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Employees in the Hardware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department, on average,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earn a marginally higher income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than their counterparts in R&amp;D.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To address the higher attrition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rate in R&amp;D department ,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there’s need to explore and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implement flexible working hours </a:t>
            </a:r>
            <a:b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or remote working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 comprehensive retention strategy should address the unique needs of each department, focusing on factors such as workplace culture, career development, and job satisfaction.</a:t>
            </a:r>
            <a:b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</a:rPr>
            </a:br>
            <a:endParaRPr lang="en-US" sz="16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BE1C7-7762-9C61-18B5-42A4DE1D6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498" y="1836175"/>
            <a:ext cx="3938037" cy="2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D43C447-FDE4-AEE5-7437-4A5D9BFE24E3}"/>
              </a:ext>
            </a:extLst>
          </p:cNvPr>
          <p:cNvGrpSpPr/>
          <p:nvPr/>
        </p:nvGrpSpPr>
        <p:grpSpPr>
          <a:xfrm>
            <a:off x="0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7110EE-EE72-2426-86B9-0E0A0F12C8A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hlinkClick r:id="rId3" action="ppaction://hlinksldjump"/>
              <a:extLst>
                <a:ext uri="{FF2B5EF4-FFF2-40B4-BE49-F238E27FC236}">
                  <a16:creationId xmlns:a16="http://schemas.microsoft.com/office/drawing/2014/main" id="{A4B9F60A-FC91-893E-64C4-887F8E8F63F9}"/>
                </a:ext>
              </a:extLst>
            </p:cNvPr>
            <p:cNvSpPr/>
            <p:nvPr/>
          </p:nvSpPr>
          <p:spPr>
            <a:xfrm>
              <a:off x="9805182" y="2096087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1898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hlinkClick r:id="rId3" action="ppaction://hlinksldjump"/>
              <a:extLst>
                <a:ext uri="{FF2B5EF4-FFF2-40B4-BE49-F238E27FC236}">
                  <a16:creationId xmlns:a16="http://schemas.microsoft.com/office/drawing/2014/main" id="{E6E452CA-767D-6197-3EE7-06C1A83B91C0}"/>
                </a:ext>
              </a:extLst>
            </p:cNvPr>
            <p:cNvSpPr txBox="1"/>
            <p:nvPr/>
          </p:nvSpPr>
          <p:spPr>
            <a:xfrm rot="16200000">
              <a:off x="9437626" y="2995693"/>
              <a:ext cx="1995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INTRODUCTION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5B1E3-5B32-6967-E52D-94ED13330B41}"/>
              </a:ext>
            </a:extLst>
          </p:cNvPr>
          <p:cNvGrpSpPr/>
          <p:nvPr/>
        </p:nvGrpSpPr>
        <p:grpSpPr>
          <a:xfrm>
            <a:off x="-490631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C34E5C-1590-4C7C-D677-4C191E792648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hlinkClick r:id="rId4" action="ppaction://hlinksldjump"/>
              <a:extLst>
                <a:ext uri="{FF2B5EF4-FFF2-40B4-BE49-F238E27FC236}">
                  <a16:creationId xmlns:a16="http://schemas.microsoft.com/office/drawing/2014/main" id="{5EF5EF16-F284-8F17-8EDA-3E765B92572A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E77D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2ABE6A-410A-729C-43E9-E6CE63590F56}"/>
                </a:ext>
              </a:extLst>
            </p:cNvPr>
            <p:cNvSpPr txBox="1"/>
            <p:nvPr/>
          </p:nvSpPr>
          <p:spPr>
            <a:xfrm rot="16200000">
              <a:off x="9875587" y="2912954"/>
              <a:ext cx="1024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KPI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92D901-E782-12EF-F198-948AFC8DF36A}"/>
              </a:ext>
            </a:extLst>
          </p:cNvPr>
          <p:cNvGrpSpPr/>
          <p:nvPr/>
        </p:nvGrpSpPr>
        <p:grpSpPr>
          <a:xfrm>
            <a:off x="-1015732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72CDA-87A9-3087-EDE7-F8B83FBBF081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hlinkClick r:id="rId5" action="ppaction://hlinksldjump"/>
              <a:extLst>
                <a:ext uri="{FF2B5EF4-FFF2-40B4-BE49-F238E27FC236}">
                  <a16:creationId xmlns:a16="http://schemas.microsoft.com/office/drawing/2014/main" id="{1E54A03C-1ED7-DA71-819B-FC856CD34705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4B3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03E57E-F636-AD3F-9A28-7E94BE141C22}"/>
                </a:ext>
              </a:extLst>
            </p:cNvPr>
            <p:cNvSpPr txBox="1"/>
            <p:nvPr/>
          </p:nvSpPr>
          <p:spPr>
            <a:xfrm rot="16200000">
              <a:off x="9806141" y="2954966"/>
              <a:ext cx="11081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KP1 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EC994B-6747-5381-A177-75997F4CC9B0}"/>
              </a:ext>
            </a:extLst>
          </p:cNvPr>
          <p:cNvGrpSpPr/>
          <p:nvPr/>
        </p:nvGrpSpPr>
        <p:grpSpPr>
          <a:xfrm>
            <a:off x="-1540833" y="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23F72C-7335-B15C-D8DF-276E007F8E89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hlinkClick r:id="rId6" action="ppaction://hlinksldjump"/>
              <a:extLst>
                <a:ext uri="{FF2B5EF4-FFF2-40B4-BE49-F238E27FC236}">
                  <a16:creationId xmlns:a16="http://schemas.microsoft.com/office/drawing/2014/main" id="{F468B7DA-FF51-AD60-4174-EF4210EC5C91}"/>
                </a:ext>
              </a:extLst>
            </p:cNvPr>
            <p:cNvSpPr/>
            <p:nvPr/>
          </p:nvSpPr>
          <p:spPr>
            <a:xfrm>
              <a:off x="9805182" y="2095200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rgbClr val="F244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909F294-08B8-2501-2F1D-EB66460574EB}"/>
              </a:ext>
            </a:extLst>
          </p:cNvPr>
          <p:cNvGrpSpPr/>
          <p:nvPr/>
        </p:nvGrpSpPr>
        <p:grpSpPr>
          <a:xfrm>
            <a:off x="-2044211" y="6417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83499C-CEC2-A19A-ABB1-8CBBCADAFD56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hlinkClick r:id="rId7" action="ppaction://hlinksldjump"/>
              <a:extLst>
                <a:ext uri="{FF2B5EF4-FFF2-40B4-BE49-F238E27FC236}">
                  <a16:creationId xmlns:a16="http://schemas.microsoft.com/office/drawing/2014/main" id="{05C7DC47-815C-262C-1C81-37D3094850FB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7F4DDE-F39D-2DAA-C503-147F8E89886F}"/>
              </a:ext>
            </a:extLst>
          </p:cNvPr>
          <p:cNvGrpSpPr/>
          <p:nvPr/>
        </p:nvGrpSpPr>
        <p:grpSpPr>
          <a:xfrm>
            <a:off x="-10267207" y="0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F7B501-6969-11E8-1C1E-F2263E5C2F85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hlinkClick r:id="rId8" action="ppaction://hlinksldjump"/>
              <a:extLst>
                <a:ext uri="{FF2B5EF4-FFF2-40B4-BE49-F238E27FC236}">
                  <a16:creationId xmlns:a16="http://schemas.microsoft.com/office/drawing/2014/main" id="{994CA16C-B593-57E7-B370-403BE0FCE1D7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DE3A23-3FC5-8DB0-2764-224FE06CD970}"/>
              </a:ext>
            </a:extLst>
          </p:cNvPr>
          <p:cNvGrpSpPr/>
          <p:nvPr/>
        </p:nvGrpSpPr>
        <p:grpSpPr>
          <a:xfrm>
            <a:off x="-10814898" y="6417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0BDAD-DF73-8A63-0372-6C0F0FB970DF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hlinkClick r:id="rId7" action="ppaction://hlinksldjump"/>
              <a:extLst>
                <a:ext uri="{FF2B5EF4-FFF2-40B4-BE49-F238E27FC236}">
                  <a16:creationId xmlns:a16="http://schemas.microsoft.com/office/drawing/2014/main" id="{89DA62AE-36BE-288A-B349-4C2245B2CC6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41A457-5A49-B7B6-0CA8-8EA05718CC11}"/>
              </a:ext>
            </a:extLst>
          </p:cNvPr>
          <p:cNvSpPr txBox="1"/>
          <p:nvPr/>
        </p:nvSpPr>
        <p:spPr>
          <a:xfrm rot="16200000">
            <a:off x="9835500" y="2978702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32311-DA75-FD87-3BAD-9CE2618F8C4B}"/>
              </a:ext>
            </a:extLst>
          </p:cNvPr>
          <p:cNvSpPr txBox="1"/>
          <p:nvPr/>
        </p:nvSpPr>
        <p:spPr>
          <a:xfrm rot="16200000">
            <a:off x="9311340" y="3003590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FCAFA-7EB7-D690-2EEF-D3C8A842AC4B}"/>
              </a:ext>
            </a:extLst>
          </p:cNvPr>
          <p:cNvSpPr txBox="1"/>
          <p:nvPr/>
        </p:nvSpPr>
        <p:spPr>
          <a:xfrm rot="16200000">
            <a:off x="355009" y="2722049"/>
            <a:ext cx="1558339" cy="5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01B2F-F755-5C27-3FDF-09D9CB8477CF}"/>
              </a:ext>
            </a:extLst>
          </p:cNvPr>
          <p:cNvSpPr txBox="1"/>
          <p:nvPr/>
        </p:nvSpPr>
        <p:spPr>
          <a:xfrm rot="16200000">
            <a:off x="-431514" y="2975771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6BDCF1-8D77-7B65-5DF6-E14EF31DAEB2}"/>
              </a:ext>
            </a:extLst>
          </p:cNvPr>
          <p:cNvGrpSpPr/>
          <p:nvPr/>
        </p:nvGrpSpPr>
        <p:grpSpPr>
          <a:xfrm>
            <a:off x="-11397009" y="-12833"/>
            <a:ext cx="12184966" cy="6858000"/>
            <a:chOff x="-1535722" y="0"/>
            <a:chExt cx="1218496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AA12E-DA66-79ED-650E-7A4CA96924CE}"/>
                </a:ext>
              </a:extLst>
            </p:cNvPr>
            <p:cNvSpPr/>
            <p:nvPr/>
          </p:nvSpPr>
          <p:spPr>
            <a:xfrm>
              <a:off x="-1535722" y="0"/>
              <a:ext cx="1218496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hlinkClick r:id="rId7" action="ppaction://hlinksldjump"/>
              <a:extLst>
                <a:ext uri="{FF2B5EF4-FFF2-40B4-BE49-F238E27FC236}">
                  <a16:creationId xmlns:a16="http://schemas.microsoft.com/office/drawing/2014/main" id="{0874C5EA-8950-73A7-81A8-E2C1EE328421}"/>
                </a:ext>
              </a:extLst>
            </p:cNvPr>
            <p:cNvSpPr/>
            <p:nvPr/>
          </p:nvSpPr>
          <p:spPr>
            <a:xfrm>
              <a:off x="9804277" y="2123999"/>
              <a:ext cx="844061" cy="2340000"/>
            </a:xfrm>
            <a:custGeom>
              <a:avLst/>
              <a:gdLst>
                <a:gd name="connsiteX0" fmla="*/ 1041009 w 1041009"/>
                <a:gd name="connsiteY0" fmla="*/ 0 h 2134761"/>
                <a:gd name="connsiteX1" fmla="*/ 1041009 w 1041009"/>
                <a:gd name="connsiteY1" fmla="*/ 2134761 h 2134761"/>
                <a:gd name="connsiteX2" fmla="*/ 966146 w 1041009"/>
                <a:gd name="connsiteY2" fmla="*/ 2131005 h 2134761"/>
                <a:gd name="connsiteX3" fmla="*/ 0 w 1041009"/>
                <a:gd name="connsiteY3" fmla="*/ 1067380 h 2134761"/>
                <a:gd name="connsiteX4" fmla="*/ 966146 w 1041009"/>
                <a:gd name="connsiteY4" fmla="*/ 3755 h 213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009" h="2134761">
                  <a:moveTo>
                    <a:pt x="1041009" y="0"/>
                  </a:moveTo>
                  <a:lnTo>
                    <a:pt x="1041009" y="2134761"/>
                  </a:lnTo>
                  <a:lnTo>
                    <a:pt x="966146" y="2131005"/>
                  </a:lnTo>
                  <a:cubicBezTo>
                    <a:pt x="423477" y="2076254"/>
                    <a:pt x="0" y="1620948"/>
                    <a:pt x="0" y="1067380"/>
                  </a:cubicBezTo>
                  <a:cubicBezTo>
                    <a:pt x="0" y="513813"/>
                    <a:pt x="423477" y="58506"/>
                    <a:pt x="966146" y="375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279037-56F9-783D-943D-49F73DB278B9}"/>
              </a:ext>
            </a:extLst>
          </p:cNvPr>
          <p:cNvSpPr txBox="1"/>
          <p:nvPr/>
        </p:nvSpPr>
        <p:spPr>
          <a:xfrm rot="16200000">
            <a:off x="1070462" y="2934138"/>
            <a:ext cx="11081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KP1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B0E2F-F19A-DC3C-F502-47767602B32E}"/>
              </a:ext>
            </a:extLst>
          </p:cNvPr>
          <p:cNvSpPr txBox="1"/>
          <p:nvPr/>
        </p:nvSpPr>
        <p:spPr>
          <a:xfrm rot="16200000">
            <a:off x="-497976" y="3069584"/>
            <a:ext cx="20320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84735-47AD-C0DF-5AE0-F58337D5E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3974" y="1845534"/>
            <a:ext cx="3158836" cy="2767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F32D57-742B-D07E-9AD0-BCB5A1DE9D2F}"/>
              </a:ext>
            </a:extLst>
          </p:cNvPr>
          <p:cNvSpPr txBox="1"/>
          <p:nvPr/>
        </p:nvSpPr>
        <p:spPr>
          <a:xfrm>
            <a:off x="2022293" y="512003"/>
            <a:ext cx="516821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Observation</a:t>
            </a:r>
            <a:endParaRPr lang="en-US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As per Observations, we can see that Avg working years for each department is </a:t>
            </a:r>
            <a:r>
              <a:rPr lang="en-US" b="1" dirty="0">
                <a:latin typeface="Aptos" panose="020B0004020202020204" pitchFamily="34" charset="0"/>
              </a:rPr>
              <a:t>20 years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Encourage continuous skill development programs to keep employees updated </a:t>
            </a:r>
            <a:b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with evolving industry trends and </a:t>
            </a:r>
            <a:b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technologies over their lengthy tenure.</a:t>
            </a:r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To capitalize on this wealth of </a:t>
            </a:r>
            <a:b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experience, organizations should focus </a:t>
            </a:r>
            <a:b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on succession planning, </a:t>
            </a:r>
            <a:b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provide continuous career development opportunities, and adapt work arrangements to meet the evolving needs of employees with long tenures. This approach ensures a sustainable and resilient workforce for the future.</a:t>
            </a:r>
            <a:br>
              <a:rPr lang="en-US" sz="1600" dirty="0">
                <a:solidFill>
                  <a:schemeClr val="bg1"/>
                </a:solidFill>
                <a:latin typeface="Lucida Fax" panose="02060602050505020204" pitchFamily="18" charset="0"/>
              </a:rPr>
            </a:br>
            <a:endParaRPr lang="en-US" sz="16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7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1337</TotalTime>
  <Words>1047</Words>
  <Application>Microsoft Office PowerPoint</Application>
  <PresentationFormat>Widescreen</PresentationFormat>
  <Paragraphs>242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Aptos</vt:lpstr>
      <vt:lpstr>Arial</vt:lpstr>
      <vt:lpstr>Arial Rounded MT Bold</vt:lpstr>
      <vt:lpstr>Bahnschrift</vt:lpstr>
      <vt:lpstr>Calibri</vt:lpstr>
      <vt:lpstr>Calibri Light</vt:lpstr>
      <vt:lpstr>Cooper Black</vt:lpstr>
      <vt:lpstr>Goudy Stout</vt:lpstr>
      <vt:lpstr>Lucida Fax</vt:lpstr>
      <vt:lpstr>Monotype Corsiva</vt:lpstr>
      <vt:lpstr>MS Shell Dlg 2</vt:lpstr>
      <vt:lpstr>Wingdings</vt:lpstr>
      <vt:lpstr>Wingdings 3</vt:lpstr>
      <vt:lpstr>Office Theme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More</dc:creator>
  <cp:lastModifiedBy>Manasi More</cp:lastModifiedBy>
  <cp:revision>43</cp:revision>
  <dcterms:created xsi:type="dcterms:W3CDTF">2023-11-24T07:17:12Z</dcterms:created>
  <dcterms:modified xsi:type="dcterms:W3CDTF">2024-01-24T12:57:39Z</dcterms:modified>
</cp:coreProperties>
</file>