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80" r:id="rId5"/>
    <p:sldId id="289" r:id="rId6"/>
    <p:sldId id="278" r:id="rId7"/>
    <p:sldId id="270" r:id="rId8"/>
    <p:sldId id="274" r:id="rId9"/>
    <p:sldId id="277" r:id="rId10"/>
    <p:sldId id="276" r:id="rId11"/>
    <p:sldId id="303" r:id="rId12"/>
    <p:sldId id="302" r:id="rId13"/>
    <p:sldId id="301" r:id="rId14"/>
    <p:sldId id="306" r:id="rId15"/>
    <p:sldId id="305" r:id="rId16"/>
    <p:sldId id="282" r:id="rId17"/>
    <p:sldId id="300" r:id="rId18"/>
  </p:sldIdLst>
  <p:sldSz cx="12192000" cy="6858000"/>
  <p:notesSz cx="9144000" cy="6858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B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78" d="100"/>
          <a:sy n="78" d="100"/>
        </p:scale>
        <p:origin x="73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25.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40FB9A-A01F-4D0B-B92B-B4BF3E327E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2A06E-FD01-4319-9BA2-A5A831CBF12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F40FB9A-A01F-4D0B-B92B-B4BF3E327E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2A06E-FD01-4319-9BA2-A5A831CBF12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F40FB9A-A01F-4D0B-B92B-B4BF3E327E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2A06E-FD01-4319-9BA2-A5A831CBF12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2F40FB9A-A01F-4D0B-B92B-B4BF3E327E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2A06E-FD01-4319-9BA2-A5A831CBF12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F40FB9A-A01F-4D0B-B92B-B4BF3E327EA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E2A06E-FD01-4319-9BA2-A5A831CBF12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2F40FB9A-A01F-4D0B-B92B-B4BF3E327E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E2A06E-FD01-4319-9BA2-A5A831CBF12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2F40FB9A-A01F-4D0B-B92B-B4BF3E327EA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E2A06E-FD01-4319-9BA2-A5A831CBF12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40FB9A-A01F-4D0B-B92B-B4BF3E327EA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E2A06E-FD01-4319-9BA2-A5A831CBF12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40FB9A-A01F-4D0B-B92B-B4BF3E327EA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E2A06E-FD01-4319-9BA2-A5A831CBF12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F40FB9A-A01F-4D0B-B92B-B4BF3E327E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E2A06E-FD01-4319-9BA2-A5A831CBF12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F40FB9A-A01F-4D0B-B92B-B4BF3E327EA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E2A06E-FD01-4319-9BA2-A5A831CBF12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40FB9A-A01F-4D0B-B92B-B4BF3E327EA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E2A06E-FD01-4319-9BA2-A5A831CBF12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5" Type="http://schemas.openxmlformats.org/officeDocument/2006/relationships/slideLayout" Target="../slideLayouts/slideLayout2.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592826" y="-328879"/>
            <a:ext cx="8197399" cy="3947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ctr"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rPr>
              <a:t>    </a:t>
            </a:r>
            <a:endParaRPr kumimoji="0" lang="en-US" sz="20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pPr>
            <a:endParaRPr lang="en-US" sz="2000" dirty="0">
              <a:solidFill>
                <a:srgbClr val="800000"/>
              </a:solidFill>
              <a:latin typeface="Cambria" panose="02040503050406030204" pitchFamily="18" charset="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pPr>
            <a:r>
              <a:rPr lang="en-US" sz="3600" b="1" dirty="0">
                <a:solidFill>
                  <a:srgbClr val="002060"/>
                </a:solidFill>
                <a:latin typeface="Cambria" panose="02040503050406030204" pitchFamily="18" charset="0"/>
                <a:ea typeface="Times New Roman" panose="02020603050405020304" pitchFamily="18" charset="0"/>
              </a:rPr>
              <a:t>   </a:t>
            </a:r>
            <a:r>
              <a:rPr lang="en-US" sz="3200" b="1" dirty="0">
                <a:solidFill>
                  <a:srgbClr val="002060"/>
                </a:solidFill>
                <a:latin typeface="Cambria" panose="02040503050406030204" pitchFamily="18" charset="0"/>
                <a:ea typeface="Times New Roman" panose="02020603050405020304" pitchFamily="18" charset="0"/>
              </a:rPr>
              <a:t>The Next-Gen Crowdfunding Dapp using Blockchain (PSID-1589)</a:t>
            </a:r>
            <a:endParaRPr kumimoji="0" lang="en-US" sz="3200" b="1" i="0" u="none" strike="noStrike" cap="none" normalizeH="0" baseline="0" dirty="0">
              <a:ln>
                <a:noFill/>
              </a:ln>
              <a:solidFill>
                <a:srgbClr val="002060"/>
              </a:solidFill>
              <a:effectLst/>
              <a:latin typeface="Cambria" panose="02040503050406030204" pitchFamily="18" charset="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pPr>
            <a:endParaRPr kumimoji="0" lang="en-US" sz="20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rPr>
              <a:t>         1. Patil </a:t>
            </a:r>
            <a:r>
              <a:rPr kumimoji="0" lang="en-US" sz="2000" b="0" i="0" u="none" strike="noStrike" cap="none" normalizeH="0" baseline="0" dirty="0" err="1">
                <a:ln>
                  <a:noFill/>
                </a:ln>
                <a:solidFill>
                  <a:srgbClr val="800000"/>
                </a:solidFill>
                <a:effectLst/>
                <a:latin typeface="Cambria" panose="02040503050406030204" pitchFamily="18" charset="0"/>
                <a:ea typeface="Times New Roman" panose="02020603050405020304" pitchFamily="18" charset="0"/>
              </a:rPr>
              <a:t>Manasi</a:t>
            </a:r>
            <a:r>
              <a:rPr kumimoji="0" lang="en-US" sz="20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rPr>
              <a:t> </a:t>
            </a:r>
            <a:r>
              <a:rPr kumimoji="0" lang="en-IN" sz="2000" b="0" i="0" u="none" strike="noStrike" cap="none" normalizeH="0" baseline="0" dirty="0" err="1">
                <a:ln>
                  <a:noFill/>
                </a:ln>
                <a:solidFill>
                  <a:srgbClr val="800000"/>
                </a:solidFill>
                <a:effectLst/>
                <a:latin typeface="Cambria" panose="02040503050406030204" pitchFamily="18" charset="0"/>
                <a:ea typeface="Times New Roman" panose="02020603050405020304" pitchFamily="18" charset="0"/>
              </a:rPr>
              <a:t>Ramkrushna</a:t>
            </a:r>
            <a:r>
              <a:rPr kumimoji="0" lang="en-IN" sz="20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rPr>
              <a:t> (TYAIML-19) </a:t>
            </a:r>
            <a:endParaRPr kumimoji="0" lang="en-IN" sz="20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dirty="0">
                <a:ln>
                  <a:noFill/>
                </a:ln>
                <a:solidFill>
                  <a:srgbClr val="800000"/>
                </a:solidFill>
                <a:effectLst/>
                <a:latin typeface="Cambria" panose="02040503050406030204" pitchFamily="18" charset="0"/>
                <a:ea typeface="Times New Roman" panose="02020603050405020304" pitchFamily="18" charset="0"/>
              </a:rPr>
              <a:t>           </a:t>
            </a:r>
            <a:r>
              <a:rPr lang="en-US" sz="2000" dirty="0">
                <a:solidFill>
                  <a:srgbClr val="800000"/>
                </a:solidFill>
                <a:latin typeface="Cambria" panose="02040503050406030204" pitchFamily="18" charset="0"/>
                <a:ea typeface="Times New Roman" panose="02020603050405020304" pitchFamily="18" charset="0"/>
              </a:rPr>
              <a:t>2.</a:t>
            </a:r>
            <a:r>
              <a:rPr kumimoji="0" lang="en-US" sz="20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rPr>
              <a:t> </a:t>
            </a:r>
            <a:r>
              <a:rPr lang="en-US" sz="2000" dirty="0">
                <a:solidFill>
                  <a:srgbClr val="800000"/>
                </a:solidFill>
                <a:latin typeface="Cambria" panose="02040503050406030204" pitchFamily="18" charset="0"/>
                <a:ea typeface="Times New Roman" panose="02020603050405020304" pitchFamily="18" charset="0"/>
              </a:rPr>
              <a:t>Bari </a:t>
            </a:r>
            <a:r>
              <a:rPr lang="en-US" sz="2000" dirty="0" err="1">
                <a:solidFill>
                  <a:srgbClr val="800000"/>
                </a:solidFill>
                <a:latin typeface="Cambria" panose="02040503050406030204" pitchFamily="18" charset="0"/>
                <a:ea typeface="Times New Roman" panose="02020603050405020304" pitchFamily="18" charset="0"/>
              </a:rPr>
              <a:t>Vaibhav</a:t>
            </a:r>
            <a:r>
              <a:rPr lang="en-US" sz="2000" dirty="0">
                <a:solidFill>
                  <a:srgbClr val="800000"/>
                </a:solidFill>
                <a:latin typeface="Cambria" panose="02040503050406030204" pitchFamily="18" charset="0"/>
                <a:ea typeface="Times New Roman" panose="02020603050405020304" pitchFamily="18" charset="0"/>
              </a:rPr>
              <a:t> </a:t>
            </a:r>
            <a:r>
              <a:rPr lang="en-IN" sz="2000" dirty="0">
                <a:solidFill>
                  <a:srgbClr val="800000"/>
                </a:solidFill>
                <a:latin typeface="Cambria" panose="02040503050406030204" pitchFamily="18" charset="0"/>
                <a:ea typeface="Times New Roman" panose="02020603050405020304" pitchFamily="18" charset="0"/>
              </a:rPr>
              <a:t>Ramchandra (</a:t>
            </a:r>
            <a:r>
              <a:rPr kumimoji="0" lang="en-IN" sz="20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rPr>
              <a:t>TYAIML-</a:t>
            </a:r>
            <a:r>
              <a:rPr lang="en-IN" sz="2000" dirty="0">
                <a:solidFill>
                  <a:srgbClr val="800000"/>
                </a:solidFill>
                <a:latin typeface="Cambria" panose="02040503050406030204" pitchFamily="18" charset="0"/>
                <a:ea typeface="Times New Roman" panose="02020603050405020304" pitchFamily="18" charset="0"/>
              </a:rPr>
              <a:t>43)</a:t>
            </a:r>
            <a:endParaRPr lang="en-IN" sz="2000" dirty="0">
              <a:solidFill>
                <a:srgbClr val="800000"/>
              </a:solidFill>
              <a:latin typeface="Cambria" panose="02040503050406030204" pitchFamily="18" charset="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pPr>
            <a:r>
              <a:rPr lang="en-US" sz="2000" dirty="0">
                <a:solidFill>
                  <a:srgbClr val="800000"/>
                </a:solidFill>
                <a:latin typeface="Cambria" panose="02040503050406030204" pitchFamily="18" charset="0"/>
                <a:ea typeface="Times New Roman" panose="02020603050405020304" pitchFamily="18" charset="0"/>
              </a:rPr>
              <a:t>    3. </a:t>
            </a:r>
            <a:r>
              <a:rPr lang="en-US" sz="2000" dirty="0" err="1">
                <a:solidFill>
                  <a:srgbClr val="800000"/>
                </a:solidFill>
                <a:latin typeface="Cambria" panose="02040503050406030204" pitchFamily="18" charset="0"/>
                <a:ea typeface="Times New Roman" panose="02020603050405020304" pitchFamily="18" charset="0"/>
              </a:rPr>
              <a:t>Patil</a:t>
            </a:r>
            <a:r>
              <a:rPr lang="en-US" sz="2000" dirty="0">
                <a:solidFill>
                  <a:srgbClr val="800000"/>
                </a:solidFill>
                <a:latin typeface="Cambria" panose="02040503050406030204" pitchFamily="18" charset="0"/>
                <a:ea typeface="Times New Roman" panose="02020603050405020304" pitchFamily="18" charset="0"/>
              </a:rPr>
              <a:t> </a:t>
            </a:r>
            <a:r>
              <a:rPr lang="en-US" sz="2000" dirty="0" err="1">
                <a:solidFill>
                  <a:srgbClr val="800000"/>
                </a:solidFill>
                <a:latin typeface="Cambria" panose="02040503050406030204" pitchFamily="18" charset="0"/>
                <a:ea typeface="Times New Roman" panose="02020603050405020304" pitchFamily="18" charset="0"/>
              </a:rPr>
              <a:t>Sakshi</a:t>
            </a:r>
            <a:r>
              <a:rPr lang="en-US" sz="2000" dirty="0">
                <a:solidFill>
                  <a:srgbClr val="800000"/>
                </a:solidFill>
                <a:latin typeface="Cambria" panose="02040503050406030204" pitchFamily="18" charset="0"/>
                <a:ea typeface="Times New Roman" panose="02020603050405020304" pitchFamily="18" charset="0"/>
              </a:rPr>
              <a:t> </a:t>
            </a:r>
            <a:r>
              <a:rPr lang="en-IN" sz="2000" dirty="0">
                <a:solidFill>
                  <a:srgbClr val="800000"/>
                </a:solidFill>
                <a:latin typeface="Cambria" panose="02040503050406030204" pitchFamily="18" charset="0"/>
                <a:ea typeface="Times New Roman" panose="02020603050405020304" pitchFamily="18" charset="0"/>
              </a:rPr>
              <a:t>Rajendra (</a:t>
            </a:r>
            <a:r>
              <a:rPr kumimoji="0" lang="en-IN" sz="20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rPr>
              <a:t>TYAIML-</a:t>
            </a:r>
            <a:r>
              <a:rPr lang="en-IN" sz="2000" dirty="0">
                <a:solidFill>
                  <a:srgbClr val="800000"/>
                </a:solidFill>
                <a:latin typeface="Cambria" panose="02040503050406030204" pitchFamily="18" charset="0"/>
                <a:ea typeface="Times New Roman" panose="02020603050405020304" pitchFamily="18" charset="0"/>
              </a:rPr>
              <a:t>58) </a:t>
            </a:r>
            <a:endParaRPr lang="en-IN" sz="2000" dirty="0">
              <a:solidFill>
                <a:srgbClr val="800000"/>
              </a:solidFill>
              <a:latin typeface="Cambria" panose="02040503050406030204" pitchFamily="18" charset="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pPr>
            <a:r>
              <a:rPr lang="en-IN" sz="2000" dirty="0">
                <a:solidFill>
                  <a:srgbClr val="800000"/>
                </a:solidFill>
                <a:latin typeface="Cambria" panose="02040503050406030204" pitchFamily="18" charset="0"/>
              </a:rPr>
              <a:t>4.Mali </a:t>
            </a:r>
            <a:r>
              <a:rPr lang="en-IN" sz="2000" dirty="0" err="1">
                <a:solidFill>
                  <a:srgbClr val="800000"/>
                </a:solidFill>
                <a:latin typeface="Cambria" panose="02040503050406030204" pitchFamily="18" charset="0"/>
              </a:rPr>
              <a:t>Nitisha</a:t>
            </a:r>
            <a:r>
              <a:rPr lang="en-IN" sz="2000" dirty="0">
                <a:solidFill>
                  <a:srgbClr val="800000"/>
                </a:solidFill>
                <a:latin typeface="Cambria" panose="02040503050406030204" pitchFamily="18" charset="0"/>
              </a:rPr>
              <a:t> Sharad(</a:t>
            </a:r>
            <a:r>
              <a:rPr kumimoji="0" lang="en-IN" sz="20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rPr>
              <a:t>TYAIML-</a:t>
            </a:r>
            <a:r>
              <a:rPr lang="en-IN" sz="2000" dirty="0">
                <a:solidFill>
                  <a:srgbClr val="800000"/>
                </a:solidFill>
                <a:latin typeface="Cambria" panose="02040503050406030204" pitchFamily="18" charset="0"/>
              </a:rPr>
              <a:t>59)</a:t>
            </a:r>
            <a:endParaRPr lang="en-US" sz="2000" dirty="0"/>
          </a:p>
          <a:p>
            <a:pPr marL="0" marR="0" lvl="0" indent="457200" algn="ctr" defTabSz="914400" rtl="0" eaLnBrk="0" fontAlgn="base" latinLnBrk="0" hangingPunct="0">
              <a:lnSpc>
                <a:spcPct val="100000"/>
              </a:lnSpc>
              <a:spcBef>
                <a:spcPct val="0"/>
              </a:spcBef>
              <a:spcAft>
                <a:spcPct val="0"/>
              </a:spcAft>
              <a:buClrTx/>
              <a:buSzTx/>
              <a:buFontTx/>
              <a:buNone/>
            </a:pPr>
            <a:endParaRPr kumimoji="0" lang="en-US" sz="16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endParaRPr>
          </a:p>
          <a:p>
            <a:pPr marL="0" marR="0" lvl="0" indent="457200" algn="ctr" defTabSz="914400" rtl="0" eaLnBrk="0" fontAlgn="base" latinLnBrk="0" hangingPunct="0">
              <a:lnSpc>
                <a:spcPct val="100000"/>
              </a:lnSpc>
              <a:spcBef>
                <a:spcPct val="0"/>
              </a:spcBef>
              <a:spcAft>
                <a:spcPct val="0"/>
              </a:spcAft>
              <a:buClrTx/>
              <a:buSzTx/>
              <a:buFontTx/>
              <a:buNone/>
            </a:pPr>
            <a:endParaRPr kumimoji="0" lang="en-US" sz="1050" b="0" i="0" u="none" strike="noStrike" cap="none" normalizeH="0" baseline="0" dirty="0">
              <a:ln>
                <a:noFill/>
              </a:ln>
              <a:solidFill>
                <a:schemeClr val="tx1"/>
              </a:solidFill>
              <a:effectLst/>
            </a:endParaRPr>
          </a:p>
          <a:p>
            <a:pPr marL="0" marR="0" lvl="0" indent="457200" algn="ctr"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1025" name="Picture 1" descr="SES Logo"/>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83612" y="2837437"/>
            <a:ext cx="2624776" cy="229620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2660475" y="5296440"/>
            <a:ext cx="6765956" cy="118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2000" b="1" i="0" u="none" strike="noStrike" cap="none" normalizeH="0" baseline="0" dirty="0">
                <a:ln>
                  <a:noFill/>
                </a:ln>
                <a:solidFill>
                  <a:srgbClr val="000000"/>
                </a:solidFill>
                <a:effectLst/>
                <a:latin typeface="Cambria" panose="02040503050406030204" pitchFamily="18" charset="0"/>
                <a:cs typeface="Arial" panose="020B0604020202020204" pitchFamily="34" charset="0"/>
              </a:rPr>
              <a:t>Department of </a:t>
            </a:r>
            <a:r>
              <a:rPr lang="en-US" sz="2000" b="1" dirty="0">
                <a:solidFill>
                  <a:srgbClr val="000000"/>
                </a:solidFill>
                <a:latin typeface="Cambria" panose="02040503050406030204" pitchFamily="18" charset="0"/>
                <a:cs typeface="Arial" panose="020B0604020202020204" pitchFamily="34" charset="0"/>
              </a:rPr>
              <a:t>Articial Intelligence and Machine Learning</a:t>
            </a:r>
            <a:endParaRPr kumimoji="0" lang="en-US" sz="2200" b="1" i="0" u="none" strike="noStrike" cap="none" normalizeH="0" baseline="0" dirty="0">
              <a:ln>
                <a:noFill/>
              </a:ln>
              <a:solidFill>
                <a:srgbClr val="993300"/>
              </a:solidFill>
              <a:effectLst/>
              <a:latin typeface="Ajile"/>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dirty="0">
                <a:ln>
                  <a:noFill/>
                </a:ln>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Shirpur Education Society’s</a:t>
            </a:r>
            <a:endParaRPr kumimoji="0" 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1800" b="1" i="0" u="none" strike="noStrike" cap="none" normalizeH="0" baseline="0" dirty="0">
                <a:ln>
                  <a:noFill/>
                </a:ln>
                <a:solidFill>
                  <a:srgbClr val="000000"/>
                </a:solidFill>
                <a:effectLst/>
                <a:latin typeface="Cambria" panose="02040503050406030204" pitchFamily="18" charset="0"/>
                <a:ea typeface="Times New Roman" panose="02020603050405020304" pitchFamily="18" charset="0"/>
                <a:cs typeface="Arial" panose="020B0604020202020204" pitchFamily="34" charset="0"/>
              </a:rPr>
              <a:t>R. C. Patel Institute of Technology, Shirpur - 425405.</a:t>
            </a:r>
            <a:endParaRPr kumimoji="0" 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sz="2000" b="1" i="0" u="none" strike="noStrike" cap="none" normalizeH="0" baseline="0" dirty="0">
                <a:ln>
                  <a:noFill/>
                </a:ln>
                <a:solidFill>
                  <a:srgbClr val="000000"/>
                </a:solidFill>
                <a:effectLst/>
                <a:latin typeface="Cambria" panose="02040503050406030204" pitchFamily="18" charset="0"/>
                <a:ea typeface="Times New Roman" panose="02020603050405020304" pitchFamily="18" charset="0"/>
                <a:cs typeface="Arial" panose="020B0604020202020204" pitchFamily="34" charset="0"/>
              </a:rPr>
              <a:t>[2024-25]</a:t>
            </a:r>
            <a:r>
              <a:rPr kumimoji="0" lang="en-US" sz="1200" b="1" i="0" u="none" strike="noStrike" cap="none" normalizeH="0" baseline="0" dirty="0">
                <a:ln>
                  <a:noFill/>
                </a:ln>
                <a:solidFill>
                  <a:srgbClr val="000080"/>
                </a:solidFill>
                <a:effectLst/>
                <a:latin typeface="Cambria" panose="02040503050406030204" pitchFamily="18" charset="0"/>
                <a:ea typeface="Times New Roman" panose="02020603050405020304" pitchFamily="18" charset="0"/>
                <a:cs typeface="Arial" panose="020B0604020202020204" pitchFamily="34"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7"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Parallelogram 6"/>
          <p:cNvSpPr/>
          <p:nvPr/>
        </p:nvSpPr>
        <p:spPr>
          <a:xfrm>
            <a:off x="99607" y="6585690"/>
            <a:ext cx="11887693" cy="272310"/>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IN" altLang="en-US" sz="3600" b="1" dirty="0">
                <a:solidFill>
                  <a:srgbClr val="002060"/>
                </a:solidFill>
                <a:latin typeface="Times New Roman" panose="02020603050405020304" pitchFamily="18" charset="0"/>
                <a:cs typeface="Times New Roman" panose="02020603050405020304" pitchFamily="18" charset="0"/>
              </a:rPr>
              <a:t>Implementation </a:t>
            </a:r>
            <a:endParaRPr lang="en-IN" altLang="en-US" sz="3600" b="1" dirty="0">
              <a:solidFill>
                <a:srgbClr val="002060"/>
              </a:solidFill>
              <a:latin typeface="Times New Roman" panose="02020603050405020304" pitchFamily="18" charset="0"/>
              <a:cs typeface="Times New Roman" panose="02020603050405020304" pitchFamily="18" charset="0"/>
            </a:endParaRPr>
          </a:p>
        </p:txBody>
      </p:sp>
      <p:pic>
        <p:nvPicPr>
          <p:cNvPr id="6" name="Content Placeholder 5"/>
          <p:cNvPicPr>
            <a:picLocks noChangeAspect="1"/>
          </p:cNvPicPr>
          <p:nvPr>
            <p:ph idx="1"/>
          </p:nvPr>
        </p:nvPicPr>
        <p:blipFill>
          <a:blip r:embed="rId1"/>
          <a:stretch>
            <a:fillRect/>
          </a:stretch>
        </p:blipFill>
        <p:spPr>
          <a:xfrm>
            <a:off x="1730375" y="1825625"/>
            <a:ext cx="8729980" cy="4351655"/>
          </a:xfrm>
          <a:prstGeom prst="rect">
            <a:avLst/>
          </a:prstGeom>
        </p:spPr>
      </p:pic>
      <p:sp>
        <p:nvSpPr>
          <p:cNvPr id="4"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Parallelogram 6"/>
          <p:cNvSpPr/>
          <p:nvPr/>
        </p:nvSpPr>
        <p:spPr>
          <a:xfrm>
            <a:off x="353292" y="6549091"/>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6"/>
          <p:cNvSpPr/>
          <p:nvPr/>
        </p:nvSpPr>
        <p:spPr>
          <a:xfrm>
            <a:off x="353292" y="6549091"/>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1"/>
          <a:stretch>
            <a:fillRect/>
          </a:stretch>
        </p:blipFill>
        <p:spPr>
          <a:xfrm>
            <a:off x="1993900" y="652780"/>
            <a:ext cx="8580755" cy="52889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4"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Parallelogram 6"/>
          <p:cNvSpPr/>
          <p:nvPr/>
        </p:nvSpPr>
        <p:spPr>
          <a:xfrm>
            <a:off x="353292" y="6549091"/>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1" name="Content Placeholder 10"/>
          <p:cNvPicPr>
            <a:picLocks noChangeAspect="1"/>
          </p:cNvPicPr>
          <p:nvPr>
            <p:ph idx="1"/>
          </p:nvPr>
        </p:nvPicPr>
        <p:blipFill>
          <a:blip r:embed="rId1"/>
          <a:stretch>
            <a:fillRect/>
          </a:stretch>
        </p:blipFill>
        <p:spPr>
          <a:xfrm>
            <a:off x="1619250" y="911225"/>
            <a:ext cx="9422765" cy="48152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allelogram 6"/>
          <p:cNvSpPr/>
          <p:nvPr/>
        </p:nvSpPr>
        <p:spPr>
          <a:xfrm>
            <a:off x="353292" y="6549091"/>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1"/>
          <a:stretch>
            <a:fillRect/>
          </a:stretch>
        </p:blipFill>
        <p:spPr>
          <a:xfrm>
            <a:off x="1110615" y="835025"/>
            <a:ext cx="9672955" cy="49796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charset="0"/>
              <a:buChar char="v"/>
            </a:pPr>
            <a:r>
              <a:rPr lang="en-US" altLang="en-US" sz="3600" b="1" dirty="0">
                <a:solidFill>
                  <a:srgbClr val="002060"/>
                </a:solidFill>
                <a:latin typeface="Times New Roman" panose="02020603050405020304" pitchFamily="18" charset="0"/>
                <a:cs typeface="Times New Roman" panose="02020603050405020304" pitchFamily="18" charset="0"/>
              </a:rPr>
              <a:t>Error Overview</a:t>
            </a:r>
            <a:endParaRPr lang="en-US" altLang="en-US" sz="3600" b="1" dirty="0">
              <a:solidFill>
                <a:srgbClr val="002060"/>
              </a:solidFill>
              <a:latin typeface="Times New Roman" panose="02020603050405020304" pitchFamily="18" charset="0"/>
              <a:cs typeface="Times New Roman" panose="02020603050405020304" pitchFamily="18" charset="0"/>
            </a:endParaRPr>
          </a:p>
        </p:txBody>
      </p:sp>
      <p:sp>
        <p:nvSpPr>
          <p:cNvPr id="4"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Parallelogram 6"/>
          <p:cNvSpPr/>
          <p:nvPr/>
        </p:nvSpPr>
        <p:spPr>
          <a:xfrm>
            <a:off x="353292" y="6549091"/>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Content Placeholder 2"/>
          <p:cNvSpPr/>
          <p:nvPr>
            <p:ph idx="1"/>
          </p:nvPr>
        </p:nvSpPr>
        <p:spPr/>
        <p:txBody>
          <a:bodyPr/>
          <a:p>
            <a:r>
              <a:rPr lang="en-US" altLang="en-US" sz="2400" b="1">
                <a:latin typeface="Times New Roman" panose="02020603050405020304" pitchFamily="18" charset="0"/>
                <a:cs typeface="Times New Roman" panose="02020603050405020304" pitchFamily="18" charset="0"/>
              </a:rPr>
              <a:t>Issue:</a:t>
            </a:r>
            <a:r>
              <a:rPr lang="en-US" altLang="en-US" sz="2400">
                <a:latin typeface="Times New Roman" panose="02020603050405020304" pitchFamily="18" charset="0"/>
                <a:cs typeface="Times New Roman" panose="02020603050405020304" pitchFamily="18" charset="0"/>
              </a:rPr>
              <a:t> The 'Connect Wallet' button is not responding when clicked.</a:t>
            </a:r>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r>
              <a:rPr lang="en-US" altLang="en-US" sz="2400" b="1">
                <a:latin typeface="Times New Roman" panose="02020603050405020304" pitchFamily="18" charset="0"/>
                <a:cs typeface="Times New Roman" panose="02020603050405020304" pitchFamily="18" charset="0"/>
              </a:rPr>
              <a:t>Expected Behavior:</a:t>
            </a:r>
            <a:r>
              <a:rPr lang="en-US" altLang="en-US" sz="2400">
                <a:latin typeface="Times New Roman" panose="02020603050405020304" pitchFamily="18" charset="0"/>
                <a:cs typeface="Times New Roman" panose="02020603050405020304" pitchFamily="18" charset="0"/>
              </a:rPr>
              <a:t> It should prompt the user to connect their MetaMask or another wallet.</a:t>
            </a:r>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r>
              <a:rPr lang="en-US" altLang="en-US" sz="2400" b="1">
                <a:latin typeface="Times New Roman" panose="02020603050405020304" pitchFamily="18" charset="0"/>
                <a:cs typeface="Times New Roman" panose="02020603050405020304" pitchFamily="18" charset="0"/>
              </a:rPr>
              <a:t>Actual Behavior: </a:t>
            </a:r>
            <a:r>
              <a:rPr lang="en-US" altLang="en-US" sz="2400">
                <a:latin typeface="Times New Roman" panose="02020603050405020304" pitchFamily="18" charset="0"/>
                <a:cs typeface="Times New Roman" panose="02020603050405020304" pitchFamily="18" charset="0"/>
              </a:rPr>
              <a:t>No response or error in the console.</a:t>
            </a:r>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a:p>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6978"/>
            <a:ext cx="10515600" cy="4351338"/>
          </a:xfrm>
        </p:spPr>
        <p:txBody>
          <a:bodyPr/>
          <a:lstStyle/>
          <a:p>
            <a:pPr>
              <a:buFont typeface="Wingdings" panose="05000000000000000000" pitchFamily="2" charset="2"/>
              <a:buChar char="v"/>
            </a:pPr>
            <a:r>
              <a:rPr lang="en-US" sz="3600" b="1" dirty="0">
                <a:solidFill>
                  <a:srgbClr val="002060"/>
                </a:solidFill>
                <a:latin typeface="Times New Roman" panose="02020603050405020304" pitchFamily="18" charset="0"/>
                <a:cs typeface="Times New Roman" panose="02020603050405020304" pitchFamily="18" charset="0"/>
              </a:rPr>
              <a:t>Goal of Project :</a:t>
            </a:r>
            <a:endParaRPr lang="en-US" sz="3600" dirty="0">
              <a:solidFill>
                <a:srgbClr val="002060"/>
              </a:solidFill>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decentralized crowdfunding removes trust barriers, lowers costs, and ensures fair fund distribution. The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-powered model enhances transparency and security, solving key issues in traditional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goal of this project is to design and implement a </a:t>
            </a:r>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-based </a:t>
            </a:r>
            <a:r>
              <a:rPr lang="en-US" sz="2400" dirty="0" err="1">
                <a:latin typeface="Times New Roman" panose="02020603050405020304" pitchFamily="18" charset="0"/>
                <a:cs typeface="Times New Roman" panose="02020603050405020304" pitchFamily="18" charset="0"/>
              </a:rPr>
              <a:t>crowdfunding</a:t>
            </a:r>
            <a:r>
              <a:rPr lang="en-US" sz="2400" dirty="0">
                <a:latin typeface="Times New Roman" panose="02020603050405020304" pitchFamily="18" charset="0"/>
                <a:cs typeface="Times New Roman" panose="02020603050405020304" pitchFamily="18" charset="0"/>
              </a:rPr>
              <a:t> system that eliminates intermediaries, enhances trust, and ensures secure and verifiable transactions.</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2"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Parallelogram 6"/>
          <p:cNvSpPr/>
          <p:nvPr/>
        </p:nvSpPr>
        <p:spPr>
          <a:xfrm>
            <a:off x="353292" y="6549091"/>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6978"/>
            <a:ext cx="10515600" cy="4351338"/>
          </a:xfrm>
        </p:spPr>
        <p:txBody>
          <a:bodyPr/>
          <a:lstStyle/>
          <a:p>
            <a:pPr>
              <a:buFont typeface="Wingdings" panose="05000000000000000000" pitchFamily="2" charset="2"/>
              <a:buChar char="v"/>
            </a:pPr>
            <a:r>
              <a:rPr lang="en-IN" altLang="en-US" sz="3600" b="1" dirty="0">
                <a:solidFill>
                  <a:srgbClr val="002060"/>
                </a:solidFill>
                <a:latin typeface="Times New Roman" panose="02020603050405020304" pitchFamily="18" charset="0"/>
                <a:cs typeface="Times New Roman" panose="02020603050405020304" pitchFamily="18" charset="0"/>
              </a:rPr>
              <a:t>Conclusion</a:t>
            </a:r>
            <a:endParaRPr lang="en-US" sz="3600" b="1" dirty="0">
              <a:solidFill>
                <a:srgbClr val="002060"/>
              </a:solidFill>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endParaRPr lang="en-US" dirty="0"/>
          </a:p>
        </p:txBody>
      </p:sp>
      <p:sp>
        <p:nvSpPr>
          <p:cNvPr id="2"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4" name="Parallelogram 6"/>
          <p:cNvSpPr/>
          <p:nvPr/>
        </p:nvSpPr>
        <p:spPr>
          <a:xfrm>
            <a:off x="353292" y="6549091"/>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 Box 4"/>
          <p:cNvSpPr txBox="1"/>
          <p:nvPr/>
        </p:nvSpPr>
        <p:spPr>
          <a:xfrm>
            <a:off x="982345" y="1957070"/>
            <a:ext cx="9399270" cy="3503930"/>
          </a:xfrm>
          <a:prstGeom prst="rect">
            <a:avLst/>
          </a:prstGeom>
          <a:noFill/>
        </p:spPr>
        <p:txBody>
          <a:bodyPr wrap="square" rtlCol="0">
            <a:noAutofit/>
          </a:bodyPr>
          <a:p>
            <a:pPr algn="just"/>
            <a:r>
              <a:rPr lang="en-US" altLang="en-US" sz="2400">
                <a:latin typeface="Times New Roman" panose="02020603050405020304" pitchFamily="18" charset="0"/>
                <a:cs typeface="Times New Roman" panose="02020603050405020304" pitchFamily="18" charset="0"/>
              </a:rPr>
              <a:t>The first phase establishes a functional frontend with React.js/Next.js, wallet integration, and real-time campaign tracking, laying the foundation for a decentralized crowdfunding system. While showcasing the platform’s potential, the next step is backend development and smart contract integration to ensure security, transparency, and automation, driving the transition to a fully decentralized solution.</a:t>
            </a:r>
            <a:endParaRPr lang="en-US" alt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3219" y="393500"/>
            <a:ext cx="10515600" cy="1325563"/>
          </a:xfrm>
        </p:spPr>
        <p:txBody>
          <a:bodyPr/>
          <a:lstStyle/>
          <a:p>
            <a:br>
              <a:rPr lang="en-US" dirty="0">
                <a:latin typeface="Times New Roman" panose="02020603050405020304" pitchFamily="18" charset="0"/>
                <a:cs typeface="Times New Roman" panose="02020603050405020304" pitchFamily="18" charset="0"/>
              </a:rPr>
            </a:br>
            <a:endParaRPr lang="en-US" dirty="0"/>
          </a:p>
        </p:txBody>
      </p:sp>
      <p:sp>
        <p:nvSpPr>
          <p:cNvPr id="7" name="Parallelogram 6"/>
          <p:cNvSpPr/>
          <p:nvPr/>
        </p:nvSpPr>
        <p:spPr>
          <a:xfrm>
            <a:off x="353292" y="6549091"/>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Parallelogram 6"/>
          <p:cNvSpPr/>
          <p:nvPr/>
        </p:nvSpPr>
        <p:spPr>
          <a:xfrm flipV="1">
            <a:off x="588475" y="56697"/>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Content Placeholder 8"/>
          <p:cNvSpPr>
            <a:spLocks noGrp="1"/>
          </p:cNvSpPr>
          <p:nvPr>
            <p:ph idx="1"/>
          </p:nvPr>
        </p:nvSpPr>
        <p:spPr>
          <a:xfrm>
            <a:off x="1500050" y="1849407"/>
            <a:ext cx="8936722" cy="4351338"/>
          </a:xfrm>
        </p:spPr>
        <p:txBody>
          <a:bodyPr>
            <a:noAutofit/>
          </a:bodyPr>
          <a:lstStyle/>
          <a:p>
            <a:pPr marL="0" indent="0" algn="just">
              <a:buNone/>
            </a:pPr>
            <a:r>
              <a:rPr lang="en-US" sz="2600" dirty="0">
                <a:latin typeface="Times New Roman" panose="02020603050405020304" pitchFamily="18" charset="0"/>
                <a:cs typeface="Times New Roman" panose="02020603050405020304" pitchFamily="18" charset="0"/>
              </a:rPr>
              <a:t>In today’s digital landscape, fraudulent campaigns, misinformation, and lack of transparency are major concerns in crowdfunding and decentralized governance systems. Traditional platforms struggle with authenticity verification, campaign classification, and user sentiment analysis, making them vulnerable to scams and manipulation.</a:t>
            </a:r>
            <a:endParaRPr lang="en-US" sz="2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00050" y="854730"/>
            <a:ext cx="5859624" cy="646331"/>
          </a:xfrm>
          <a:prstGeom prst="rect">
            <a:avLst/>
          </a:prstGeom>
          <a:noFill/>
          <a:ln>
            <a:noFill/>
          </a:ln>
        </p:spPr>
        <p:txBody>
          <a:bodyPr wrap="square" rtlCol="0">
            <a:spAutoFit/>
          </a:bodyPr>
          <a:lstStyle/>
          <a:p>
            <a:pPr marL="571500" indent="-571500">
              <a:buFont typeface="Wingdings" panose="05000000000000000000" pitchFamily="2" charset="2"/>
              <a:buChar char="v"/>
            </a:pPr>
            <a:r>
              <a:rPr lang="en-IN" sz="3600" b="1" dirty="0">
                <a:solidFill>
                  <a:srgbClr val="002060"/>
                </a:solidFill>
                <a:latin typeface="Times New Roman" panose="02020603050405020304" pitchFamily="18" charset="0"/>
                <a:cs typeface="Times New Roman" panose="02020603050405020304" pitchFamily="18" charset="0"/>
              </a:rPr>
              <a:t>Problem Statement :</a:t>
            </a:r>
            <a:endParaRPr lang="en-IN" sz="36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IN" sz="4000" b="1" dirty="0">
                <a:solidFill>
                  <a:srgbClr val="002060"/>
                </a:solidFill>
                <a:latin typeface="Times New Roman" panose="02020603050405020304" pitchFamily="18" charset="0"/>
                <a:cs typeface="Times New Roman" panose="02020603050405020304" pitchFamily="18" charset="0"/>
              </a:rPr>
              <a:t>Introduction </a:t>
            </a:r>
            <a:endParaRPr lang="en-US" sz="4000" dirty="0"/>
          </a:p>
        </p:txBody>
      </p:sp>
      <p:sp>
        <p:nvSpPr>
          <p:cNvPr id="3" name="Content Placeholder 2"/>
          <p:cNvSpPr>
            <a:spLocks noGrp="1"/>
          </p:cNvSpPr>
          <p:nvPr>
            <p:ph idx="1"/>
          </p:nvPr>
        </p:nvSpPr>
        <p:spPr>
          <a:xfrm>
            <a:off x="838200" y="1825625"/>
            <a:ext cx="10060709" cy="4351338"/>
          </a:xfrm>
        </p:spPr>
        <p:txBody>
          <a:bodyPr/>
          <a:lstStyle/>
          <a:p>
            <a:pPr algn="just"/>
            <a:r>
              <a:rPr lang="en-US" sz="2400" dirty="0">
                <a:latin typeface="Times New Roman" panose="02020603050405020304" pitchFamily="18" charset="0"/>
                <a:cs typeface="Times New Roman" panose="02020603050405020304" pitchFamily="18" charset="0"/>
              </a:rPr>
              <a:t>A practical problem statement emerges: How can organizations effectively transition from centralized crowdfunding platforms to de centralized blockchain solutions, ensuring transparency, security, and efficiency, while overcoming implementation hurdles and regulatory obstacles</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Smart contracts enhance security, mitigating fraud risks, while bypassing intermediaries streamlines processes, reducing transaction costs and delays. Yet, transitioning to blockchain-powered crowdfunding presents challenges, such as integration complexities and regulatory uncertainties, hindering widespread adoption. </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4"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altLang="en-US" sz="4000" b="1" dirty="0">
                <a:solidFill>
                  <a:srgbClr val="002060"/>
                </a:solidFill>
                <a:latin typeface="Times New Roman" panose="02020603050405020304" pitchFamily="18" charset="0"/>
                <a:cs typeface="Times New Roman" panose="02020603050405020304" pitchFamily="18" charset="0"/>
              </a:rPr>
              <a:t>Existing System Survey</a:t>
            </a:r>
            <a:r>
              <a:rPr lang="en-IN" sz="4000" b="1" dirty="0">
                <a:solidFill>
                  <a:srgbClr val="002060"/>
                </a:solidFill>
                <a:latin typeface="Times New Roman" panose="02020603050405020304" pitchFamily="18" charset="0"/>
                <a:cs typeface="Times New Roman" panose="02020603050405020304" pitchFamily="18" charset="0"/>
              </a:rPr>
              <a:t> </a:t>
            </a:r>
            <a:endParaRPr lang="en-US" sz="4000" dirty="0"/>
          </a:p>
        </p:txBody>
      </p:sp>
      <p:sp>
        <p:nvSpPr>
          <p:cNvPr id="3" name="Content Placeholder 2"/>
          <p:cNvSpPr>
            <a:spLocks noGrp="1"/>
          </p:cNvSpPr>
          <p:nvPr>
            <p:ph idx="1"/>
          </p:nvPr>
        </p:nvSpPr>
        <p:spPr>
          <a:xfrm>
            <a:off x="838200" y="1825625"/>
            <a:ext cx="10060709" cy="4351338"/>
          </a:xfrm>
        </p:spPr>
        <p:txBody>
          <a:bodyPr>
            <a:normAutofit lnSpcReduction="20000"/>
          </a:bodyPr>
          <a:lstStyle/>
          <a:p>
            <a:pPr algn="just"/>
            <a:r>
              <a:rPr lang="en-US" altLang="en-US" sz="2400" b="1" dirty="0">
                <a:latin typeface="Times New Roman" panose="02020603050405020304" pitchFamily="18" charset="0"/>
                <a:cs typeface="Times New Roman" panose="02020603050405020304" pitchFamily="18" charset="0"/>
              </a:rPr>
              <a:t>Current Crowdfunding Platforms</a:t>
            </a:r>
            <a:r>
              <a:rPr lang="en-IN" altLang="en-US" sz="2400" b="1" dirty="0">
                <a:latin typeface="Times New Roman" panose="02020603050405020304" pitchFamily="18" charset="0"/>
                <a:cs typeface="Times New Roman" panose="02020603050405020304" pitchFamily="18" charset="0"/>
              </a:rPr>
              <a:t>-</a:t>
            </a:r>
            <a:endParaRPr lang="en-US" altLang="en-US" sz="2400" b="1"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Traditional Platforms:</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Kickstarter, GoFundMe, Indiegogo</a:t>
            </a:r>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Blockchain-based Platforms: </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Gitcoin, Polkadot, Fundition, CoinStarter</a:t>
            </a:r>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Key Difference: </a:t>
            </a:r>
            <a:r>
              <a:rPr lang="en-IN" altLang="en-US" sz="240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Blockchain provides decentralization, transparency, and lower fees.</a:t>
            </a:r>
            <a:endParaRPr lang="en-US" altLang="en-US" sz="2400" dirty="0">
              <a:latin typeface="Times New Roman" panose="02020603050405020304" pitchFamily="18" charset="0"/>
              <a:cs typeface="Times New Roman" panose="02020603050405020304" pitchFamily="18" charset="0"/>
            </a:endParaRPr>
          </a:p>
          <a:p>
            <a:pPr algn="just"/>
            <a:endParaRPr lang="en-US" altLang="en-US" sz="2400" dirty="0">
              <a:latin typeface="Times New Roman" panose="02020603050405020304" pitchFamily="18" charset="0"/>
              <a:cs typeface="Times New Roman" panose="02020603050405020304" pitchFamily="18" charset="0"/>
            </a:endParaRPr>
          </a:p>
          <a:p>
            <a:pPr algn="just"/>
            <a:r>
              <a:rPr lang="en-US" altLang="en-US" sz="2400" b="1" dirty="0">
                <a:latin typeface="Times New Roman" panose="02020603050405020304" pitchFamily="18" charset="0"/>
                <a:cs typeface="Times New Roman" panose="02020603050405020304" pitchFamily="18" charset="0"/>
              </a:rPr>
              <a:t>Blockchain Integration:</a:t>
            </a:r>
            <a:endParaRPr lang="en-US" altLang="en-US" sz="2400" b="1"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Smart Contracts: Trustless automation of transactions.</a:t>
            </a:r>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Tokenization: Use of utility tokens and NFTs for funding.</a:t>
            </a:r>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Blockchain Networks: Ethereum, Polkadot, Binance Smart Chain.</a:t>
            </a:r>
            <a:endParaRPr lang="en-US" altLang="en-US" sz="2400" dirty="0">
              <a:latin typeface="Times New Roman" panose="02020603050405020304" pitchFamily="18" charset="0"/>
              <a:cs typeface="Times New Roman" panose="02020603050405020304" pitchFamily="18" charset="0"/>
            </a:endParaRPr>
          </a:p>
        </p:txBody>
      </p:sp>
      <p:sp>
        <p:nvSpPr>
          <p:cNvPr id="4"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14350" indent="-514350">
              <a:buFont typeface="Wingdings" panose="05000000000000000000" pitchFamily="2" charset="2"/>
              <a:buChar char="v"/>
            </a:pPr>
            <a:r>
              <a:rPr lang="en-US" sz="4000" b="1" dirty="0">
                <a:solidFill>
                  <a:srgbClr val="002060"/>
                </a:solidFill>
                <a:latin typeface="Times New Roman" panose="02020603050405020304" pitchFamily="18" charset="0"/>
                <a:cs typeface="Times New Roman" panose="02020603050405020304" pitchFamily="18" charset="0"/>
              </a:rPr>
              <a:t>Objective</a:t>
            </a:r>
            <a:endParaRPr lang="en-US" sz="4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90688"/>
            <a:ext cx="10116127" cy="4977967"/>
          </a:xfrm>
        </p:spPr>
        <p:txBody>
          <a:bodyPr>
            <a:noAutofit/>
          </a:bodyPr>
          <a:lstStyle/>
          <a:p>
            <a:r>
              <a:rPr lang="en-US" sz="2400" dirty="0">
                <a:latin typeface="Times New Roman" panose="02020603050405020304" pitchFamily="18" charset="0"/>
                <a:cs typeface="Times New Roman" panose="02020603050405020304" pitchFamily="18" charset="0"/>
              </a:rPr>
              <a:t>Leverage Blockchain for Transparency &amp; Security</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Ensure secure and immutable transaction records in crowdfunding.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Eliminate Centralized Authority</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Enable decentralized tracking of fund usage and governance decisions.</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Automate secure and efficient fund allocation, reducing risks of fraud.</a:t>
            </a: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Maintain tamper-proof financial records and improve trust in fund distribution.</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
        <p:nvSpPr>
          <p:cNvPr id="4"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Parallelogram 6"/>
          <p:cNvSpPr/>
          <p:nvPr/>
        </p:nvSpPr>
        <p:spPr>
          <a:xfrm>
            <a:off x="353292" y="6549091"/>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IN" sz="3600" b="1" dirty="0">
                <a:solidFill>
                  <a:srgbClr val="002060"/>
                </a:solidFill>
                <a:latin typeface="Times New Roman" panose="02020603050405020304" pitchFamily="18" charset="0"/>
                <a:cs typeface="Times New Roman" panose="02020603050405020304" pitchFamily="18" charset="0"/>
              </a:rPr>
              <a:t>Flowchart:</a:t>
            </a:r>
            <a:endParaRPr lang="en-IN"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66193" y="1818768"/>
            <a:ext cx="10515600" cy="4351338"/>
          </a:xfrm>
        </p:spPr>
        <p:txBody>
          <a:bodyPr>
            <a:noAutofit/>
          </a:bodyPr>
          <a:lstStyle/>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Parallelogram 6"/>
          <p:cNvSpPr/>
          <p:nvPr/>
        </p:nvSpPr>
        <p:spPr>
          <a:xfrm>
            <a:off x="353292" y="6549091"/>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8" name="椭圆"/>
          <p:cNvSpPr/>
          <p:nvPr>
            <p:custDataLst>
              <p:tags r:id="rId1"/>
            </p:custDataLst>
          </p:nvPr>
        </p:nvSpPr>
        <p:spPr>
          <a:xfrm>
            <a:off x="1434148" y="2844483"/>
            <a:ext cx="1107440" cy="1108075"/>
          </a:xfrm>
          <a:prstGeom prst="ellipse">
            <a:avLst/>
          </a:prstGeom>
          <a:noFill/>
          <a:ln w="6350">
            <a:gradFill flip="none" rotWithShape="1">
              <a:gsLst>
                <a:gs pos="0">
                  <a:schemeClr val="accent1"/>
                </a:gs>
                <a:gs pos="88000">
                  <a:schemeClr val="accent1">
                    <a:alpha val="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en-US" sz="2400" b="0" i="0" baseline="0" noProof="0" dirty="0">
              <a:ln>
                <a:noFill/>
              </a:ln>
              <a:solidFill>
                <a:prstClr val="white"/>
              </a:solidFill>
              <a:effectLst/>
              <a:uLnTx/>
              <a:uFillTx/>
              <a:latin typeface="+mn-lt"/>
              <a:sym typeface="Arial" panose="020B0604020202020204" pitchFamily="34" charset="0"/>
            </a:endParaRPr>
          </a:p>
        </p:txBody>
      </p:sp>
      <p:sp>
        <p:nvSpPr>
          <p:cNvPr id="389" name="椭圆 1"/>
          <p:cNvSpPr/>
          <p:nvPr>
            <p:custDataLst>
              <p:tags r:id="rId2"/>
            </p:custDataLst>
          </p:nvPr>
        </p:nvSpPr>
        <p:spPr>
          <a:xfrm>
            <a:off x="1536383" y="2946718"/>
            <a:ext cx="902335" cy="902970"/>
          </a:xfrm>
          <a:prstGeom prst="ellipse">
            <a:avLst/>
          </a:prstGeom>
          <a:solidFill>
            <a:schemeClr val="accent1"/>
          </a:solidFill>
        </p:spPr>
        <p:txBody>
          <a:bodyPr wrap="none" lIns="0" tIns="0" rIns="0" bIns="0" rtlCol="0" anchor="ctr" anchorCtr="0">
            <a:noAutofit/>
          </a:bodyPr>
          <a:p>
            <a:pPr algn="ctr">
              <a:spcBef>
                <a:spcPct val="0"/>
              </a:spcBef>
              <a:spcAft>
                <a:spcPct val="0"/>
              </a:spcAft>
            </a:pPr>
            <a:r>
              <a:rPr lang="en-US" sz="2400" b="1">
                <a:solidFill>
                  <a:schemeClr val="lt1">
                    <a:lumMod val="100000"/>
                  </a:schemeClr>
                </a:solidFill>
                <a:latin typeface="+mn-lt"/>
                <a:sym typeface="+mn-lt"/>
              </a:rPr>
              <a:t>01</a:t>
            </a:r>
            <a:endParaRPr lang="en-US" sz="2400" b="1">
              <a:solidFill>
                <a:schemeClr val="lt1">
                  <a:lumMod val="100000"/>
                </a:schemeClr>
              </a:solidFill>
              <a:latin typeface="+mn-ea"/>
              <a:sym typeface="+mn-ea"/>
            </a:endParaRPr>
          </a:p>
        </p:txBody>
      </p:sp>
      <p:sp>
        <p:nvSpPr>
          <p:cNvPr id="390" name="弧形 85"/>
          <p:cNvSpPr/>
          <p:nvPr>
            <p:custDataLst>
              <p:tags r:id="rId3"/>
            </p:custDataLst>
          </p:nvPr>
        </p:nvSpPr>
        <p:spPr>
          <a:xfrm rot="16200000">
            <a:off x="1352233" y="2800668"/>
            <a:ext cx="1189355" cy="1189355"/>
          </a:xfrm>
          <a:prstGeom prst="arc">
            <a:avLst>
              <a:gd name="adj1" fmla="val 2657162"/>
              <a:gd name="adj2" fmla="val 8176062"/>
            </a:avLst>
          </a:prstGeom>
          <a:noFill/>
          <a:ln w="38100"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en-US" sz="2400" b="0" i="0" baseline="0" noProof="0" dirty="0">
              <a:ln>
                <a:noFill/>
              </a:ln>
              <a:solidFill>
                <a:prstClr val="white"/>
              </a:solidFill>
              <a:effectLst/>
              <a:uLnTx/>
              <a:uFillTx/>
              <a:latin typeface="+mn-lt"/>
              <a:sym typeface="Arial" panose="020B0604020202020204" pitchFamily="34" charset="0"/>
            </a:endParaRPr>
          </a:p>
        </p:txBody>
      </p:sp>
      <p:sp>
        <p:nvSpPr>
          <p:cNvPr id="391" name="椭圆"/>
          <p:cNvSpPr/>
          <p:nvPr>
            <p:custDataLst>
              <p:tags r:id="rId4"/>
            </p:custDataLst>
          </p:nvPr>
        </p:nvSpPr>
        <p:spPr>
          <a:xfrm>
            <a:off x="3500438" y="2844483"/>
            <a:ext cx="1107440" cy="1108075"/>
          </a:xfrm>
          <a:prstGeom prst="ellipse">
            <a:avLst/>
          </a:prstGeom>
          <a:noFill/>
          <a:ln w="6350">
            <a:gradFill flip="none" rotWithShape="1">
              <a:gsLst>
                <a:gs pos="0">
                  <a:schemeClr val="accent1"/>
                </a:gs>
                <a:gs pos="88000">
                  <a:schemeClr val="accent1">
                    <a:alpha val="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en-US" sz="2400" b="0" i="0" baseline="0" noProof="0" dirty="0">
              <a:ln>
                <a:noFill/>
              </a:ln>
              <a:solidFill>
                <a:prstClr val="white"/>
              </a:solidFill>
              <a:effectLst/>
              <a:uLnTx/>
              <a:uFillTx/>
              <a:latin typeface="+mn-lt"/>
              <a:sym typeface="Arial" panose="020B0604020202020204" pitchFamily="34" charset="0"/>
            </a:endParaRPr>
          </a:p>
        </p:txBody>
      </p:sp>
      <p:sp>
        <p:nvSpPr>
          <p:cNvPr id="392" name="椭圆 2"/>
          <p:cNvSpPr/>
          <p:nvPr>
            <p:custDataLst>
              <p:tags r:id="rId5"/>
            </p:custDataLst>
          </p:nvPr>
        </p:nvSpPr>
        <p:spPr>
          <a:xfrm>
            <a:off x="3602673" y="2946718"/>
            <a:ext cx="902335" cy="902970"/>
          </a:xfrm>
          <a:prstGeom prst="ellipse">
            <a:avLst/>
          </a:prstGeom>
          <a:solidFill>
            <a:schemeClr val="accent1"/>
          </a:solidFill>
        </p:spPr>
        <p:txBody>
          <a:bodyPr wrap="none" lIns="0" tIns="0" rIns="0" bIns="0" rtlCol="0" anchor="ctr" anchorCtr="0">
            <a:noAutofit/>
          </a:bodyPr>
          <a:p>
            <a:pPr algn="ctr">
              <a:spcBef>
                <a:spcPct val="0"/>
              </a:spcBef>
              <a:spcAft>
                <a:spcPct val="0"/>
              </a:spcAft>
            </a:pPr>
            <a:r>
              <a:rPr lang="en-US" sz="2400" b="1">
                <a:solidFill>
                  <a:schemeClr val="lt1">
                    <a:lumMod val="100000"/>
                  </a:schemeClr>
                </a:solidFill>
                <a:latin typeface="+mn-lt"/>
                <a:sym typeface="+mn-lt"/>
              </a:rPr>
              <a:t>02</a:t>
            </a:r>
            <a:endParaRPr lang="en-US" sz="2400" b="1">
              <a:solidFill>
                <a:schemeClr val="lt1">
                  <a:lumMod val="100000"/>
                </a:schemeClr>
              </a:solidFill>
              <a:latin typeface="+mn-ea"/>
              <a:sym typeface="+mn-ea"/>
            </a:endParaRPr>
          </a:p>
        </p:txBody>
      </p:sp>
      <p:sp>
        <p:nvSpPr>
          <p:cNvPr id="393" name="弧形 85"/>
          <p:cNvSpPr/>
          <p:nvPr>
            <p:custDataLst>
              <p:tags r:id="rId6"/>
            </p:custDataLst>
          </p:nvPr>
        </p:nvSpPr>
        <p:spPr>
          <a:xfrm rot="16200000">
            <a:off x="3418523" y="2800668"/>
            <a:ext cx="1189355" cy="1189355"/>
          </a:xfrm>
          <a:prstGeom prst="arc">
            <a:avLst>
              <a:gd name="adj1" fmla="val 2657162"/>
              <a:gd name="adj2" fmla="val 8176062"/>
            </a:avLst>
          </a:prstGeom>
          <a:noFill/>
          <a:ln w="38100"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en-US" sz="2400" b="0" i="0" baseline="0" noProof="0" dirty="0">
              <a:ln>
                <a:noFill/>
              </a:ln>
              <a:solidFill>
                <a:prstClr val="white"/>
              </a:solidFill>
              <a:effectLst/>
              <a:uLnTx/>
              <a:uFillTx/>
              <a:latin typeface="+mn-lt"/>
              <a:sym typeface="Arial" panose="020B0604020202020204" pitchFamily="34" charset="0"/>
            </a:endParaRPr>
          </a:p>
        </p:txBody>
      </p:sp>
      <p:sp>
        <p:nvSpPr>
          <p:cNvPr id="394" name="椭圆"/>
          <p:cNvSpPr/>
          <p:nvPr>
            <p:custDataLst>
              <p:tags r:id="rId7"/>
            </p:custDataLst>
          </p:nvPr>
        </p:nvSpPr>
        <p:spPr>
          <a:xfrm>
            <a:off x="5566728" y="2844483"/>
            <a:ext cx="1107440" cy="1108075"/>
          </a:xfrm>
          <a:prstGeom prst="ellipse">
            <a:avLst/>
          </a:prstGeom>
          <a:noFill/>
          <a:ln w="6350">
            <a:gradFill flip="none" rotWithShape="1">
              <a:gsLst>
                <a:gs pos="0">
                  <a:schemeClr val="accent1"/>
                </a:gs>
                <a:gs pos="88000">
                  <a:schemeClr val="accent1">
                    <a:alpha val="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en-US" sz="2400" b="0" i="0" baseline="0" noProof="0" dirty="0">
              <a:ln>
                <a:noFill/>
              </a:ln>
              <a:solidFill>
                <a:prstClr val="white"/>
              </a:solidFill>
              <a:effectLst/>
              <a:uLnTx/>
              <a:uFillTx/>
              <a:latin typeface="+mn-lt"/>
              <a:sym typeface="Arial" panose="020B0604020202020204" pitchFamily="34" charset="0"/>
            </a:endParaRPr>
          </a:p>
        </p:txBody>
      </p:sp>
      <p:sp>
        <p:nvSpPr>
          <p:cNvPr id="395" name="椭圆 3"/>
          <p:cNvSpPr/>
          <p:nvPr>
            <p:custDataLst>
              <p:tags r:id="rId8"/>
            </p:custDataLst>
          </p:nvPr>
        </p:nvSpPr>
        <p:spPr>
          <a:xfrm>
            <a:off x="5668963" y="2946718"/>
            <a:ext cx="902335" cy="902970"/>
          </a:xfrm>
          <a:prstGeom prst="ellipse">
            <a:avLst/>
          </a:prstGeom>
          <a:solidFill>
            <a:schemeClr val="accent1"/>
          </a:solidFill>
        </p:spPr>
        <p:txBody>
          <a:bodyPr wrap="none" lIns="0" tIns="0" rIns="0" bIns="0" rtlCol="0" anchor="ctr" anchorCtr="0">
            <a:noAutofit/>
          </a:bodyPr>
          <a:p>
            <a:pPr algn="ctr">
              <a:spcBef>
                <a:spcPct val="0"/>
              </a:spcBef>
              <a:spcAft>
                <a:spcPct val="0"/>
              </a:spcAft>
            </a:pPr>
            <a:r>
              <a:rPr lang="en-US" sz="2400" b="1">
                <a:solidFill>
                  <a:schemeClr val="lt1">
                    <a:lumMod val="100000"/>
                  </a:schemeClr>
                </a:solidFill>
                <a:latin typeface="+mn-lt"/>
                <a:sym typeface="+mn-lt"/>
              </a:rPr>
              <a:t>03</a:t>
            </a:r>
            <a:endParaRPr lang="en-US" sz="2400" b="1">
              <a:solidFill>
                <a:schemeClr val="lt1">
                  <a:lumMod val="100000"/>
                </a:schemeClr>
              </a:solidFill>
              <a:latin typeface="+mn-ea"/>
              <a:sym typeface="+mn-ea"/>
            </a:endParaRPr>
          </a:p>
        </p:txBody>
      </p:sp>
      <p:sp>
        <p:nvSpPr>
          <p:cNvPr id="396" name="弧形 85"/>
          <p:cNvSpPr/>
          <p:nvPr>
            <p:custDataLst>
              <p:tags r:id="rId9"/>
            </p:custDataLst>
          </p:nvPr>
        </p:nvSpPr>
        <p:spPr>
          <a:xfrm rot="16200000">
            <a:off x="5484813" y="2800668"/>
            <a:ext cx="1189355" cy="1189355"/>
          </a:xfrm>
          <a:prstGeom prst="arc">
            <a:avLst>
              <a:gd name="adj1" fmla="val 2657162"/>
              <a:gd name="adj2" fmla="val 8176062"/>
            </a:avLst>
          </a:prstGeom>
          <a:noFill/>
          <a:ln w="38100"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en-US" sz="2400" b="0" i="0" baseline="0" noProof="0" dirty="0">
              <a:ln>
                <a:noFill/>
              </a:ln>
              <a:solidFill>
                <a:prstClr val="white"/>
              </a:solidFill>
              <a:effectLst/>
              <a:uLnTx/>
              <a:uFillTx/>
              <a:latin typeface="+mn-lt"/>
              <a:sym typeface="Arial" panose="020B0604020202020204" pitchFamily="34" charset="0"/>
            </a:endParaRPr>
          </a:p>
        </p:txBody>
      </p:sp>
      <p:sp>
        <p:nvSpPr>
          <p:cNvPr id="397" name="椭圆"/>
          <p:cNvSpPr/>
          <p:nvPr>
            <p:custDataLst>
              <p:tags r:id="rId10"/>
            </p:custDataLst>
          </p:nvPr>
        </p:nvSpPr>
        <p:spPr>
          <a:xfrm>
            <a:off x="7633018" y="2844483"/>
            <a:ext cx="1107440" cy="1108075"/>
          </a:xfrm>
          <a:prstGeom prst="ellipse">
            <a:avLst/>
          </a:prstGeom>
          <a:noFill/>
          <a:ln w="6350">
            <a:gradFill flip="none" rotWithShape="1">
              <a:gsLst>
                <a:gs pos="0">
                  <a:schemeClr val="accent1"/>
                </a:gs>
                <a:gs pos="88000">
                  <a:schemeClr val="accent1">
                    <a:alpha val="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en-US" sz="2400" b="0" i="0" baseline="0" noProof="0" dirty="0">
              <a:ln>
                <a:noFill/>
              </a:ln>
              <a:solidFill>
                <a:prstClr val="white"/>
              </a:solidFill>
              <a:effectLst/>
              <a:uLnTx/>
              <a:uFillTx/>
              <a:latin typeface="+mn-lt"/>
              <a:sym typeface="Arial" panose="020B0604020202020204" pitchFamily="34" charset="0"/>
            </a:endParaRPr>
          </a:p>
        </p:txBody>
      </p:sp>
      <p:sp>
        <p:nvSpPr>
          <p:cNvPr id="398" name="椭圆 4"/>
          <p:cNvSpPr/>
          <p:nvPr>
            <p:custDataLst>
              <p:tags r:id="rId11"/>
            </p:custDataLst>
          </p:nvPr>
        </p:nvSpPr>
        <p:spPr>
          <a:xfrm>
            <a:off x="7735888" y="2946718"/>
            <a:ext cx="902335" cy="902970"/>
          </a:xfrm>
          <a:prstGeom prst="ellipse">
            <a:avLst/>
          </a:prstGeom>
          <a:solidFill>
            <a:schemeClr val="accent1"/>
          </a:solidFill>
        </p:spPr>
        <p:txBody>
          <a:bodyPr wrap="none" lIns="0" tIns="0" rIns="0" bIns="0" rtlCol="0" anchor="ctr" anchorCtr="0">
            <a:noAutofit/>
          </a:bodyPr>
          <a:p>
            <a:pPr algn="ctr">
              <a:spcBef>
                <a:spcPct val="0"/>
              </a:spcBef>
              <a:spcAft>
                <a:spcPct val="0"/>
              </a:spcAft>
            </a:pPr>
            <a:r>
              <a:rPr lang="en-US" sz="2400" b="1">
                <a:solidFill>
                  <a:schemeClr val="lt1">
                    <a:lumMod val="100000"/>
                  </a:schemeClr>
                </a:solidFill>
                <a:latin typeface="+mn-lt"/>
                <a:sym typeface="+mn-lt"/>
              </a:rPr>
              <a:t>04</a:t>
            </a:r>
            <a:endParaRPr lang="en-US" sz="2400" b="1">
              <a:solidFill>
                <a:schemeClr val="lt1">
                  <a:lumMod val="100000"/>
                </a:schemeClr>
              </a:solidFill>
              <a:latin typeface="+mn-ea"/>
              <a:sym typeface="+mn-ea"/>
            </a:endParaRPr>
          </a:p>
        </p:txBody>
      </p:sp>
      <p:sp>
        <p:nvSpPr>
          <p:cNvPr id="399" name="弧形 85"/>
          <p:cNvSpPr/>
          <p:nvPr>
            <p:custDataLst>
              <p:tags r:id="rId12"/>
            </p:custDataLst>
          </p:nvPr>
        </p:nvSpPr>
        <p:spPr>
          <a:xfrm rot="16200000">
            <a:off x="7551738" y="2800668"/>
            <a:ext cx="1189355" cy="1189355"/>
          </a:xfrm>
          <a:prstGeom prst="arc">
            <a:avLst>
              <a:gd name="adj1" fmla="val 2657162"/>
              <a:gd name="adj2" fmla="val 8176062"/>
            </a:avLst>
          </a:prstGeom>
          <a:noFill/>
          <a:ln w="38100"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en-US" sz="2400" b="0" i="0" baseline="0" noProof="0" dirty="0">
              <a:ln>
                <a:noFill/>
              </a:ln>
              <a:solidFill>
                <a:prstClr val="white"/>
              </a:solidFill>
              <a:effectLst/>
              <a:uLnTx/>
              <a:uFillTx/>
              <a:latin typeface="+mn-lt"/>
              <a:sym typeface="Arial" panose="020B0604020202020204" pitchFamily="34" charset="0"/>
            </a:endParaRPr>
          </a:p>
        </p:txBody>
      </p:sp>
      <p:sp>
        <p:nvSpPr>
          <p:cNvPr id="400" name="椭圆"/>
          <p:cNvSpPr/>
          <p:nvPr>
            <p:custDataLst>
              <p:tags r:id="rId13"/>
            </p:custDataLst>
          </p:nvPr>
        </p:nvSpPr>
        <p:spPr>
          <a:xfrm>
            <a:off x="9699943" y="2844483"/>
            <a:ext cx="1107440" cy="1108075"/>
          </a:xfrm>
          <a:prstGeom prst="ellipse">
            <a:avLst/>
          </a:prstGeom>
          <a:noFill/>
          <a:ln w="6350">
            <a:gradFill flip="none" rotWithShape="1">
              <a:gsLst>
                <a:gs pos="0">
                  <a:schemeClr val="accent1"/>
                </a:gs>
                <a:gs pos="88000">
                  <a:schemeClr val="accent1">
                    <a:alpha val="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en-US" sz="2400" b="0" i="0" baseline="0" noProof="0" dirty="0">
              <a:ln>
                <a:noFill/>
              </a:ln>
              <a:solidFill>
                <a:prstClr val="white"/>
              </a:solidFill>
              <a:effectLst/>
              <a:uLnTx/>
              <a:uFillTx/>
              <a:latin typeface="+mn-lt"/>
              <a:sym typeface="Arial" panose="020B0604020202020204" pitchFamily="34" charset="0"/>
            </a:endParaRPr>
          </a:p>
        </p:txBody>
      </p:sp>
      <p:sp>
        <p:nvSpPr>
          <p:cNvPr id="401" name="椭圆 5"/>
          <p:cNvSpPr/>
          <p:nvPr>
            <p:custDataLst>
              <p:tags r:id="rId14"/>
            </p:custDataLst>
          </p:nvPr>
        </p:nvSpPr>
        <p:spPr>
          <a:xfrm>
            <a:off x="9802178" y="2946718"/>
            <a:ext cx="902335" cy="902970"/>
          </a:xfrm>
          <a:prstGeom prst="ellipse">
            <a:avLst/>
          </a:prstGeom>
          <a:solidFill>
            <a:schemeClr val="accent1"/>
          </a:solidFill>
        </p:spPr>
        <p:txBody>
          <a:bodyPr wrap="none" lIns="0" tIns="0" rIns="0" bIns="0" rtlCol="0" anchor="ctr" anchorCtr="0">
            <a:noAutofit/>
          </a:bodyPr>
          <a:p>
            <a:pPr algn="ctr">
              <a:spcBef>
                <a:spcPct val="0"/>
              </a:spcBef>
              <a:spcAft>
                <a:spcPct val="0"/>
              </a:spcAft>
            </a:pPr>
            <a:r>
              <a:rPr lang="en-US" sz="2400" b="1">
                <a:solidFill>
                  <a:schemeClr val="lt1">
                    <a:lumMod val="100000"/>
                  </a:schemeClr>
                </a:solidFill>
                <a:latin typeface="+mn-lt"/>
                <a:sym typeface="+mn-lt"/>
              </a:rPr>
              <a:t>05</a:t>
            </a:r>
            <a:endParaRPr lang="en-US" sz="2400" b="1">
              <a:solidFill>
                <a:schemeClr val="lt1">
                  <a:lumMod val="100000"/>
                </a:schemeClr>
              </a:solidFill>
              <a:latin typeface="+mn-ea"/>
              <a:sym typeface="+mn-ea"/>
            </a:endParaRPr>
          </a:p>
        </p:txBody>
      </p:sp>
      <p:sp>
        <p:nvSpPr>
          <p:cNvPr id="402" name="弧形 85"/>
          <p:cNvSpPr/>
          <p:nvPr>
            <p:custDataLst>
              <p:tags r:id="rId15"/>
            </p:custDataLst>
          </p:nvPr>
        </p:nvSpPr>
        <p:spPr>
          <a:xfrm rot="16200000">
            <a:off x="9618028" y="2800668"/>
            <a:ext cx="1189355" cy="1189355"/>
          </a:xfrm>
          <a:prstGeom prst="arc">
            <a:avLst>
              <a:gd name="adj1" fmla="val 2657162"/>
              <a:gd name="adj2" fmla="val 8176062"/>
            </a:avLst>
          </a:prstGeom>
          <a:noFill/>
          <a:ln w="38100" cap="rnd">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en-US" sz="2400" b="0" i="0" baseline="0" noProof="0" dirty="0">
              <a:ln>
                <a:noFill/>
              </a:ln>
              <a:solidFill>
                <a:prstClr val="white"/>
              </a:solidFill>
              <a:effectLst/>
              <a:uLnTx/>
              <a:uFillTx/>
              <a:latin typeface="+mn-lt"/>
              <a:sym typeface="Arial" panose="020B0604020202020204" pitchFamily="34" charset="0"/>
            </a:endParaRPr>
          </a:p>
        </p:txBody>
      </p:sp>
      <p:cxnSp>
        <p:nvCxnSpPr>
          <p:cNvPr id="403" name="直接连接符 65"/>
          <p:cNvCxnSpPr/>
          <p:nvPr>
            <p:custDataLst>
              <p:tags r:id="rId16"/>
            </p:custDataLst>
          </p:nvPr>
        </p:nvCxnSpPr>
        <p:spPr>
          <a:xfrm>
            <a:off x="2565083" y="3396298"/>
            <a:ext cx="935355" cy="2540"/>
          </a:xfrm>
          <a:prstGeom prst="line">
            <a:avLst/>
          </a:prstGeom>
          <a:ln w="158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404" name="直接连接符 72"/>
          <p:cNvCxnSpPr/>
          <p:nvPr>
            <p:custDataLst>
              <p:tags r:id="rId17"/>
            </p:custDataLst>
          </p:nvPr>
        </p:nvCxnSpPr>
        <p:spPr>
          <a:xfrm>
            <a:off x="4631373" y="3395663"/>
            <a:ext cx="935355" cy="2540"/>
          </a:xfrm>
          <a:prstGeom prst="line">
            <a:avLst/>
          </a:prstGeom>
          <a:ln w="15875">
            <a:tailEnd type="oval"/>
          </a:ln>
        </p:spPr>
        <p:style>
          <a:lnRef idx="1">
            <a:schemeClr val="accent1"/>
          </a:lnRef>
          <a:fillRef idx="0">
            <a:schemeClr val="accent1"/>
          </a:fillRef>
          <a:effectRef idx="0">
            <a:schemeClr val="accent1"/>
          </a:effectRef>
          <a:fontRef idx="minor">
            <a:schemeClr val="tx1"/>
          </a:fontRef>
        </p:style>
      </p:cxnSp>
      <p:cxnSp>
        <p:nvCxnSpPr>
          <p:cNvPr id="405" name="直接连接符 73"/>
          <p:cNvCxnSpPr/>
          <p:nvPr>
            <p:custDataLst>
              <p:tags r:id="rId18"/>
            </p:custDataLst>
          </p:nvPr>
        </p:nvCxnSpPr>
        <p:spPr>
          <a:xfrm>
            <a:off x="6697663" y="3395663"/>
            <a:ext cx="935355" cy="2540"/>
          </a:xfrm>
          <a:prstGeom prst="line">
            <a:avLst/>
          </a:prstGeom>
          <a:ln w="15875">
            <a:solidFill>
              <a:schemeClr val="accent1"/>
            </a:solidFill>
            <a:tailEnd type="oval"/>
          </a:ln>
        </p:spPr>
        <p:style>
          <a:lnRef idx="1">
            <a:schemeClr val="accent1"/>
          </a:lnRef>
          <a:fillRef idx="0">
            <a:schemeClr val="accent1"/>
          </a:fillRef>
          <a:effectRef idx="0">
            <a:schemeClr val="accent1"/>
          </a:effectRef>
          <a:fontRef idx="minor">
            <a:schemeClr val="tx1"/>
          </a:fontRef>
        </p:style>
      </p:cxnSp>
      <p:cxnSp>
        <p:nvCxnSpPr>
          <p:cNvPr id="406" name="直接连接符 74"/>
          <p:cNvCxnSpPr/>
          <p:nvPr>
            <p:custDataLst>
              <p:tags r:id="rId19"/>
            </p:custDataLst>
          </p:nvPr>
        </p:nvCxnSpPr>
        <p:spPr>
          <a:xfrm>
            <a:off x="8763953" y="3395663"/>
            <a:ext cx="935355" cy="2540"/>
          </a:xfrm>
          <a:prstGeom prst="line">
            <a:avLst/>
          </a:prstGeom>
          <a:ln w="15875">
            <a:tailEnd type="oval"/>
          </a:ln>
        </p:spPr>
        <p:style>
          <a:lnRef idx="1">
            <a:schemeClr val="accent1"/>
          </a:lnRef>
          <a:fillRef idx="0">
            <a:schemeClr val="accent1"/>
          </a:fillRef>
          <a:effectRef idx="0">
            <a:schemeClr val="accent1"/>
          </a:effectRef>
          <a:fontRef idx="minor">
            <a:schemeClr val="tx1"/>
          </a:fontRef>
        </p:style>
      </p:cxnSp>
      <p:sp>
        <p:nvSpPr>
          <p:cNvPr id="408" name="矩形 7"/>
          <p:cNvSpPr/>
          <p:nvPr>
            <p:custDataLst>
              <p:tags r:id="rId20"/>
            </p:custDataLst>
          </p:nvPr>
        </p:nvSpPr>
        <p:spPr>
          <a:xfrm>
            <a:off x="704533" y="2109153"/>
            <a:ext cx="2552400" cy="451485"/>
          </a:xfrm>
          <a:prstGeom prst="rect">
            <a:avLst/>
          </a:prstGeom>
          <a:noFill/>
          <a:extLst>
            <a:ext uri="{909E8E84-426E-40DD-AFC4-6F175D3DCCD1}">
              <a14:hiddenFill xmlns:a14="http://schemas.microsoft.com/office/drawing/2010/main">
                <a:solidFill>
                  <a:schemeClr val="accent1"/>
                </a:solidFill>
              </a14:hiddenFill>
            </a:ext>
          </a:extLst>
        </p:spPr>
        <p:txBody>
          <a:bodyPr wrap="square" lIns="0" tIns="0" rIns="0" bIns="0" rtlCol="0" anchor="t" anchorCtr="0"/>
          <a:p>
            <a:pPr algn="ctr">
              <a:spcBef>
                <a:spcPct val="0"/>
              </a:spcBef>
              <a:spcAft>
                <a:spcPct val="0"/>
              </a:spcAft>
            </a:pPr>
            <a:r>
              <a:rPr lang="en-US" sz="2000" dirty="0">
                <a:latin typeface="Times New Roman" panose="02020603050405020304" pitchFamily="18" charset="0"/>
                <a:cs typeface="Times New Roman" panose="02020603050405020304" pitchFamily="18" charset="0"/>
                <a:sym typeface="+mn-ea"/>
              </a:rPr>
              <a:t>User Registration &amp; Authentication:</a:t>
            </a:r>
            <a:endParaRPr lang="en-US" sz="2000" b="1" dirty="0">
              <a:solidFill>
                <a:schemeClr val="accent1"/>
              </a:solidFill>
              <a:latin typeface="Times New Roman" panose="02020603050405020304" pitchFamily="18" charset="0"/>
              <a:cs typeface="Times New Roman" panose="02020603050405020304" pitchFamily="18" charset="0"/>
              <a:sym typeface="+mn-ea"/>
            </a:endParaRPr>
          </a:p>
        </p:txBody>
      </p:sp>
      <p:sp>
        <p:nvSpPr>
          <p:cNvPr id="410" name="矩形 9"/>
          <p:cNvSpPr/>
          <p:nvPr>
            <p:custDataLst>
              <p:tags r:id="rId21"/>
            </p:custDataLst>
          </p:nvPr>
        </p:nvSpPr>
        <p:spPr>
          <a:xfrm>
            <a:off x="4820920" y="1969135"/>
            <a:ext cx="2552700" cy="837565"/>
          </a:xfrm>
          <a:prstGeom prst="rect">
            <a:avLst/>
          </a:prstGeom>
          <a:noFill/>
          <a:extLst>
            <a:ext uri="{909E8E84-426E-40DD-AFC4-6F175D3DCCD1}">
              <a14:hiddenFill xmlns:a14="http://schemas.microsoft.com/office/drawing/2010/main">
                <a:solidFill>
                  <a:schemeClr val="accent1"/>
                </a:solidFill>
              </a14:hiddenFill>
            </a:ext>
          </a:extLst>
        </p:spPr>
        <p:txBody>
          <a:bodyPr wrap="square" lIns="0" tIns="0" rIns="0" bIns="0" rtlCol="0" anchor="t" anchorCtr="0"/>
          <a:p>
            <a:pPr algn="ctr">
              <a:spcBef>
                <a:spcPct val="0"/>
              </a:spcBef>
              <a:spcAft>
                <a:spcPct val="0"/>
              </a:spcAft>
            </a:pPr>
            <a:r>
              <a:rPr lang="en-IN" sz="2000" dirty="0">
                <a:latin typeface="Times New Roman" panose="02020603050405020304" pitchFamily="18" charset="0"/>
                <a:cs typeface="Times New Roman" panose="02020603050405020304" pitchFamily="18" charset="0"/>
                <a:sym typeface="+mn-ea"/>
              </a:rPr>
              <a:t> </a:t>
            </a:r>
            <a:r>
              <a:rPr lang="en-US" sz="2000" dirty="0">
                <a:latin typeface="Times New Roman" panose="02020603050405020304" pitchFamily="18" charset="0"/>
                <a:cs typeface="Times New Roman" panose="02020603050405020304" pitchFamily="18" charset="0"/>
                <a:sym typeface="+mn-ea"/>
              </a:rPr>
              <a:t>Fundraising &amp; Donor Contributions</a:t>
            </a:r>
            <a:endParaRPr lang="en-US" sz="2000" b="1" dirty="0">
              <a:solidFill>
                <a:schemeClr val="accent1"/>
              </a:solidFill>
              <a:latin typeface="Times New Roman" panose="02020603050405020304" pitchFamily="18" charset="0"/>
              <a:cs typeface="Times New Roman" panose="02020603050405020304" pitchFamily="18" charset="0"/>
              <a:sym typeface="+mn-ea"/>
            </a:endParaRPr>
          </a:p>
        </p:txBody>
      </p:sp>
      <p:sp>
        <p:nvSpPr>
          <p:cNvPr id="412" name="矩形 11"/>
          <p:cNvSpPr/>
          <p:nvPr>
            <p:custDataLst>
              <p:tags r:id="rId22"/>
            </p:custDataLst>
          </p:nvPr>
        </p:nvSpPr>
        <p:spPr>
          <a:xfrm>
            <a:off x="8937308" y="2161858"/>
            <a:ext cx="2552400" cy="451485"/>
          </a:xfrm>
          <a:prstGeom prst="rect">
            <a:avLst/>
          </a:prstGeom>
          <a:noFill/>
          <a:extLst>
            <a:ext uri="{909E8E84-426E-40DD-AFC4-6F175D3DCCD1}">
              <a14:hiddenFill xmlns:a14="http://schemas.microsoft.com/office/drawing/2010/main">
                <a:solidFill>
                  <a:schemeClr val="accent1"/>
                </a:solidFill>
              </a14:hiddenFill>
            </a:ext>
          </a:extLst>
        </p:spPr>
        <p:txBody>
          <a:bodyPr wrap="square" lIns="0" tIns="0" rIns="0" bIns="0" rtlCol="0" anchor="t" anchorCtr="0"/>
          <a:p>
            <a:pPr algn="ctr">
              <a:spcBef>
                <a:spcPct val="0"/>
              </a:spcBef>
              <a:spcAft>
                <a:spcPct val="0"/>
              </a:spcAft>
            </a:pPr>
            <a:r>
              <a:rPr lang="en-US" sz="2000" dirty="0">
                <a:latin typeface="Times New Roman" panose="02020603050405020304" pitchFamily="18" charset="0"/>
                <a:cs typeface="Times New Roman" panose="02020603050405020304" pitchFamily="18" charset="0"/>
                <a:sym typeface="+mn-ea"/>
              </a:rPr>
              <a:t>Transparency &amp; Project Updates</a:t>
            </a:r>
            <a:endParaRPr lang="en-US" sz="2000" b="1" dirty="0">
              <a:solidFill>
                <a:schemeClr val="accent1"/>
              </a:solidFill>
              <a:latin typeface="Times New Roman" panose="02020603050405020304" pitchFamily="18" charset="0"/>
              <a:cs typeface="Times New Roman" panose="02020603050405020304" pitchFamily="18" charset="0"/>
              <a:sym typeface="+mn-ea"/>
            </a:endParaRPr>
          </a:p>
        </p:txBody>
      </p:sp>
      <p:sp>
        <p:nvSpPr>
          <p:cNvPr id="414" name="矩形 13"/>
          <p:cNvSpPr/>
          <p:nvPr>
            <p:custDataLst>
              <p:tags r:id="rId23"/>
            </p:custDataLst>
          </p:nvPr>
        </p:nvSpPr>
        <p:spPr>
          <a:xfrm>
            <a:off x="2179320" y="3952875"/>
            <a:ext cx="4211955" cy="1692910"/>
          </a:xfrm>
          <a:prstGeom prst="rect">
            <a:avLst/>
          </a:prstGeom>
          <a:noFill/>
          <a:extLst>
            <a:ext uri="{909E8E84-426E-40DD-AFC4-6F175D3DCCD1}">
              <a14:hiddenFill xmlns:a14="http://schemas.microsoft.com/office/drawing/2010/main">
                <a:solidFill>
                  <a:schemeClr val="accent1"/>
                </a:solidFill>
              </a14:hiddenFill>
            </a:ext>
          </a:extLst>
        </p:spPr>
        <p:txBody>
          <a:bodyPr wrap="square" lIns="0" tIns="0" rIns="0" bIns="0" rtlCol="0" anchor="b" anchorCtr="0"/>
          <a:p>
            <a:pPr marL="0" indent="0" algn="l">
              <a:buNone/>
            </a:pPr>
            <a:r>
              <a:rPr lang="en-US" sz="2000" dirty="0">
                <a:latin typeface="Times New Roman" panose="02020603050405020304" pitchFamily="18" charset="0"/>
                <a:cs typeface="Times New Roman" panose="02020603050405020304" pitchFamily="18" charset="0"/>
                <a:sym typeface="+mn-ea"/>
              </a:rPr>
              <a:t>Campaign Creation &amp; Smart Contract Deployment:</a:t>
            </a:r>
            <a:endParaRPr lang="en-US" sz="2000" dirty="0">
              <a:latin typeface="Times New Roman" panose="02020603050405020304" pitchFamily="18" charset="0"/>
              <a:cs typeface="Times New Roman" panose="02020603050405020304" pitchFamily="18" charset="0"/>
            </a:endParaRPr>
          </a:p>
          <a:p>
            <a:pPr marL="0" indent="0" algn="l">
              <a:buNone/>
            </a:pPr>
            <a:r>
              <a:rPr lang="en-US" sz="2000" dirty="0">
                <a:latin typeface="Times New Roman" panose="02020603050405020304" pitchFamily="18" charset="0"/>
                <a:cs typeface="Times New Roman" panose="02020603050405020304" pitchFamily="18" charset="0"/>
                <a:sym typeface="+mn-ea"/>
              </a:rPr>
              <a:t> Fundraiser submits campaign details (project name,goal amount,   deadline).</a:t>
            </a:r>
            <a:endParaRPr lang="en-US" sz="2000" b="1" dirty="0">
              <a:solidFill>
                <a:schemeClr val="accent1"/>
              </a:solidFill>
              <a:latin typeface="Times New Roman" panose="02020603050405020304" pitchFamily="18" charset="0"/>
              <a:cs typeface="Times New Roman" panose="02020603050405020304" pitchFamily="18" charset="0"/>
              <a:sym typeface="+mn-ea"/>
            </a:endParaRPr>
          </a:p>
        </p:txBody>
      </p:sp>
      <p:sp>
        <p:nvSpPr>
          <p:cNvPr id="415" name="矩形 14"/>
          <p:cNvSpPr/>
          <p:nvPr>
            <p:custDataLst>
              <p:tags r:id="rId24"/>
            </p:custDataLst>
          </p:nvPr>
        </p:nvSpPr>
        <p:spPr>
          <a:xfrm>
            <a:off x="7065328" y="4234498"/>
            <a:ext cx="2552400" cy="1134647"/>
          </a:xfrm>
          <a:prstGeom prst="rect">
            <a:avLst/>
          </a:prstGeom>
          <a:noFill/>
          <a:extLst>
            <a:ext uri="{909E8E84-426E-40DD-AFC4-6F175D3DCCD1}">
              <a14:hiddenFill xmlns:a14="http://schemas.microsoft.com/office/drawing/2010/main">
                <a:solidFill>
                  <a:schemeClr val="accent1"/>
                </a:solidFill>
              </a14:hiddenFill>
            </a:ext>
          </a:extLst>
        </p:spPr>
        <p:txBody>
          <a:bodyPr wrap="square" lIns="0" tIns="0" rIns="0" bIns="0" rtlCol="0" anchor="t" anchorCtr="0">
            <a:normAutofit/>
          </a:bodyPr>
          <a:p>
            <a:pPr algn="ctr">
              <a:lnSpc>
                <a:spcPct val="150000"/>
              </a:lnSpc>
              <a:spcBef>
                <a:spcPct val="0"/>
              </a:spcBef>
              <a:spcAft>
                <a:spcPct val="0"/>
              </a:spcAft>
            </a:pPr>
            <a:r>
              <a:rPr lang="en-IN" altLang="en-US" sz="2000">
                <a:solidFill>
                  <a:schemeClr val="tx1">
                    <a:lumMod val="85000"/>
                    <a:lumOff val="15000"/>
                  </a:schemeClr>
                </a:solidFill>
                <a:latin typeface="Times New Roman" panose="02020603050405020304" pitchFamily="18" charset="0"/>
                <a:cs typeface="Times New Roman" panose="02020603050405020304" pitchFamily="18" charset="0"/>
                <a:sym typeface="+mn-ea"/>
              </a:rPr>
              <a:t>Fund Distribution and Verification</a:t>
            </a:r>
            <a:endParaRPr lang="en-IN" altLang="en-US" sz="2000">
              <a:solidFill>
                <a:schemeClr val="tx1">
                  <a:lumMod val="85000"/>
                  <a:lumOff val="15000"/>
                </a:schemeClr>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98830"/>
            <a:ext cx="10515600" cy="1325563"/>
          </a:xfrm>
        </p:spPr>
        <p:txBody>
          <a:bodyPr/>
          <a:lstStyle/>
          <a:p>
            <a:pPr marL="571500" indent="-571500">
              <a:buFont typeface="Wingdings" panose="05000000000000000000" pitchFamily="2" charset="2"/>
              <a:buChar char="v"/>
            </a:pPr>
            <a:r>
              <a:rPr lang="en-US" sz="3600" b="1" dirty="0">
                <a:solidFill>
                  <a:srgbClr val="002060"/>
                </a:solidFill>
                <a:latin typeface="Times New Roman" panose="02020603050405020304" pitchFamily="18" charset="0"/>
                <a:cs typeface="Times New Roman" panose="02020603050405020304" pitchFamily="18" charset="0"/>
              </a:rPr>
              <a:t>Technology Stack</a:t>
            </a:r>
            <a:br>
              <a:rPr lang="en-US" b="1" dirty="0">
                <a:solidFill>
                  <a:srgbClr val="002060"/>
                </a:solidFill>
              </a:rPr>
            </a:br>
            <a:endParaRPr lang="en-US" b="1" dirty="0">
              <a:solidFill>
                <a:srgbClr val="002060"/>
              </a:solidFill>
            </a:endParaRPr>
          </a:p>
        </p:txBody>
      </p:sp>
      <p:sp>
        <p:nvSpPr>
          <p:cNvPr id="3" name="Content Placeholder 2"/>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Blockchain Infrastructure</a:t>
            </a:r>
            <a:endParaRPr lang="en-US" sz="2400" b="1"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Network: </a:t>
            </a:r>
            <a:r>
              <a:rPr lang="en-US" sz="2400" dirty="0" err="1">
                <a:latin typeface="Times New Roman" panose="02020603050405020304" pitchFamily="18" charset="0"/>
                <a:cs typeface="Times New Roman" panose="02020603050405020304" pitchFamily="18" charset="0"/>
              </a:rPr>
              <a:t>Ethereum</a:t>
            </a:r>
            <a:r>
              <a:rPr lang="en-US" sz="2400" dirty="0">
                <a:latin typeface="Times New Roman" panose="02020603050405020304" pitchFamily="18" charset="0"/>
                <a:cs typeface="Times New Roman" panose="02020603050405020304" pitchFamily="18" charset="0"/>
              </a:rPr>
              <a:t> (Can also support Polygon, Solana, or </a:t>
            </a:r>
            <a:r>
              <a:rPr lang="en-US" sz="2400" dirty="0" err="1">
                <a:latin typeface="Times New Roman" panose="02020603050405020304" pitchFamily="18" charset="0"/>
                <a:cs typeface="Times New Roman" panose="02020603050405020304" pitchFamily="18" charset="0"/>
              </a:rPr>
              <a:t>Binance</a:t>
            </a:r>
            <a:r>
              <a:rPr lang="en-US" sz="2400" dirty="0">
                <a:latin typeface="Times New Roman" panose="02020603050405020304" pitchFamily="18" charset="0"/>
                <a:cs typeface="Times New Roman" panose="02020603050405020304" pitchFamily="18" charset="0"/>
              </a:rPr>
              <a:t> Smart Chain)</a:t>
            </a:r>
            <a:endParaRPr lang="en-US" sz="2400" dirty="0">
              <a:latin typeface="Times New Roman" panose="02020603050405020304" pitchFamily="18" charset="0"/>
              <a:cs typeface="Times New Roman" panose="02020603050405020304" pitchFamily="18" charset="0"/>
            </a:endParaRPr>
          </a:p>
          <a:p>
            <a:r>
              <a:rPr lang="en-US" sz="2400" dirty="0" err="1">
                <a:latin typeface="Times New Roman" panose="02020603050405020304" pitchFamily="18" charset="0"/>
                <a:cs typeface="Times New Roman" panose="02020603050405020304" pitchFamily="18" charset="0"/>
              </a:rPr>
              <a:t>Blockchain</a:t>
            </a:r>
            <a:r>
              <a:rPr lang="en-US" sz="2400" dirty="0">
                <a:latin typeface="Times New Roman" panose="02020603050405020304" pitchFamily="18" charset="0"/>
                <a:cs typeface="Times New Roman" panose="02020603050405020304" pitchFamily="18" charset="0"/>
              </a:rPr>
              <a:t> Interaction:</a:t>
            </a:r>
            <a:endParaRPr lang="en-US" sz="2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Web3.js / Ethers.js (Frontend)</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Web3.py (Backend)</a:t>
            </a:r>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Decentralized Storage:</a:t>
            </a:r>
            <a:endParaRPr lang="en-US" sz="2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IPFS (</a:t>
            </a:r>
            <a:r>
              <a:rPr lang="en-US" dirty="0" err="1">
                <a:latin typeface="Times New Roman" panose="02020603050405020304" pitchFamily="18" charset="0"/>
                <a:cs typeface="Times New Roman" panose="02020603050405020304" pitchFamily="18" charset="0"/>
              </a:rPr>
              <a:t>InterPlanetary</a:t>
            </a:r>
            <a:r>
              <a:rPr lang="en-US" dirty="0">
                <a:latin typeface="Times New Roman" panose="02020603050405020304" pitchFamily="18" charset="0"/>
                <a:cs typeface="Times New Roman" panose="02020603050405020304" pitchFamily="18" charset="0"/>
              </a:rPr>
              <a:t> File System) for storing project documents &amp; proofs.</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Parallelogram 6"/>
          <p:cNvSpPr/>
          <p:nvPr/>
        </p:nvSpPr>
        <p:spPr>
          <a:xfrm>
            <a:off x="353292" y="6549091"/>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anose="05000000000000000000" pitchFamily="2" charset="2"/>
              <a:buChar char="v"/>
            </a:pPr>
            <a:r>
              <a:rPr lang="en-US" sz="4000" b="1" dirty="0" err="1">
                <a:solidFill>
                  <a:srgbClr val="002060"/>
                </a:solidFill>
                <a:latin typeface="Times New Roman" panose="02020603050405020304" pitchFamily="18" charset="0"/>
                <a:cs typeface="Times New Roman" panose="02020603050405020304" pitchFamily="18" charset="0"/>
              </a:rPr>
              <a:t>Ba</a:t>
            </a:r>
            <a:r>
              <a:rPr lang="en-IN" altLang="en-US" sz="4000" b="1" dirty="0" err="1">
                <a:solidFill>
                  <a:srgbClr val="002060"/>
                </a:solidFill>
                <a:latin typeface="Times New Roman" panose="02020603050405020304" pitchFamily="18" charset="0"/>
                <a:cs typeface="Times New Roman" panose="02020603050405020304" pitchFamily="18" charset="0"/>
              </a:rPr>
              <a:t>c</a:t>
            </a:r>
            <a:r>
              <a:rPr lang="en-US" sz="4000" b="1" dirty="0" err="1">
                <a:solidFill>
                  <a:srgbClr val="002060"/>
                </a:solidFill>
                <a:latin typeface="Times New Roman" panose="02020603050405020304" pitchFamily="18" charset="0"/>
                <a:cs typeface="Times New Roman" panose="02020603050405020304" pitchFamily="18" charset="0"/>
              </a:rPr>
              <a:t>kend</a:t>
            </a:r>
            <a:r>
              <a:rPr lang="en-US" sz="4000" b="1" dirty="0">
                <a:solidFill>
                  <a:srgbClr val="002060"/>
                </a:solidFill>
                <a:latin typeface="Times New Roman" panose="02020603050405020304" pitchFamily="18" charset="0"/>
                <a:cs typeface="Times New Roman" panose="02020603050405020304" pitchFamily="18" charset="0"/>
              </a:rPr>
              <a:t> :</a:t>
            </a:r>
            <a:endParaRPr lang="en-US" sz="40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Backend &amp; API Development</a:t>
            </a:r>
            <a:endParaRPr lang="en-US"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Framework:</a:t>
            </a:r>
            <a:r>
              <a:rPr lang="en-US" sz="2400" dirty="0">
                <a:latin typeface="Times New Roman" panose="02020603050405020304" pitchFamily="18" charset="0"/>
                <a:cs typeface="Times New Roman" panose="02020603050405020304" pitchFamily="18" charset="0"/>
              </a:rPr>
              <a:t> Flask / </a:t>
            </a:r>
            <a:r>
              <a:rPr lang="en-US" sz="2400" dirty="0" err="1">
                <a:latin typeface="Times New Roman" panose="02020603050405020304" pitchFamily="18" charset="0"/>
                <a:cs typeface="Times New Roman" panose="02020603050405020304" pitchFamily="18" charset="0"/>
              </a:rPr>
              <a:t>FastAPI</a:t>
            </a:r>
            <a:r>
              <a:rPr lang="en-US" sz="2400" dirty="0">
                <a:latin typeface="Times New Roman" panose="02020603050405020304" pitchFamily="18" charset="0"/>
                <a:cs typeface="Times New Roman" panose="02020603050405020304" pitchFamily="18" charset="0"/>
              </a:rPr>
              <a:t> (Python) for API development.</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Functionality:</a:t>
            </a:r>
            <a:endParaRPr lang="en-US" sz="2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Accepts user requests (fundraisers, donors, investors).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Interacts with the smart contract.</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Manages transactions and campaign status.</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Parallelogram 6"/>
          <p:cNvSpPr/>
          <p:nvPr/>
        </p:nvSpPr>
        <p:spPr>
          <a:xfrm>
            <a:off x="353292" y="6549091"/>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anose="05000000000000000000" pitchFamily="2" charset="2"/>
              <a:buChar char="v"/>
            </a:pPr>
            <a:r>
              <a:rPr lang="en-US" sz="3600" b="1" dirty="0">
                <a:solidFill>
                  <a:srgbClr val="002060"/>
                </a:solidFill>
                <a:latin typeface="Times New Roman" panose="02020603050405020304" pitchFamily="18" charset="0"/>
                <a:cs typeface="Times New Roman" panose="02020603050405020304" pitchFamily="18" charset="0"/>
              </a:rPr>
              <a:t>Frontend :</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36600" y="1973407"/>
            <a:ext cx="10515600" cy="4351338"/>
          </a:xfrm>
        </p:spPr>
        <p:txBody>
          <a:bodyPr/>
          <a:lstStyle/>
          <a:p>
            <a:r>
              <a:rPr lang="en-US" b="1" dirty="0">
                <a:latin typeface="Times New Roman" panose="02020603050405020304" pitchFamily="18" charset="0"/>
                <a:cs typeface="Times New Roman" panose="02020603050405020304" pitchFamily="18" charset="0"/>
              </a:rPr>
              <a:t>Frontend &amp; User Interface</a:t>
            </a:r>
            <a:endParaRPr lang="en-US"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Technology:</a:t>
            </a:r>
            <a:r>
              <a:rPr lang="en-US" sz="2400" dirty="0">
                <a:latin typeface="Times New Roman" panose="02020603050405020304" pitchFamily="18" charset="0"/>
                <a:cs typeface="Times New Roman" panose="02020603050405020304" pitchFamily="18" charset="0"/>
              </a:rPr>
              <a:t> React.js / Next.js (for a dynamic </a:t>
            </a:r>
            <a:r>
              <a:rPr lang="en-US" sz="2400" dirty="0" err="1">
                <a:latin typeface="Times New Roman" panose="02020603050405020304" pitchFamily="18" charset="0"/>
                <a:cs typeface="Times New Roman" panose="02020603050405020304" pitchFamily="18" charset="0"/>
              </a:rPr>
              <a:t>DApp</a:t>
            </a:r>
            <a:r>
              <a:rPr lang="en-US" sz="2400" dirty="0">
                <a:latin typeface="Times New Roman" panose="02020603050405020304" pitchFamily="18" charset="0"/>
                <a:cs typeface="Times New Roman" panose="02020603050405020304" pitchFamily="18" charset="0"/>
              </a:rPr>
              <a:t> UI).</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Wallet Integration: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MetaMask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WalletConnect</a:t>
            </a:r>
            <a:r>
              <a:rPr lang="en-US" sz="2400" dirty="0">
                <a:latin typeface="Times New Roman" panose="02020603050405020304" pitchFamily="18" charset="0"/>
                <a:cs typeface="Times New Roman" panose="02020603050405020304" pitchFamily="18" charset="0"/>
              </a:rPr>
              <a:t> for </a:t>
            </a:r>
            <a:r>
              <a:rPr lang="en-US" sz="2400" dirty="0" err="1">
                <a:latin typeface="Times New Roman" panose="02020603050405020304" pitchFamily="18" charset="0"/>
                <a:cs typeface="Times New Roman" panose="02020603050405020304" pitchFamily="18" charset="0"/>
              </a:rPr>
              <a:t>Ethereum</a:t>
            </a:r>
            <a:r>
              <a:rPr lang="en-US" sz="2400" dirty="0">
                <a:latin typeface="Times New Roman" panose="02020603050405020304" pitchFamily="18" charset="0"/>
                <a:cs typeface="Times New Roman" panose="02020603050405020304" pitchFamily="18" charset="0"/>
              </a:rPr>
              <a:t> authentication.</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User Features:</a:t>
            </a:r>
            <a:endParaRPr lang="en-US" sz="2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Project submission (by fundraiser).</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Fund donation (by backers).</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Real-time tracking of funding progress on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Parallelogram 6"/>
          <p:cNvSpPr/>
          <p:nvPr/>
        </p:nvSpPr>
        <p:spPr>
          <a:xfrm flipV="1">
            <a:off x="99607" y="35628"/>
            <a:ext cx="11887694" cy="245216"/>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5" name="Parallelogram 6"/>
          <p:cNvSpPr/>
          <p:nvPr/>
        </p:nvSpPr>
        <p:spPr>
          <a:xfrm>
            <a:off x="353292" y="6549091"/>
            <a:ext cx="11398826" cy="259772"/>
          </a:xfrm>
          <a:custGeom>
            <a:avLst/>
            <a:gdLst>
              <a:gd name="connsiteX0" fmla="*/ 0 w 9996055"/>
              <a:gd name="connsiteY0" fmla="*/ 238991 h 238991"/>
              <a:gd name="connsiteX1" fmla="*/ 59748 w 9996055"/>
              <a:gd name="connsiteY1" fmla="*/ 0 h 238991"/>
              <a:gd name="connsiteX2" fmla="*/ 9996055 w 9996055"/>
              <a:gd name="connsiteY2" fmla="*/ 0 h 238991"/>
              <a:gd name="connsiteX3" fmla="*/ 9936307 w 9996055"/>
              <a:gd name="connsiteY3" fmla="*/ 238991 h 238991"/>
              <a:gd name="connsiteX4" fmla="*/ 0 w 9996055"/>
              <a:gd name="connsiteY4" fmla="*/ 238991 h 238991"/>
              <a:gd name="connsiteX0-1" fmla="*/ 0 w 9996055"/>
              <a:gd name="connsiteY0-2" fmla="*/ 238991 h 238991"/>
              <a:gd name="connsiteX1-3" fmla="*/ 527339 w 9996055"/>
              <a:gd name="connsiteY1-4" fmla="*/ 0 h 238991"/>
              <a:gd name="connsiteX2-5" fmla="*/ 9996055 w 9996055"/>
              <a:gd name="connsiteY2-6" fmla="*/ 0 h 238991"/>
              <a:gd name="connsiteX3-7" fmla="*/ 9936307 w 9996055"/>
              <a:gd name="connsiteY3-8" fmla="*/ 238991 h 238991"/>
              <a:gd name="connsiteX4-9" fmla="*/ 0 w 9996055"/>
              <a:gd name="connsiteY4-10" fmla="*/ 238991 h 238991"/>
              <a:gd name="connsiteX0-11" fmla="*/ 0 w 9996055"/>
              <a:gd name="connsiteY0-12" fmla="*/ 238991 h 238991"/>
              <a:gd name="connsiteX1-13" fmla="*/ 527339 w 9996055"/>
              <a:gd name="connsiteY1-14" fmla="*/ 0 h 238991"/>
              <a:gd name="connsiteX2-15" fmla="*/ 9996055 w 9996055"/>
              <a:gd name="connsiteY2-16" fmla="*/ 0 h 238991"/>
              <a:gd name="connsiteX3-17" fmla="*/ 9541453 w 9996055"/>
              <a:gd name="connsiteY3-18" fmla="*/ 238991 h 238991"/>
              <a:gd name="connsiteX4-19" fmla="*/ 0 w 9996055"/>
              <a:gd name="connsiteY4-20" fmla="*/ 238991 h 238991"/>
              <a:gd name="connsiteX0-21" fmla="*/ 12988 w 10009043"/>
              <a:gd name="connsiteY0-22" fmla="*/ 238991 h 238991"/>
              <a:gd name="connsiteX1-23" fmla="*/ 0 w 10009043"/>
              <a:gd name="connsiteY1-24" fmla="*/ 10391 h 238991"/>
              <a:gd name="connsiteX2-25" fmla="*/ 10009043 w 10009043"/>
              <a:gd name="connsiteY2-26" fmla="*/ 0 h 238991"/>
              <a:gd name="connsiteX3-27" fmla="*/ 9554441 w 10009043"/>
              <a:gd name="connsiteY3-28" fmla="*/ 238991 h 238991"/>
              <a:gd name="connsiteX4-29" fmla="*/ 12988 w 10009043"/>
              <a:gd name="connsiteY4-30" fmla="*/ 238991 h 238991"/>
              <a:gd name="connsiteX0-31" fmla="*/ 519208 w 10009043"/>
              <a:gd name="connsiteY0-32" fmla="*/ 259772 h 259772"/>
              <a:gd name="connsiteX1-33" fmla="*/ 0 w 10009043"/>
              <a:gd name="connsiteY1-34" fmla="*/ 10391 h 259772"/>
              <a:gd name="connsiteX2-35" fmla="*/ 10009043 w 10009043"/>
              <a:gd name="connsiteY2-36" fmla="*/ 0 h 259772"/>
              <a:gd name="connsiteX3-37" fmla="*/ 9554441 w 10009043"/>
              <a:gd name="connsiteY3-38" fmla="*/ 238991 h 259772"/>
              <a:gd name="connsiteX4-39" fmla="*/ 519208 w 10009043"/>
              <a:gd name="connsiteY4-40" fmla="*/ 259772 h 25977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9043" h="259772">
                <a:moveTo>
                  <a:pt x="519208" y="259772"/>
                </a:moveTo>
                <a:lnTo>
                  <a:pt x="0" y="10391"/>
                </a:lnTo>
                <a:lnTo>
                  <a:pt x="10009043" y="0"/>
                </a:lnTo>
                <a:lnTo>
                  <a:pt x="9554441" y="238991"/>
                </a:lnTo>
                <a:lnTo>
                  <a:pt x="519208" y="259772"/>
                </a:lnTo>
                <a:close/>
              </a:path>
            </a:pathLst>
          </a:custGeom>
          <a:solidFill>
            <a:schemeClr val="accent4">
              <a:lumMod val="60000"/>
              <a:lumOff val="40000"/>
            </a:schemeClr>
          </a:solidFill>
          <a:ln>
            <a:solidFill>
              <a:schemeClr val="accent4">
                <a:lumMod val="40000"/>
                <a:lumOff val="6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cSld>
  <p:clrMapOvr>
    <a:masterClrMapping/>
  </p:clrMapOvr>
</p:sld>
</file>

<file path=ppt/tags/tag1.xml><?xml version="1.0" encoding="utf-8"?>
<p:tagLst xmlns:p="http://schemas.openxmlformats.org/presentationml/2006/main">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0.8799999952316284,&quot;transparency&quot;:1}],&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38212_3*m_h_i*1_1_2"/>
  <p:tag name="KSO_WM_TEMPLATE_CATEGORY" val="diagram"/>
  <p:tag name="KSO_WM_TEMPLATE_INDEX" val="20238212"/>
  <p:tag name="KSO_WM_UNIT_LAYERLEVEL" val="1_1_1"/>
  <p:tag name="KSO_WM_TAG_VERSION" val="3.0"/>
  <p:tag name="KSO_WM_BEAUTIFY_FLAG" val="#wm#"/>
  <p:tag name="KSO_WM_DIAGRAM_USE_COLOR_VALUE" val="{&quot;color_scheme&quot;:1,&quot;color_type&quot;:1,&quot;theme_color_indexes&quot;:[]}"/>
</p:tagLst>
</file>

<file path=ppt/tags/tag10.xml><?xml version="1.0" encoding="utf-8"?>
<p:tagLst xmlns:p="http://schemas.openxmlformats.org/presentationml/2006/main">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0.8799999952316284,&quot;transparency&quot;:1}],&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4_3"/>
  <p:tag name="KSO_WM_UNIT_ID" val="diagram20238212_3*m_h_i*1_4_3"/>
  <p:tag name="KSO_WM_TEMPLATE_CATEGORY" val="diagram"/>
  <p:tag name="KSO_WM_TEMPLATE_INDEX" val="20238212"/>
  <p:tag name="KSO_WM_UNIT_LAYERLEVEL" val="1_1_1"/>
  <p:tag name="KSO_WM_TAG_VERSION" val="3.0"/>
  <p:tag name="KSO_WM_BEAUTIFY_FLAG" val="#wm#"/>
  <p:tag name="KSO_WM_DIAGRAM_USE_COLOR_VALUE" val="{&quot;color_scheme&quot;:1,&quot;color_type&quot;:1,&quot;theme_color_indexes&quot;:[]}"/>
</p:tagLst>
</file>

<file path=ppt/tags/tag11.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4_1"/>
  <p:tag name="KSO_WM_UNIT_ID" val="diagram20238212_3*m_h_i*1_4_1"/>
  <p:tag name="KSO_WM_TEMPLATE_CATEGORY" val="diagram"/>
  <p:tag name="KSO_WM_TEMPLATE_INDEX" val="20238212"/>
  <p:tag name="KSO_WM_UNIT_LAYERLEVEL" val="1_1_1"/>
  <p:tag name="KSO_WM_TAG_VERSION" val="3.0"/>
  <p:tag name="KSO_WM_BEAUTIFY_FLAG" val="#wm#"/>
  <p:tag name="KSO_WM_UNIT_PRESET_TEXT" val="04"/>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12.xml><?xml version="1.0" encoding="utf-8"?>
<p:tagLst xmlns:p="http://schemas.openxmlformats.org/presentationml/2006/main">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4_4"/>
  <p:tag name="KSO_WM_UNIT_ID" val="diagram20238212_3*m_h_i*1_4_4"/>
  <p:tag name="KSO_WM_TEMPLATE_CATEGORY" val="diagram"/>
  <p:tag name="KSO_WM_TEMPLATE_INDEX" val="20238212"/>
  <p:tag name="KSO_WM_UNIT_LAYERLEVEL" val="1_1_1"/>
  <p:tag name="KSO_WM_TAG_VERSION" val="3.0"/>
  <p:tag name="KSO_WM_BEAUTIFY_FLAG" val="#wm#"/>
  <p:tag name="KSO_WM_UNIT_LINE_FORE_SCHEMECOLOR_INDEX" val="5"/>
  <p:tag name="KSO_WM_DIAGRAM_USE_COLOR_VALUE" val="{&quot;color_scheme&quot;:1,&quot;color_type&quot;:1,&quot;theme_color_indexes&quot;:[]}"/>
</p:tagLst>
</file>

<file path=ppt/tags/tag13.xml><?xml version="1.0" encoding="utf-8"?>
<p:tagLst xmlns:p="http://schemas.openxmlformats.org/presentationml/2006/main">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0.8799999952316284,&quot;transparency&quot;:1}],&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5_3"/>
  <p:tag name="KSO_WM_UNIT_ID" val="diagram20238212_3*m_h_i*1_5_3"/>
  <p:tag name="KSO_WM_TEMPLATE_CATEGORY" val="diagram"/>
  <p:tag name="KSO_WM_TEMPLATE_INDEX" val="20238212"/>
  <p:tag name="KSO_WM_UNIT_LAYERLEVEL" val="1_1_1"/>
  <p:tag name="KSO_WM_TAG_VERSION" val="3.0"/>
  <p:tag name="KSO_WM_BEAUTIFY_FLAG" val="#wm#"/>
  <p:tag name="KSO_WM_DIAGRAM_USE_COLOR_VALUE" val="{&quot;color_scheme&quot;:1,&quot;color_type&quot;:1,&quot;theme_color_indexes&quot;:[]}"/>
</p:tagLst>
</file>

<file path=ppt/tags/tag14.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5_1"/>
  <p:tag name="KSO_WM_UNIT_ID" val="diagram20238212_3*m_h_i*1_5_1"/>
  <p:tag name="KSO_WM_TEMPLATE_CATEGORY" val="diagram"/>
  <p:tag name="KSO_WM_TEMPLATE_INDEX" val="20238212"/>
  <p:tag name="KSO_WM_UNIT_LAYERLEVEL" val="1_1_1"/>
  <p:tag name="KSO_WM_TAG_VERSION" val="3.0"/>
  <p:tag name="KSO_WM_BEAUTIFY_FLAG" val="#wm#"/>
  <p:tag name="KSO_WM_UNIT_PRESET_TEXT" val="05"/>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15.xml><?xml version="1.0" encoding="utf-8"?>
<p:tagLst xmlns:p="http://schemas.openxmlformats.org/presentationml/2006/main">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5_4"/>
  <p:tag name="KSO_WM_UNIT_ID" val="diagram20238212_3*m_h_i*1_5_4"/>
  <p:tag name="KSO_WM_TEMPLATE_CATEGORY" val="diagram"/>
  <p:tag name="KSO_WM_TEMPLATE_INDEX" val="20238212"/>
  <p:tag name="KSO_WM_UNIT_LAYERLEVEL" val="1_1_1"/>
  <p:tag name="KSO_WM_TAG_VERSION" val="3.0"/>
  <p:tag name="KSO_WM_BEAUTIFY_FLAG" val="#wm#"/>
  <p:tag name="KSO_WM_UNIT_LINE_FORE_SCHEMECOLOR_INDEX" val="5"/>
  <p:tag name="KSO_WM_DIAGRAM_USE_COLOR_VALUE" val="{&quot;color_scheme&quot;:1,&quot;color_type&quot;:1,&quot;theme_color_indexes&quot;:[]}"/>
</p:tagLst>
</file>

<file path=ppt/tags/tag16.xml><?xml version="1.0" encoding="utf-8"?>
<p:tagLst xmlns:p="http://schemas.openxmlformats.org/presentationml/2006/main">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38212_3*m_h_i*1_2_2"/>
  <p:tag name="KSO_WM_TEMPLATE_CATEGORY" val="diagram"/>
  <p:tag name="KSO_WM_TEMPLATE_INDEX" val="20238212"/>
  <p:tag name="KSO_WM_UNIT_LAYERLEVEL" val="1_1_1"/>
  <p:tag name="KSO_WM_TAG_VERSION" val="3.0"/>
  <p:tag name="KSO_WM_BEAUTIFY_FLAG" val="#wm#"/>
  <p:tag name="KSO_WM_UNIT_LINE_FORE_SCHEMECOLOR_INDEX" val="5"/>
  <p:tag name="KSO_WM_DIAGRAM_USE_COLOR_VALUE" val="{&quot;color_scheme&quot;:1,&quot;color_type&quot;:1,&quot;theme_color_indexes&quot;:[]}"/>
</p:tagLst>
</file>

<file path=ppt/tags/tag17.xml><?xml version="1.0" encoding="utf-8"?>
<p:tagLst xmlns:p="http://schemas.openxmlformats.org/presentationml/2006/main">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38212_3*m_h_i*1_3_2"/>
  <p:tag name="KSO_WM_TEMPLATE_CATEGORY" val="diagram"/>
  <p:tag name="KSO_WM_TEMPLATE_INDEX" val="20238212"/>
  <p:tag name="KSO_WM_UNIT_LAYERLEVEL" val="1_1_1"/>
  <p:tag name="KSO_WM_TAG_VERSION" val="3.0"/>
  <p:tag name="KSO_WM_BEAUTIFY_FLAG" val="#wm#"/>
  <p:tag name="KSO_WM_UNIT_LINE_FORE_SCHEMECOLOR_INDEX" val="5"/>
  <p:tag name="KSO_WM_DIAGRAM_USE_COLOR_VALUE" val="{&quot;color_scheme&quot;:1,&quot;color_type&quot;:1,&quot;theme_color_indexes&quot;:[]}"/>
</p:tagLst>
</file>

<file path=ppt/tags/tag18.xml><?xml version="1.0" encoding="utf-8"?>
<p:tagLst xmlns:p="http://schemas.openxmlformats.org/presentationml/2006/main">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38212_3*m_h_i*1_4_2"/>
  <p:tag name="KSO_WM_TEMPLATE_CATEGORY" val="diagram"/>
  <p:tag name="KSO_WM_TEMPLATE_INDEX" val="20238212"/>
  <p:tag name="KSO_WM_UNIT_LAYERLEVEL" val="1_1_1"/>
  <p:tag name="KSO_WM_TAG_VERSION" val="3.0"/>
  <p:tag name="KSO_WM_BEAUTIFY_FLAG" val="#wm#"/>
  <p:tag name="KSO_WM_UNIT_LINE_FORE_SCHEMECOLOR_INDEX" val="5"/>
  <p:tag name="KSO_WM_DIAGRAM_USE_COLOR_VALUE" val="{&quot;color_scheme&quot;:1,&quot;color_type&quot;:1,&quot;theme_color_indexes&quot;:[]}"/>
</p:tagLst>
</file>

<file path=ppt/tags/tag19.xml><?xml version="1.0" encoding="utf-8"?>
<p:tagLst xmlns:p="http://schemas.openxmlformats.org/presentationml/2006/main">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diagram20238212_3*m_h_i*1_5_2"/>
  <p:tag name="KSO_WM_TEMPLATE_CATEGORY" val="diagram"/>
  <p:tag name="KSO_WM_TEMPLATE_INDEX" val="20238212"/>
  <p:tag name="KSO_WM_UNIT_LAYERLEVEL" val="1_1_1"/>
  <p:tag name="KSO_WM_TAG_VERSION" val="3.0"/>
  <p:tag name="KSO_WM_BEAUTIFY_FLAG" val="#wm#"/>
  <p:tag name="KSO_WM_UNIT_LINE_FORE_SCHEMECOLOR_INDEX" val="5"/>
  <p:tag name="KSO_WM_DIAGRAM_USE_COLOR_VALUE" val="{&quot;color_scheme&quot;:1,&quot;color_type&quot;:1,&quot;theme_color_indexes&quot;:[]}"/>
</p:tagLst>
</file>

<file path=ppt/tags/tag2.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1_1"/>
  <p:tag name="KSO_WM_UNIT_ID" val="diagram20238212_3*m_h_i*1_1_1"/>
  <p:tag name="KSO_WM_TEMPLATE_CATEGORY" val="diagram"/>
  <p:tag name="KSO_WM_TEMPLATE_INDEX" val="20238212"/>
  <p:tag name="KSO_WM_UNIT_LAYERLEVEL" val="1_1_1"/>
  <p:tag name="KSO_WM_TAG_VERSION" val="3.0"/>
  <p:tag name="KSO_WM_BEAUTIFY_FLAG" val="#wm#"/>
  <p:tag name="KSO_WM_UNIT_PRESET_TEXT" val="01"/>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20.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38212_3*m_h_a*1_1_1"/>
  <p:tag name="KSO_WM_TEMPLATE_CATEGORY" val="diagram"/>
  <p:tag name="KSO_WM_TEMPLATE_INDEX" val="20238212"/>
  <p:tag name="KSO_WM_UNIT_LAYERLEVEL" val="1_1_1"/>
  <p:tag name="KSO_WM_TAG_VERSION" val="3.0"/>
  <p:tag name="KSO_WM_BEAUTIFY_FLAG" val="#wm#"/>
  <p:tag name="KSO_WM_UNIT_PRESET_TEXT" val="Your title here"/>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21.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38212_3*m_h_a*1_3_1"/>
  <p:tag name="KSO_WM_TEMPLATE_CATEGORY" val="diagram"/>
  <p:tag name="KSO_WM_TEMPLATE_INDEX" val="20238212"/>
  <p:tag name="KSO_WM_UNIT_LAYERLEVEL" val="1_1_1"/>
  <p:tag name="KSO_WM_TAG_VERSION" val="3.0"/>
  <p:tag name="KSO_WM_BEAUTIFY_FLAG" val="#wm#"/>
  <p:tag name="KSO_WM_UNIT_PRESET_TEXT" val="Your title here"/>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22.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diagram20238212_3*m_h_a*1_5_1"/>
  <p:tag name="KSO_WM_TEMPLATE_CATEGORY" val="diagram"/>
  <p:tag name="KSO_WM_TEMPLATE_INDEX" val="20238212"/>
  <p:tag name="KSO_WM_UNIT_LAYERLEVEL" val="1_1_1"/>
  <p:tag name="KSO_WM_TAG_VERSION" val="3.0"/>
  <p:tag name="KSO_WM_BEAUTIFY_FLAG" val="#wm#"/>
  <p:tag name="KSO_WM_UNIT_PRESET_TEXT" val="Your title here"/>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23.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38212_3*m_h_a*1_2_1"/>
  <p:tag name="KSO_WM_TEMPLATE_CATEGORY" val="diagram"/>
  <p:tag name="KSO_WM_TEMPLATE_INDEX" val="20238212"/>
  <p:tag name="KSO_WM_UNIT_LAYERLEVEL" val="1_1_1"/>
  <p:tag name="KSO_WM_TAG_VERSION" val="3.0"/>
  <p:tag name="KSO_WM_BEAUTIFY_FLAG" val="#wm#"/>
  <p:tag name="KSO_WM_UNIT_PRESET_TEXT" val="Your title here"/>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24.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20238212_3*m_h_f*1_4_1"/>
  <p:tag name="KSO_WM_TEMPLATE_CATEGORY" val="diagram"/>
  <p:tag name="KSO_WM_TEMPLATE_INDEX" val="20238212"/>
  <p:tag name="KSO_WM_UNIT_LAYERLEVEL" val="1_1_1"/>
  <p:tag name="KSO_WM_TAG_VERSION" val="3.0"/>
  <p:tag name="KSO_WM_BEAUTIFY_FLAG" val="#wm#"/>
  <p:tag name="KSO_WM_UNIT_PRESET_TEXT" val="Click here to add text"/>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25.xml><?xml version="1.0" encoding="utf-8"?>
<p:tagLst xmlns:p="http://schemas.openxmlformats.org/presentationml/2006/main">
  <p:tag name="resource_record_key" val="{&quot;70&quot;:[3321394,3321382]}"/>
</p:tagLst>
</file>

<file path=ppt/tags/tag3.xml><?xml version="1.0" encoding="utf-8"?>
<p:tagLst xmlns:p="http://schemas.openxmlformats.org/presentationml/2006/main">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1_3"/>
  <p:tag name="KSO_WM_UNIT_ID" val="diagram20238212_3*m_h_i*1_1_3"/>
  <p:tag name="KSO_WM_TEMPLATE_CATEGORY" val="diagram"/>
  <p:tag name="KSO_WM_TEMPLATE_INDEX" val="20238212"/>
  <p:tag name="KSO_WM_UNIT_LAYERLEVEL" val="1_1_1"/>
  <p:tag name="KSO_WM_TAG_VERSION" val="3.0"/>
  <p:tag name="KSO_WM_BEAUTIFY_FLAG" val="#wm#"/>
  <p:tag name="KSO_WM_UNIT_LINE_FORE_SCHEMECOLOR_INDEX" val="5"/>
  <p:tag name="KSO_WM_DIAGRAM_USE_COLOR_VALUE" val="{&quot;color_scheme&quot;:1,&quot;color_type&quot;:1,&quot;theme_color_indexes&quot;:[]}"/>
</p:tagLst>
</file>

<file path=ppt/tags/tag4.xml><?xml version="1.0" encoding="utf-8"?>
<p:tagLst xmlns:p="http://schemas.openxmlformats.org/presentationml/2006/main">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0.8799999952316284,&quot;transparency&quot;:1}],&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2_3"/>
  <p:tag name="KSO_WM_UNIT_ID" val="diagram20238212_3*m_h_i*1_2_3"/>
  <p:tag name="KSO_WM_TEMPLATE_CATEGORY" val="diagram"/>
  <p:tag name="KSO_WM_TEMPLATE_INDEX" val="20238212"/>
  <p:tag name="KSO_WM_UNIT_LAYERLEVEL" val="1_1_1"/>
  <p:tag name="KSO_WM_TAG_VERSION" val="3.0"/>
  <p:tag name="KSO_WM_BEAUTIFY_FLAG" val="#wm#"/>
  <p:tag name="KSO_WM_DIAGRAM_USE_COLOR_VALUE" val="{&quot;color_scheme&quot;:1,&quot;color_type&quot;:1,&quot;theme_color_indexes&quot;:[]}"/>
</p:tagLst>
</file>

<file path=ppt/tags/tag5.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2_1"/>
  <p:tag name="KSO_WM_UNIT_ID" val="diagram20238212_3*m_h_i*1_2_1"/>
  <p:tag name="KSO_WM_TEMPLATE_CATEGORY" val="diagram"/>
  <p:tag name="KSO_WM_TEMPLATE_INDEX" val="20238212"/>
  <p:tag name="KSO_WM_UNIT_LAYERLEVEL" val="1_1_1"/>
  <p:tag name="KSO_WM_TAG_VERSION" val="3.0"/>
  <p:tag name="KSO_WM_BEAUTIFY_FLAG" val="#wm#"/>
  <p:tag name="KSO_WM_UNIT_PRESET_TEXT" val="02"/>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6.xml><?xml version="1.0" encoding="utf-8"?>
<p:tagLst xmlns:p="http://schemas.openxmlformats.org/presentationml/2006/main">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2_4"/>
  <p:tag name="KSO_WM_UNIT_ID" val="diagram20238212_3*m_h_i*1_2_4"/>
  <p:tag name="KSO_WM_TEMPLATE_CATEGORY" val="diagram"/>
  <p:tag name="KSO_WM_TEMPLATE_INDEX" val="20238212"/>
  <p:tag name="KSO_WM_UNIT_LAYERLEVEL" val="1_1_1"/>
  <p:tag name="KSO_WM_TAG_VERSION" val="3.0"/>
  <p:tag name="KSO_WM_BEAUTIFY_FLAG" val="#wm#"/>
  <p:tag name="KSO_WM_UNIT_LINE_FORE_SCHEMECOLOR_INDEX" val="5"/>
  <p:tag name="KSO_WM_DIAGRAM_USE_COLOR_VALUE" val="{&quot;color_scheme&quot;:1,&quot;color_type&quot;:1,&quot;theme_color_indexes&quot;:[]}"/>
</p:tagLst>
</file>

<file path=ppt/tags/tag7.xml><?xml version="1.0" encoding="utf-8"?>
<p:tagLst xmlns:p="http://schemas.openxmlformats.org/presentationml/2006/main">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type&quot;:0},&quot;glow&quot;:{&quot;colorType&quot;:0},&quot;line&quot;:{&quot;gradient&quot;:[{&quot;brightness&quot;:0,&quot;colorType&quot;:1,&quot;foreColorIndex&quot;:5,&quot;pos&quot;:0,&quot;transparency&quot;:0},{&quot;brightness&quot;:0,&quot;colorType&quot;:1,&quot;foreColorIndex&quot;:5,&quot;pos&quot;:0.8799999952316284,&quot;transparency&quot;:1}],&quot;type&quot;:2},&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3_3"/>
  <p:tag name="KSO_WM_UNIT_ID" val="diagram20238212_3*m_h_i*1_3_3"/>
  <p:tag name="KSO_WM_TEMPLATE_CATEGORY" val="diagram"/>
  <p:tag name="KSO_WM_TEMPLATE_INDEX" val="20238212"/>
  <p:tag name="KSO_WM_UNIT_LAYERLEVEL" val="1_1_1"/>
  <p:tag name="KSO_WM_TAG_VERSION" val="3.0"/>
  <p:tag name="KSO_WM_BEAUTIFY_FLAG" val="#wm#"/>
  <p:tag name="KSO_WM_DIAGRAM_USE_COLOR_VALUE" val="{&quot;color_scheme&quot;:1,&quot;color_type&quot;:1,&quot;theme_color_indexes&quot;:[]}"/>
</p:tagLst>
</file>

<file path=ppt/tags/tag8.xml><?xml version="1.0" encoding="utf-8"?>
<p:tagLst xmlns:p="http://schemas.openxmlformats.org/presentationml/2006/main">
  <p:tag name="KSO_WM_UNIT_TEXT_FILL_FORE_SCHEMECOLOR_INDEX_BRIGHTNESS" val="0.15"/>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SUBTYPE" val="d"/>
  <p:tag name="KSO_WM_UNIT_TYPE" val="m_h_i"/>
  <p:tag name="KSO_WM_UNIT_INDEX" val="1_3_1"/>
  <p:tag name="KSO_WM_UNIT_ID" val="diagram20238212_3*m_h_i*1_3_1"/>
  <p:tag name="KSO_WM_TEMPLATE_CATEGORY" val="diagram"/>
  <p:tag name="KSO_WM_TEMPLATE_INDEX" val="20238212"/>
  <p:tag name="KSO_WM_UNIT_LAYERLEVEL" val="1_1_1"/>
  <p:tag name="KSO_WM_TAG_VERSION" val="3.0"/>
  <p:tag name="KSO_WM_BEAUTIFY_FLAG" val="#wm#"/>
  <p:tag name="KSO_WM_UNIT_PRESET_TEXT" val="03"/>
  <p:tag name="KSO_WM_UNIT_FILL_TYPE" val="1"/>
  <p:tag name="KSO_WM_UNIT_FILL_FORE_SCHEMECOLOR_INDEX" val="5"/>
  <p:tag name="KSO_WM_UNIT_FILL_FORE_SCHEMECOLOR_INDEX_BRIGHTNESS" val="0"/>
  <p:tag name="KSO_WM_UNIT_TEXT_FILL_FORE_SCHEMECOLOR_INDEX" val="1"/>
  <p:tag name="KSO_WM_UNIT_TEXT_FILL_TYPE" val="1"/>
  <p:tag name="KSO_WM_DIAGRAM_USE_COLOR_VALUE" val="{&quot;color_scheme&quot;:1,&quot;color_type&quot;:1,&quot;theme_color_indexes&quot;:[]}"/>
</p:tagLst>
</file>

<file path=ppt/tags/tag9.xml><?xml version="1.0" encoding="utf-8"?>
<p:tagLst xmlns:p="http://schemas.openxmlformats.org/presentationml/2006/main">
  <p:tag name="KSO_WM_DIAGRAM_MAX_ITEMCNT" val="6"/>
  <p:tag name="KSO_WM_DIAGRAM_MIN_ITEMCNT" val="3"/>
  <p:tag name="KSO_WM_DIAGRAM_VIRTUALLY_FRAME" val="{&quot;height&quot;:390.91625786248153,&quot;left&quot;:55.21318562184733,&quot;top&quot;:75.83374213751844,&quot;width&quot;:849.6500854492188}"/>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3_4"/>
  <p:tag name="KSO_WM_UNIT_ID" val="diagram20238212_3*m_h_i*1_3_4"/>
  <p:tag name="KSO_WM_TEMPLATE_CATEGORY" val="diagram"/>
  <p:tag name="KSO_WM_TEMPLATE_INDEX" val="20238212"/>
  <p:tag name="KSO_WM_UNIT_LAYERLEVEL" val="1_1_1"/>
  <p:tag name="KSO_WM_TAG_VERSION" val="3.0"/>
  <p:tag name="KSO_WM_BEAUTIFY_FLAG" val="#wm#"/>
  <p:tag name="KSO_WM_UNIT_LINE_FORE_SCHEMECOLOR_INDEX" val="5"/>
  <p:tag name="KSO_WM_DIAGRAM_USE_COLOR_VALUE" val="{&quot;color_scheme&quot;:1,&quot;color_type&quot;:1,&quot;theme_color_indexes&quo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AIML template</Template>
  <TotalTime>0</TotalTime>
  <Words>4356</Words>
  <Application>WPS Slides</Application>
  <PresentationFormat>Widescreen</PresentationFormat>
  <Paragraphs>136</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Cambria</vt:lpstr>
      <vt:lpstr>Times New Roman</vt:lpstr>
      <vt:lpstr>Ajile</vt:lpstr>
      <vt:lpstr>Segoe Print</vt:lpstr>
      <vt:lpstr>Calibri</vt:lpstr>
      <vt:lpstr>Microsoft YaHei</vt:lpstr>
      <vt:lpstr>Arial Unicode MS</vt:lpstr>
      <vt:lpstr>Calibri Light</vt:lpstr>
      <vt:lpstr>Wingdings</vt:lpstr>
      <vt:lpstr>Office Theme</vt:lpstr>
      <vt:lpstr>PowerPoint 演示文稿</vt:lpstr>
      <vt:lpstr> </vt:lpstr>
      <vt:lpstr>Introduction </vt:lpstr>
      <vt:lpstr>Existing System Survey </vt:lpstr>
      <vt:lpstr>Objective</vt:lpstr>
      <vt:lpstr>Flowchart:</vt:lpstr>
      <vt:lpstr>Technology Stack </vt:lpstr>
      <vt:lpstr>Backend :</vt:lpstr>
      <vt:lpstr>Frontend :</vt:lpstr>
      <vt:lpstr>Dataset :</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RCPIT</dc:creator>
  <cp:lastModifiedBy>Ketan Patil</cp:lastModifiedBy>
  <cp:revision>40</cp:revision>
  <dcterms:created xsi:type="dcterms:W3CDTF">2023-11-04T09:41:00Z</dcterms:created>
  <dcterms:modified xsi:type="dcterms:W3CDTF">2025-04-03T04:38:38Z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59EAFFCB9E374B43A2B49C0A24657BE9_12</vt:lpwstr>
  </property>
  <property fmtid="{D5CDD505-2E9C-101B-9397-08002B2CF9AE}" pid="3" name="KSOProductBuildVer">
    <vt:lpwstr>1033-12.2.0.20782</vt:lpwstr>
  </property>
</Properties>
</file>