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80" r:id="rId5"/>
    <p:sldId id="289" r:id="rId6"/>
    <p:sldId id="278" r:id="rId7"/>
    <p:sldId id="270" r:id="rId8"/>
    <p:sldId id="274" r:id="rId9"/>
    <p:sldId id="277" r:id="rId10"/>
    <p:sldId id="276" r:id="rId11"/>
    <p:sldId id="281" r:id="rId12"/>
    <p:sldId id="279" r:id="rId13"/>
    <p:sldId id="282" r:id="rId1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78" d="100"/>
          <a:sy n="78" d="100"/>
        </p:scale>
        <p:origin x="73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40FB9A-A01F-4D0B-B92B-B4BF3E327E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F40FB9A-A01F-4D0B-B92B-B4BF3E327E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F40FB9A-A01F-4D0B-B92B-B4BF3E327E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F40FB9A-A01F-4D0B-B92B-B4BF3E327E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F40FB9A-A01F-4D0B-B92B-B4BF3E327E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F40FB9A-A01F-4D0B-B92B-B4BF3E327E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F40FB9A-A01F-4D0B-B92B-B4BF3E327EA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0FB9A-A01F-4D0B-B92B-B4BF3E327EA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0FB9A-A01F-4D0B-B92B-B4BF3E327EA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40FB9A-A01F-4D0B-B92B-B4BF3E327E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40FB9A-A01F-4D0B-B92B-B4BF3E327E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0FB9A-A01F-4D0B-B92B-B4BF3E327EA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2A06E-FD01-4319-9BA2-A5A831CBF12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592826" y="-328879"/>
            <a:ext cx="8197399" cy="3947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    </a:t>
            </a:r>
            <a:endParaRPr kumimoji="0" lang="en-US"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endParaRPr lang="en-US" sz="2000" dirty="0">
              <a:solidFill>
                <a:srgbClr val="800000"/>
              </a:solidFill>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r>
              <a:rPr lang="en-US" sz="3600" b="1" dirty="0">
                <a:solidFill>
                  <a:srgbClr val="002060"/>
                </a:solidFill>
                <a:latin typeface="Cambria" panose="02040503050406030204" pitchFamily="18" charset="0"/>
                <a:ea typeface="Times New Roman" panose="02020603050405020304" pitchFamily="18" charset="0"/>
              </a:rPr>
              <a:t>   </a:t>
            </a:r>
            <a:r>
              <a:rPr lang="en-US" sz="3200" b="1" dirty="0">
                <a:solidFill>
                  <a:srgbClr val="002060"/>
                </a:solidFill>
                <a:latin typeface="Cambria" panose="02040503050406030204" pitchFamily="18" charset="0"/>
                <a:ea typeface="Times New Roman" panose="02020603050405020304" pitchFamily="18" charset="0"/>
              </a:rPr>
              <a:t>The Next-Gen Crowdfunding Dapp using Blockchain (PSID-1589)</a:t>
            </a:r>
            <a:endParaRPr kumimoji="0" lang="en-US" sz="3200" b="1" i="0" u="none" strike="noStrike" cap="none" normalizeH="0" baseline="0" dirty="0">
              <a:ln>
                <a:noFill/>
              </a:ln>
              <a:solidFill>
                <a:srgbClr val="002060"/>
              </a:solidFill>
              <a:effectLst/>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endParaRPr kumimoji="0" lang="en-US"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         1. Patil </a:t>
            </a:r>
            <a:r>
              <a:rPr kumimoji="0" lang="en-US" sz="2000" b="0" i="0" u="none" strike="noStrike" cap="none" normalizeH="0" baseline="0" dirty="0" err="1">
                <a:ln>
                  <a:noFill/>
                </a:ln>
                <a:solidFill>
                  <a:srgbClr val="800000"/>
                </a:solidFill>
                <a:effectLst/>
                <a:latin typeface="Cambria" panose="02040503050406030204" pitchFamily="18" charset="0"/>
                <a:ea typeface="Times New Roman" panose="02020603050405020304" pitchFamily="18" charset="0"/>
              </a:rPr>
              <a:t>Manasi</a:t>
            </a:r>
            <a:r>
              <a:rPr kumimoji="0" lang="en-US"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 </a:t>
            </a:r>
            <a:r>
              <a:rPr kumimoji="0" lang="en-IN" sz="2000" b="0" i="0" u="none" strike="noStrike" cap="none" normalizeH="0" baseline="0" dirty="0" err="1">
                <a:ln>
                  <a:noFill/>
                </a:ln>
                <a:solidFill>
                  <a:srgbClr val="800000"/>
                </a:solidFill>
                <a:effectLst/>
                <a:latin typeface="Cambria" panose="02040503050406030204" pitchFamily="18" charset="0"/>
                <a:ea typeface="Times New Roman" panose="02020603050405020304" pitchFamily="18" charset="0"/>
              </a:rPr>
              <a:t>Ramkrushna</a:t>
            </a:r>
            <a:r>
              <a:rPr kumimoji="0" lang="en-IN"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 (TYAIML-19) </a:t>
            </a:r>
            <a:endParaRPr kumimoji="0" lang="en-IN"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dirty="0">
                <a:ln>
                  <a:noFill/>
                </a:ln>
                <a:solidFill>
                  <a:srgbClr val="800000"/>
                </a:solidFill>
                <a:effectLst/>
                <a:latin typeface="Cambria" panose="02040503050406030204" pitchFamily="18" charset="0"/>
                <a:ea typeface="Times New Roman" panose="02020603050405020304" pitchFamily="18" charset="0"/>
              </a:rPr>
              <a:t>           </a:t>
            </a:r>
            <a:r>
              <a:rPr lang="en-US" sz="2000" dirty="0">
                <a:solidFill>
                  <a:srgbClr val="800000"/>
                </a:solidFill>
                <a:latin typeface="Cambria" panose="02040503050406030204" pitchFamily="18" charset="0"/>
                <a:ea typeface="Times New Roman" panose="02020603050405020304" pitchFamily="18" charset="0"/>
              </a:rPr>
              <a:t>2.</a:t>
            </a:r>
            <a:r>
              <a:rPr kumimoji="0" lang="en-US"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 </a:t>
            </a:r>
            <a:r>
              <a:rPr lang="en-US" sz="2000" dirty="0">
                <a:solidFill>
                  <a:srgbClr val="800000"/>
                </a:solidFill>
                <a:latin typeface="Cambria" panose="02040503050406030204" pitchFamily="18" charset="0"/>
                <a:ea typeface="Times New Roman" panose="02020603050405020304" pitchFamily="18" charset="0"/>
              </a:rPr>
              <a:t>Bari </a:t>
            </a:r>
            <a:r>
              <a:rPr lang="en-US" sz="2000" dirty="0" err="1">
                <a:solidFill>
                  <a:srgbClr val="800000"/>
                </a:solidFill>
                <a:latin typeface="Cambria" panose="02040503050406030204" pitchFamily="18" charset="0"/>
                <a:ea typeface="Times New Roman" panose="02020603050405020304" pitchFamily="18" charset="0"/>
              </a:rPr>
              <a:t>Vaibhav</a:t>
            </a:r>
            <a:r>
              <a:rPr lang="en-US" sz="2000" dirty="0">
                <a:solidFill>
                  <a:srgbClr val="800000"/>
                </a:solidFill>
                <a:latin typeface="Cambria" panose="02040503050406030204" pitchFamily="18" charset="0"/>
                <a:ea typeface="Times New Roman" panose="02020603050405020304" pitchFamily="18" charset="0"/>
              </a:rPr>
              <a:t> </a:t>
            </a:r>
            <a:r>
              <a:rPr lang="en-IN" sz="2000" dirty="0">
                <a:solidFill>
                  <a:srgbClr val="800000"/>
                </a:solidFill>
                <a:latin typeface="Cambria" panose="02040503050406030204" pitchFamily="18" charset="0"/>
                <a:ea typeface="Times New Roman" panose="02020603050405020304" pitchFamily="18" charset="0"/>
              </a:rPr>
              <a:t>Ramchandra (</a:t>
            </a:r>
            <a:r>
              <a:rPr kumimoji="0" lang="en-IN"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TYAIML-</a:t>
            </a:r>
            <a:r>
              <a:rPr lang="en-IN" sz="2000" dirty="0">
                <a:solidFill>
                  <a:srgbClr val="800000"/>
                </a:solidFill>
                <a:latin typeface="Cambria" panose="02040503050406030204" pitchFamily="18" charset="0"/>
                <a:ea typeface="Times New Roman" panose="02020603050405020304" pitchFamily="18" charset="0"/>
              </a:rPr>
              <a:t>43)</a:t>
            </a:r>
            <a:endParaRPr lang="en-IN" sz="2000" dirty="0">
              <a:solidFill>
                <a:srgbClr val="800000"/>
              </a:solidFill>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r>
              <a:rPr lang="en-US" sz="2000" dirty="0">
                <a:solidFill>
                  <a:srgbClr val="800000"/>
                </a:solidFill>
                <a:latin typeface="Cambria" panose="02040503050406030204" pitchFamily="18" charset="0"/>
                <a:ea typeface="Times New Roman" panose="02020603050405020304" pitchFamily="18" charset="0"/>
              </a:rPr>
              <a:t>    3. </a:t>
            </a:r>
            <a:r>
              <a:rPr lang="en-US" sz="2000" dirty="0" err="1">
                <a:solidFill>
                  <a:srgbClr val="800000"/>
                </a:solidFill>
                <a:latin typeface="Cambria" panose="02040503050406030204" pitchFamily="18" charset="0"/>
                <a:ea typeface="Times New Roman" panose="02020603050405020304" pitchFamily="18" charset="0"/>
              </a:rPr>
              <a:t>Patil</a:t>
            </a:r>
            <a:r>
              <a:rPr lang="en-US" sz="2000" dirty="0">
                <a:solidFill>
                  <a:srgbClr val="800000"/>
                </a:solidFill>
                <a:latin typeface="Cambria" panose="02040503050406030204" pitchFamily="18" charset="0"/>
                <a:ea typeface="Times New Roman" panose="02020603050405020304" pitchFamily="18" charset="0"/>
              </a:rPr>
              <a:t> </a:t>
            </a:r>
            <a:r>
              <a:rPr lang="en-US" sz="2000" dirty="0" err="1">
                <a:solidFill>
                  <a:srgbClr val="800000"/>
                </a:solidFill>
                <a:latin typeface="Cambria" panose="02040503050406030204" pitchFamily="18" charset="0"/>
                <a:ea typeface="Times New Roman" panose="02020603050405020304" pitchFamily="18" charset="0"/>
              </a:rPr>
              <a:t>Sakshi</a:t>
            </a:r>
            <a:r>
              <a:rPr lang="en-US" sz="2000" dirty="0">
                <a:solidFill>
                  <a:srgbClr val="800000"/>
                </a:solidFill>
                <a:latin typeface="Cambria" panose="02040503050406030204" pitchFamily="18" charset="0"/>
                <a:ea typeface="Times New Roman" panose="02020603050405020304" pitchFamily="18" charset="0"/>
              </a:rPr>
              <a:t> </a:t>
            </a:r>
            <a:r>
              <a:rPr lang="en-IN" sz="2000" dirty="0">
                <a:solidFill>
                  <a:srgbClr val="800000"/>
                </a:solidFill>
                <a:latin typeface="Cambria" panose="02040503050406030204" pitchFamily="18" charset="0"/>
                <a:ea typeface="Times New Roman" panose="02020603050405020304" pitchFamily="18" charset="0"/>
              </a:rPr>
              <a:t>Rajendra (</a:t>
            </a:r>
            <a:r>
              <a:rPr kumimoji="0" lang="en-IN"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TYAIML-</a:t>
            </a:r>
            <a:r>
              <a:rPr lang="en-IN" sz="2000" dirty="0">
                <a:solidFill>
                  <a:srgbClr val="800000"/>
                </a:solidFill>
                <a:latin typeface="Cambria" panose="02040503050406030204" pitchFamily="18" charset="0"/>
                <a:ea typeface="Times New Roman" panose="02020603050405020304" pitchFamily="18" charset="0"/>
              </a:rPr>
              <a:t>58) </a:t>
            </a:r>
            <a:endParaRPr lang="en-IN" sz="2000" dirty="0">
              <a:solidFill>
                <a:srgbClr val="800000"/>
              </a:solidFill>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r>
              <a:rPr lang="en-IN" sz="2000" dirty="0">
                <a:solidFill>
                  <a:srgbClr val="800000"/>
                </a:solidFill>
                <a:latin typeface="Cambria" panose="02040503050406030204" pitchFamily="18" charset="0"/>
              </a:rPr>
              <a:t>4.Mali </a:t>
            </a:r>
            <a:r>
              <a:rPr lang="en-IN" sz="2000" dirty="0" err="1">
                <a:solidFill>
                  <a:srgbClr val="800000"/>
                </a:solidFill>
                <a:latin typeface="Cambria" panose="02040503050406030204" pitchFamily="18" charset="0"/>
              </a:rPr>
              <a:t>Nitisha</a:t>
            </a:r>
            <a:r>
              <a:rPr lang="en-IN" sz="2000" dirty="0">
                <a:solidFill>
                  <a:srgbClr val="800000"/>
                </a:solidFill>
                <a:latin typeface="Cambria" panose="02040503050406030204" pitchFamily="18" charset="0"/>
              </a:rPr>
              <a:t> Sharad(</a:t>
            </a:r>
            <a:r>
              <a:rPr kumimoji="0" lang="en-IN"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TYAIML-</a:t>
            </a:r>
            <a:r>
              <a:rPr lang="en-IN" sz="2000" dirty="0">
                <a:solidFill>
                  <a:srgbClr val="800000"/>
                </a:solidFill>
                <a:latin typeface="Cambria" panose="02040503050406030204" pitchFamily="18" charset="0"/>
              </a:rPr>
              <a:t>59)</a:t>
            </a:r>
            <a:endParaRPr lang="en-US" sz="2000" dirty="0"/>
          </a:p>
          <a:p>
            <a:pPr marL="0" marR="0" lvl="0" indent="457200" algn="ctr" defTabSz="914400" rtl="0" eaLnBrk="0" fontAlgn="base" latinLnBrk="0" hangingPunct="0">
              <a:lnSpc>
                <a:spcPct val="100000"/>
              </a:lnSpc>
              <a:spcBef>
                <a:spcPct val="0"/>
              </a:spcBef>
              <a:spcAft>
                <a:spcPct val="0"/>
              </a:spcAft>
              <a:buClrTx/>
              <a:buSzTx/>
              <a:buFontTx/>
              <a:buNone/>
            </a:pPr>
            <a:endParaRPr kumimoji="0" lang="en-US" sz="16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endParaRPr kumimoji="0" lang="en-US" sz="105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descr="SES Logo"/>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83612" y="2837437"/>
            <a:ext cx="2624776" cy="22962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2660475" y="5296440"/>
            <a:ext cx="6765956" cy="11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a:ln>
                  <a:noFill/>
                </a:ln>
                <a:solidFill>
                  <a:srgbClr val="000000"/>
                </a:solidFill>
                <a:effectLst/>
                <a:latin typeface="Cambria" panose="02040503050406030204" pitchFamily="18" charset="0"/>
                <a:cs typeface="Arial" panose="020B0604020202020204" pitchFamily="34" charset="0"/>
              </a:rPr>
              <a:t>Department of </a:t>
            </a:r>
            <a:r>
              <a:rPr lang="en-US" sz="2000" b="1" dirty="0">
                <a:solidFill>
                  <a:srgbClr val="000000"/>
                </a:solidFill>
                <a:latin typeface="Cambria" panose="02040503050406030204" pitchFamily="18" charset="0"/>
                <a:cs typeface="Arial" panose="020B0604020202020204" pitchFamily="34" charset="0"/>
              </a:rPr>
              <a:t>Articial Intelligence and Machine Learning</a:t>
            </a:r>
            <a:endParaRPr kumimoji="0" lang="en-US" sz="2200" b="1" i="0" u="none" strike="noStrike" cap="none" normalizeH="0" baseline="0" dirty="0">
              <a:ln>
                <a:noFill/>
              </a:ln>
              <a:solidFill>
                <a:srgbClr val="993300"/>
              </a:solidFill>
              <a:effectLst/>
              <a:latin typeface="Ajile"/>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Shirpur Education Society’s</a:t>
            </a:r>
            <a:endParaRPr kumimoji="0" 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Arial" panose="020B0604020202020204" pitchFamily="34" charset="0"/>
              </a:rPr>
              <a:t>R. C. Patel Institute of Technology, Shirpur - 425405.</a:t>
            </a:r>
            <a:endParaRPr kumimoji="0" 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Arial" panose="020B0604020202020204" pitchFamily="34" charset="0"/>
              </a:rPr>
              <a:t>[2024-25]</a:t>
            </a:r>
            <a:r>
              <a:rPr kumimoji="0" lang="en-US" sz="1200" b="1" i="0" u="none" strike="noStrike" cap="none" normalizeH="0" baseline="0" dirty="0">
                <a:ln>
                  <a:noFill/>
                </a:ln>
                <a:solidFill>
                  <a:srgbClr val="000080"/>
                </a:solidFill>
                <a:effectLst/>
                <a:latin typeface="Cambria" panose="02040503050406030204" pitchFamily="18" charset="0"/>
                <a:ea typeface="Times New Roman" panose="02020603050405020304" pitchFamily="18" charset="0"/>
                <a:cs typeface="Arial" panose="020B0604020202020204" pitchFamily="34"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Parallelogram 6"/>
          <p:cNvSpPr/>
          <p:nvPr/>
        </p:nvSpPr>
        <p:spPr>
          <a:xfrm>
            <a:off x="99607" y="6585690"/>
            <a:ext cx="11887693" cy="272310"/>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309" y="887125"/>
            <a:ext cx="10515600" cy="4351338"/>
          </a:xfrm>
        </p:spPr>
        <p:txBody>
          <a:bodyPr>
            <a:normAutofit fontScale="92500"/>
          </a:bodyPr>
          <a:lstStyle/>
          <a:p>
            <a:pPr>
              <a:buFont typeface="Wingdings" panose="05000000000000000000" pitchFamily="2" charset="2"/>
              <a:buChar char="v"/>
            </a:pPr>
            <a:r>
              <a:rPr lang="en-US" sz="3600" b="1" dirty="0">
                <a:solidFill>
                  <a:srgbClr val="002060"/>
                </a:solidFill>
                <a:latin typeface="Times New Roman" panose="02020603050405020304" pitchFamily="18" charset="0"/>
                <a:cs typeface="Times New Roman" panose="02020603050405020304" pitchFamily="18" charset="0"/>
              </a:rPr>
              <a:t> </a:t>
            </a:r>
            <a:r>
              <a:rPr lang="en-US" sz="3900" b="1" dirty="0">
                <a:solidFill>
                  <a:srgbClr val="002060"/>
                </a:solidFill>
                <a:latin typeface="Times New Roman" panose="02020603050405020304" pitchFamily="18" charset="0"/>
                <a:cs typeface="Times New Roman" panose="02020603050405020304" pitchFamily="18" charset="0"/>
              </a:rPr>
              <a:t>Dataset </a:t>
            </a:r>
            <a:r>
              <a:rPr lang="en-US" sz="3600" b="1" dirty="0">
                <a:solidFill>
                  <a:srgbClr val="002060"/>
                </a:solidFill>
                <a:latin typeface="Times New Roman" panose="02020603050405020304" pitchFamily="18" charset="0"/>
                <a:cs typeface="Times New Roman" panose="02020603050405020304" pitchFamily="18" charset="0"/>
              </a:rPr>
              <a:t>:</a:t>
            </a:r>
            <a:endParaRPr lang="en-US" sz="3600" b="1"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600" b="1" dirty="0">
              <a:latin typeface="Times New Roman" panose="02020603050405020304" pitchFamily="18" charset="0"/>
              <a:cs typeface="Times New Roman" panose="02020603050405020304" pitchFamily="18" charset="0"/>
            </a:endParaRPr>
          </a:p>
          <a:p>
            <a:r>
              <a:rPr lang="en-US" sz="2600" b="1" dirty="0" err="1">
                <a:latin typeface="Times New Roman" panose="02020603050405020304" pitchFamily="18" charset="0"/>
                <a:cs typeface="Times New Roman" panose="02020603050405020304" pitchFamily="18" charset="0"/>
              </a:rPr>
              <a:t>Url</a:t>
            </a:r>
            <a:r>
              <a:rPr lang="en-US" sz="2600" dirty="0">
                <a:latin typeface="Times New Roman" panose="02020603050405020304" pitchFamily="18" charset="0"/>
                <a:cs typeface="Times New Roman" panose="02020603050405020304" pitchFamily="18" charset="0"/>
              </a:rPr>
              <a:t> – The </a:t>
            </a:r>
            <a:r>
              <a:rPr lang="en-US" sz="2600" dirty="0" err="1">
                <a:latin typeface="Times New Roman" panose="02020603050405020304" pitchFamily="18" charset="0"/>
                <a:cs typeface="Times New Roman" panose="02020603050405020304" pitchFamily="18" charset="0"/>
              </a:rPr>
              <a:t>GoFundMe</a:t>
            </a:r>
            <a:r>
              <a:rPr lang="en-US" sz="2600" dirty="0">
                <a:latin typeface="Times New Roman" panose="02020603050405020304" pitchFamily="18" charset="0"/>
                <a:cs typeface="Times New Roman" panose="02020603050405020304" pitchFamily="18" charset="0"/>
              </a:rPr>
              <a:t> campaign link.</a:t>
            </a:r>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Category</a:t>
            </a:r>
            <a:r>
              <a:rPr lang="en-US" sz="2600" dirty="0">
                <a:latin typeface="Times New Roman" panose="02020603050405020304" pitchFamily="18" charset="0"/>
                <a:cs typeface="Times New Roman" panose="02020603050405020304" pitchFamily="18" charset="0"/>
              </a:rPr>
              <a:t> – The type of </a:t>
            </a:r>
            <a:r>
              <a:rPr lang="en-US" sz="2600" dirty="0" err="1">
                <a:latin typeface="Times New Roman" panose="02020603050405020304" pitchFamily="18" charset="0"/>
                <a:cs typeface="Times New Roman" panose="02020603050405020304" pitchFamily="18" charset="0"/>
              </a:rPr>
              <a:t>crowdfunding</a:t>
            </a:r>
            <a:r>
              <a:rPr lang="en-US" sz="2600" dirty="0">
                <a:latin typeface="Times New Roman" panose="02020603050405020304" pitchFamily="18" charset="0"/>
                <a:cs typeface="Times New Roman" panose="02020603050405020304" pitchFamily="18" charset="0"/>
              </a:rPr>
              <a:t> campaign (e.g., Medical, Education, Disaster).</a:t>
            </a:r>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Title</a:t>
            </a:r>
            <a:r>
              <a:rPr lang="en-US" sz="2600" dirty="0">
                <a:latin typeface="Times New Roman" panose="02020603050405020304" pitchFamily="18" charset="0"/>
                <a:cs typeface="Times New Roman" panose="02020603050405020304" pitchFamily="18" charset="0"/>
              </a:rPr>
              <a:t> – The campaign’s title.</a:t>
            </a:r>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Location (Latitude, Longitude)</a:t>
            </a:r>
            <a:r>
              <a:rPr lang="en-US" sz="2600" dirty="0">
                <a:latin typeface="Times New Roman" panose="02020603050405020304" pitchFamily="18" charset="0"/>
                <a:cs typeface="Times New Roman" panose="02020603050405020304" pitchFamily="18" charset="0"/>
              </a:rPr>
              <a:t> – Geographic information of the campaign.</a:t>
            </a:r>
            <a:endParaRPr lang="en-US" sz="2600" dirty="0">
              <a:latin typeface="Times New Roman" panose="02020603050405020304" pitchFamily="18" charset="0"/>
              <a:cs typeface="Times New Roman" panose="02020603050405020304" pitchFamily="18" charset="0"/>
            </a:endParaRPr>
          </a:p>
          <a:p>
            <a:r>
              <a:rPr lang="en-US" sz="2600" b="1" dirty="0" err="1">
                <a:latin typeface="Times New Roman" panose="02020603050405020304" pitchFamily="18" charset="0"/>
                <a:cs typeface="Times New Roman" panose="02020603050405020304" pitchFamily="18" charset="0"/>
              </a:rPr>
              <a:t>Amount_Raised</a:t>
            </a:r>
            <a:r>
              <a:rPr lang="en-US" sz="2600" dirty="0">
                <a:latin typeface="Times New Roman" panose="02020603050405020304" pitchFamily="18" charset="0"/>
                <a:cs typeface="Times New Roman" panose="02020603050405020304" pitchFamily="18" charset="0"/>
              </a:rPr>
              <a:t> – Total amount raised.</a:t>
            </a:r>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Goal</a:t>
            </a:r>
            <a:r>
              <a:rPr lang="en-US" sz="2600" dirty="0">
                <a:latin typeface="Times New Roman" panose="02020603050405020304" pitchFamily="18" charset="0"/>
                <a:cs typeface="Times New Roman" panose="02020603050405020304" pitchFamily="18" charset="0"/>
              </a:rPr>
              <a:t> – Fundraising goal set by the campaign creator.</a:t>
            </a:r>
            <a:endParaRPr lang="en-US" sz="2600" dirty="0">
              <a:latin typeface="Times New Roman" panose="02020603050405020304" pitchFamily="18" charset="0"/>
              <a:cs typeface="Times New Roman" panose="02020603050405020304" pitchFamily="18" charset="0"/>
            </a:endParaRPr>
          </a:p>
          <a:p>
            <a:endParaRPr lang="en-US" sz="2600" dirty="0"/>
          </a:p>
        </p:txBody>
      </p:sp>
      <p:sp>
        <p:nvSpPr>
          <p:cNvPr id="2"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sz="3600" b="1" dirty="0">
                <a:solidFill>
                  <a:srgbClr val="002060"/>
                </a:solidFill>
                <a:latin typeface="Times New Roman" panose="02020603050405020304" pitchFamily="18" charset="0"/>
                <a:cs typeface="Times New Roman" panose="02020603050405020304" pitchFamily="18" charset="0"/>
              </a:rPr>
              <a:t>Dataset :</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b="1" dirty="0" err="1">
                <a:latin typeface="Times New Roman" panose="02020603050405020304" pitchFamily="18" charset="0"/>
                <a:cs typeface="Times New Roman" panose="02020603050405020304" pitchFamily="18" charset="0"/>
              </a:rPr>
              <a:t>Number_of_Donators</a:t>
            </a:r>
            <a:r>
              <a:rPr lang="en-US" sz="2400" dirty="0">
                <a:latin typeface="Times New Roman" panose="02020603050405020304" pitchFamily="18" charset="0"/>
                <a:cs typeface="Times New Roman" panose="02020603050405020304" pitchFamily="18" charset="0"/>
              </a:rPr>
              <a:t> – Total number of contributors.</a:t>
            </a:r>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Length_of_Fundraising</a:t>
            </a:r>
            <a:r>
              <a:rPr lang="en-US" sz="2400" dirty="0">
                <a:latin typeface="Times New Roman" panose="02020603050405020304" pitchFamily="18" charset="0"/>
                <a:cs typeface="Times New Roman" panose="02020603050405020304" pitchFamily="18" charset="0"/>
              </a:rPr>
              <a:t> – Duration of the campaign.</a:t>
            </a:r>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FB_Shares</a:t>
            </a:r>
            <a:r>
              <a:rPr lang="en-US" sz="2400" b="1" dirty="0">
                <a:latin typeface="Times New Roman" panose="02020603050405020304" pitchFamily="18" charset="0"/>
                <a:cs typeface="Times New Roman" panose="02020603050405020304" pitchFamily="18" charset="0"/>
              </a:rPr>
              <a:t> &amp; </a:t>
            </a:r>
            <a:r>
              <a:rPr lang="en-US" sz="2400" b="1" dirty="0" err="1">
                <a:latin typeface="Times New Roman" panose="02020603050405020304" pitchFamily="18" charset="0"/>
                <a:cs typeface="Times New Roman" panose="02020603050405020304" pitchFamily="18" charset="0"/>
              </a:rPr>
              <a:t>GFM_hearts</a:t>
            </a:r>
            <a:r>
              <a:rPr lang="en-US" sz="2400" dirty="0">
                <a:latin typeface="Times New Roman" panose="02020603050405020304" pitchFamily="18" charset="0"/>
                <a:cs typeface="Times New Roman" panose="02020603050405020304" pitchFamily="18" charset="0"/>
              </a:rPr>
              <a:t> – Social media engagement metrics (Facebook shares &amp; </a:t>
            </a:r>
            <a:r>
              <a:rPr lang="en-US" sz="2400" dirty="0" err="1">
                <a:latin typeface="Times New Roman" panose="02020603050405020304" pitchFamily="18" charset="0"/>
                <a:cs typeface="Times New Roman" panose="02020603050405020304" pitchFamily="18" charset="0"/>
              </a:rPr>
              <a:t>GoFundMe</a:t>
            </a:r>
            <a:r>
              <a:rPr lang="en-US" sz="2400" dirty="0">
                <a:latin typeface="Times New Roman" panose="02020603050405020304" pitchFamily="18" charset="0"/>
                <a:cs typeface="Times New Roman" panose="02020603050405020304" pitchFamily="18" charset="0"/>
              </a:rPr>
              <a:t> likes).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Text</a:t>
            </a:r>
            <a:r>
              <a:rPr lang="en-US" sz="2400" dirty="0">
                <a:latin typeface="Times New Roman" panose="02020603050405020304" pitchFamily="18" charset="0"/>
                <a:cs typeface="Times New Roman" panose="02020603050405020304" pitchFamily="18" charset="0"/>
              </a:rPr>
              <a:t> – Campaign description (useful for sentiment analysis or fraud detection).</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label</a:t>
            </a:r>
            <a:r>
              <a:rPr lang="en-US" sz="2400" dirty="0">
                <a:latin typeface="Times New Roman" panose="02020603050405020304" pitchFamily="18" charset="0"/>
                <a:cs typeface="Times New Roman" panose="02020603050405020304" pitchFamily="18" charset="0"/>
              </a:rPr>
              <a:t> – This column is empty (possibly for classification labels, e.g., fraud detection).</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6978"/>
            <a:ext cx="10515600" cy="4351338"/>
          </a:xfrm>
        </p:spPr>
        <p:txBody>
          <a:bodyPr/>
          <a:lstStyle/>
          <a:p>
            <a:pPr>
              <a:buFont typeface="Wingdings" panose="05000000000000000000" pitchFamily="2" charset="2"/>
              <a:buChar char="v"/>
            </a:pPr>
            <a:r>
              <a:rPr lang="en-US" sz="3600" b="1" dirty="0">
                <a:solidFill>
                  <a:srgbClr val="002060"/>
                </a:solidFill>
                <a:latin typeface="Times New Roman" panose="02020603050405020304" pitchFamily="18" charset="0"/>
                <a:cs typeface="Times New Roman" panose="02020603050405020304" pitchFamily="18" charset="0"/>
              </a:rPr>
              <a:t>Goal of Project :</a:t>
            </a:r>
            <a:endParaRPr lang="en-US" sz="3600" dirty="0">
              <a:solidFill>
                <a:srgbClr val="002060"/>
              </a:solidFill>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decentralized crowdfunding removes trust barriers, lowers costs, and ensures fair fund distribution. The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-powered model enhances transparency and security, solving key issues in traditional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goal of this project is to design and implement a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-based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system that eliminates intermediaries, enhances trust, and ensures secure and verifiable transactions.</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2"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219" y="393500"/>
            <a:ext cx="10515600" cy="1325563"/>
          </a:xfrm>
        </p:spPr>
        <p:txBody>
          <a:bodyPr/>
          <a:lstStyle/>
          <a:p>
            <a:br>
              <a:rPr lang="en-US" dirty="0">
                <a:latin typeface="Times New Roman" panose="02020603050405020304" pitchFamily="18" charset="0"/>
                <a:cs typeface="Times New Roman" panose="02020603050405020304" pitchFamily="18" charset="0"/>
              </a:rPr>
            </a:br>
            <a:endParaRPr lang="en-US" dirty="0"/>
          </a:p>
        </p:txBody>
      </p:sp>
      <p:sp>
        <p:nvSpPr>
          <p:cNvPr id="7"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Parallelogram 6"/>
          <p:cNvSpPr/>
          <p:nvPr/>
        </p:nvSpPr>
        <p:spPr>
          <a:xfrm flipV="1">
            <a:off x="588475" y="56697"/>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1500050" y="1849407"/>
            <a:ext cx="8936722" cy="4351338"/>
          </a:xfrm>
        </p:spPr>
        <p:txBody>
          <a:bodyPr>
            <a:noAutofit/>
          </a:bodyPr>
          <a:lstStyle/>
          <a:p>
            <a:pPr marL="0" indent="0" algn="just">
              <a:buNone/>
            </a:pPr>
            <a:r>
              <a:rPr lang="en-US" sz="2600" dirty="0">
                <a:latin typeface="Times New Roman" panose="02020603050405020304" pitchFamily="18" charset="0"/>
                <a:cs typeface="Times New Roman" panose="02020603050405020304" pitchFamily="18" charset="0"/>
              </a:rPr>
              <a:t>In today’s digital landscape, fraudulent campaigns, misinformation, and lack of transparency are major concerns in crowdfunding and decentralized governance systems. Traditional platforms struggle with authenticity verification, campaign classification, and user sentiment analysis, making them vulnerable to scams and manipulation.</a:t>
            </a:r>
            <a:endParaRPr lang="en-US" sz="2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00050" y="854730"/>
            <a:ext cx="5859624" cy="646331"/>
          </a:xfrm>
          <a:prstGeom prst="rect">
            <a:avLst/>
          </a:prstGeom>
          <a:noFill/>
          <a:ln>
            <a:noFill/>
          </a:ln>
        </p:spPr>
        <p:txBody>
          <a:bodyPr wrap="square" rtlCol="0">
            <a:spAutoFit/>
          </a:bodyPr>
          <a:lstStyle/>
          <a:p>
            <a:pPr marL="571500" indent="-571500">
              <a:buFont typeface="Wingdings" panose="05000000000000000000" pitchFamily="2" charset="2"/>
              <a:buChar char="v"/>
            </a:pPr>
            <a:r>
              <a:rPr lang="en-IN" sz="3600" b="1" dirty="0">
                <a:solidFill>
                  <a:srgbClr val="002060"/>
                </a:solidFill>
                <a:latin typeface="Times New Roman" panose="02020603050405020304" pitchFamily="18" charset="0"/>
                <a:cs typeface="Times New Roman" panose="02020603050405020304" pitchFamily="18" charset="0"/>
              </a:rPr>
              <a:t>Problem Statement :</a:t>
            </a:r>
            <a:endParaRPr lang="en-IN" sz="36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IN" sz="4000" b="1" dirty="0">
                <a:solidFill>
                  <a:srgbClr val="002060"/>
                </a:solidFill>
                <a:latin typeface="Times New Roman" panose="02020603050405020304" pitchFamily="18" charset="0"/>
                <a:cs typeface="Times New Roman" panose="02020603050405020304" pitchFamily="18" charset="0"/>
              </a:rPr>
              <a:t>Introduction </a:t>
            </a:r>
            <a:endParaRPr lang="en-US" sz="4000" dirty="0"/>
          </a:p>
        </p:txBody>
      </p:sp>
      <p:sp>
        <p:nvSpPr>
          <p:cNvPr id="3" name="Content Placeholder 2"/>
          <p:cNvSpPr>
            <a:spLocks noGrp="1"/>
          </p:cNvSpPr>
          <p:nvPr>
            <p:ph idx="1"/>
          </p:nvPr>
        </p:nvSpPr>
        <p:spPr>
          <a:xfrm>
            <a:off x="838200" y="1825625"/>
            <a:ext cx="10060709" cy="4351338"/>
          </a:xfrm>
        </p:spPr>
        <p:txBody>
          <a:bodyPr/>
          <a:lstStyle/>
          <a:p>
            <a:pPr algn="just"/>
            <a:r>
              <a:rPr lang="en-US" sz="2400" dirty="0">
                <a:latin typeface="Times New Roman" panose="02020603050405020304" pitchFamily="18" charset="0"/>
                <a:cs typeface="Times New Roman" panose="02020603050405020304" pitchFamily="18" charset="0"/>
              </a:rPr>
              <a:t>A practical problem statement emerges: How can organizations effectively transition from centralized crowdfunding platforms to de centralized blockchain solutions, ensuring transparency, security, and efficiency, while overcoming implementation hurdles and regulatory obstacles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Smart contracts enhance security, mitigating fraud risks, while bypassing intermediaries streamlines processes, reducing transaction costs and delays. Yet, transitioning to blockchain-powered crowdfunding presents challenges, such as integration complexities and regulatory uncertainties, hindering widespread adoption. </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altLang="en-US" sz="4000" b="1" dirty="0">
                <a:solidFill>
                  <a:srgbClr val="002060"/>
                </a:solidFill>
                <a:latin typeface="Times New Roman" panose="02020603050405020304" pitchFamily="18" charset="0"/>
                <a:cs typeface="Times New Roman" panose="02020603050405020304" pitchFamily="18" charset="0"/>
              </a:rPr>
              <a:t>Existing System Survey</a:t>
            </a:r>
            <a:r>
              <a:rPr lang="en-IN" sz="4000" b="1" dirty="0">
                <a:solidFill>
                  <a:srgbClr val="002060"/>
                </a:solidFill>
                <a:latin typeface="Times New Roman" panose="02020603050405020304" pitchFamily="18" charset="0"/>
                <a:cs typeface="Times New Roman" panose="02020603050405020304" pitchFamily="18" charset="0"/>
              </a:rPr>
              <a:t> </a:t>
            </a:r>
            <a:endParaRPr lang="en-US" sz="4000" dirty="0"/>
          </a:p>
        </p:txBody>
      </p:sp>
      <p:sp>
        <p:nvSpPr>
          <p:cNvPr id="3" name="Content Placeholder 2"/>
          <p:cNvSpPr>
            <a:spLocks noGrp="1"/>
          </p:cNvSpPr>
          <p:nvPr>
            <p:ph idx="1"/>
          </p:nvPr>
        </p:nvSpPr>
        <p:spPr>
          <a:xfrm>
            <a:off x="838200" y="1825625"/>
            <a:ext cx="10060709" cy="4351338"/>
          </a:xfrm>
        </p:spPr>
        <p:txBody>
          <a:bodyPr>
            <a:normAutofit lnSpcReduction="20000"/>
          </a:bodyPr>
          <a:lstStyle/>
          <a:p>
            <a:pPr algn="just"/>
            <a:r>
              <a:rPr lang="en-US" altLang="en-US" sz="2400" b="1" dirty="0">
                <a:latin typeface="Times New Roman" panose="02020603050405020304" pitchFamily="18" charset="0"/>
                <a:cs typeface="Times New Roman" panose="02020603050405020304" pitchFamily="18" charset="0"/>
              </a:rPr>
              <a:t>Current Crowdfunding Platforms</a:t>
            </a:r>
            <a:r>
              <a:rPr lang="en-IN" altLang="en-US" sz="2400" b="1" dirty="0">
                <a:latin typeface="Times New Roman" panose="02020603050405020304" pitchFamily="18" charset="0"/>
                <a:cs typeface="Times New Roman" panose="02020603050405020304" pitchFamily="18" charset="0"/>
              </a:rPr>
              <a:t>-</a:t>
            </a:r>
            <a:endParaRPr lang="en-US" altLang="en-US" sz="2400" b="1"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Traditional Platforms:</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Kickstarter, GoFundMe, Indiegogo</a:t>
            </a:r>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Blockchain-based Platforms: </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Gitcoin, Polkadot, Fundition, CoinStarter</a:t>
            </a:r>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Key Difference: </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Blockchain provides decentralization, transparency, and lower fees.</a:t>
            </a:r>
            <a:endParaRPr lang="en-US" altLang="en-US" sz="2400" dirty="0">
              <a:latin typeface="Times New Roman" panose="02020603050405020304" pitchFamily="18" charset="0"/>
              <a:cs typeface="Times New Roman" panose="02020603050405020304" pitchFamily="18" charset="0"/>
            </a:endParaRP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b="1" dirty="0">
                <a:latin typeface="Times New Roman" panose="02020603050405020304" pitchFamily="18" charset="0"/>
                <a:cs typeface="Times New Roman" panose="02020603050405020304" pitchFamily="18" charset="0"/>
              </a:rPr>
              <a:t>Blockchain Integration:</a:t>
            </a:r>
            <a:endParaRPr lang="en-US" altLang="en-US" sz="2400" b="1"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Smart Contracts: Trustless automation of transactions.</a:t>
            </a:r>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Tokenization: Use of utility tokens and NFTs for funding.</a:t>
            </a:r>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Blockchain Networks: Ethereum, Polkadot, Binance Smart Chain.</a:t>
            </a:r>
            <a:endParaRPr lang="en-US" altLang="en-US" sz="2400" dirty="0">
              <a:latin typeface="Times New Roman" panose="02020603050405020304" pitchFamily="18" charset="0"/>
              <a:cs typeface="Times New Roman" panose="02020603050405020304" pitchFamily="18" charset="0"/>
            </a:endParaRPr>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Font typeface="Wingdings" panose="05000000000000000000" pitchFamily="2" charset="2"/>
              <a:buChar char="v"/>
            </a:pPr>
            <a:r>
              <a:rPr lang="en-US" sz="4000" b="1" dirty="0">
                <a:solidFill>
                  <a:srgbClr val="002060"/>
                </a:solidFill>
                <a:latin typeface="Times New Roman" panose="02020603050405020304" pitchFamily="18" charset="0"/>
                <a:cs typeface="Times New Roman" panose="02020603050405020304" pitchFamily="18" charset="0"/>
              </a:rPr>
              <a:t>Objective</a:t>
            </a:r>
            <a:endParaRPr lang="en-US" sz="4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116127" cy="4977967"/>
          </a:xfrm>
        </p:spPr>
        <p:txBody>
          <a:bodyPr>
            <a:noAutofit/>
          </a:bodyPr>
          <a:lstStyle/>
          <a:p>
            <a:r>
              <a:rPr lang="en-US" sz="2400" dirty="0">
                <a:latin typeface="Times New Roman" panose="02020603050405020304" pitchFamily="18" charset="0"/>
                <a:cs typeface="Times New Roman" panose="02020603050405020304" pitchFamily="18" charset="0"/>
              </a:rPr>
              <a:t>Leverage Blockchain for Transparency &amp; Security</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 secure and immutable transaction records in crowdfunding.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Eliminate Centralized Authority</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Enable decentralized tracking of fund usage and governance decisions.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Automate secure and efficient fund allocation, reducing risks of fraud.</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Maintain tamper-proof financial records and improve trust in fund distribution.</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IN" sz="3600" b="1" dirty="0">
                <a:solidFill>
                  <a:srgbClr val="002060"/>
                </a:solidFill>
                <a:latin typeface="Times New Roman" panose="02020603050405020304" pitchFamily="18" charset="0"/>
                <a:cs typeface="Times New Roman" panose="02020603050405020304" pitchFamily="18" charset="0"/>
              </a:rPr>
              <a:t>Workflow:</a:t>
            </a:r>
            <a:endParaRPr lang="en-IN"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6193" y="1818768"/>
            <a:ext cx="10515600" cy="4351338"/>
          </a:xfrm>
        </p:spPr>
        <p:txBody>
          <a:bodyPr>
            <a:normAutofit/>
          </a:bodyPr>
          <a:lstStyle/>
          <a:p>
            <a:pPr marL="0" indent="0">
              <a:buNone/>
            </a:pPr>
            <a:r>
              <a:rPr lang="en-IN" sz="2600" dirty="0">
                <a:latin typeface="Times New Roman" panose="02020603050405020304" pitchFamily="18" charset="0"/>
                <a:cs typeface="Times New Roman" panose="02020603050405020304" pitchFamily="18" charset="0"/>
              </a:rPr>
              <a:t>1. </a:t>
            </a:r>
            <a:r>
              <a:rPr lang="en-US" sz="2600" dirty="0">
                <a:latin typeface="Times New Roman" panose="02020603050405020304" pitchFamily="18" charset="0"/>
                <a:cs typeface="Times New Roman" panose="02020603050405020304" pitchFamily="18" charset="0"/>
              </a:rPr>
              <a:t>User Registration &amp; Authentication:</a:t>
            </a:r>
            <a:endParaRPr lang="en-US" sz="2600" dirty="0">
              <a:latin typeface="Times New Roman" panose="02020603050405020304" pitchFamily="18" charset="0"/>
              <a:cs typeface="Times New Roman" panose="02020603050405020304" pitchFamily="18" charset="0"/>
            </a:endParaRPr>
          </a:p>
          <a:p>
            <a:pPr marL="0" indent="0">
              <a:buNone/>
            </a:pPr>
            <a:r>
              <a:rPr lang="en-IN" sz="2600" dirty="0">
                <a:latin typeface="Times New Roman" panose="02020603050405020304" pitchFamily="18" charset="0"/>
                <a:cs typeface="Times New Roman" panose="02020603050405020304" pitchFamily="18" charset="0"/>
              </a:rPr>
              <a:t>2. </a:t>
            </a:r>
            <a:r>
              <a:rPr lang="en-US" sz="2600" dirty="0">
                <a:latin typeface="Times New Roman" panose="02020603050405020304" pitchFamily="18" charset="0"/>
                <a:cs typeface="Times New Roman" panose="02020603050405020304" pitchFamily="18" charset="0"/>
              </a:rPr>
              <a:t>Campaign Creation &amp; Smart Contract Deployment:</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Fundraiser submits campaign details (project name,</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goal amount,   deadline).</a:t>
            </a:r>
            <a:r>
              <a:rPr lang="en-IN" sz="2600" dirty="0">
                <a:latin typeface="Times New Roman" panose="02020603050405020304" pitchFamily="18" charset="0"/>
                <a:cs typeface="Times New Roman" panose="02020603050405020304" pitchFamily="18" charset="0"/>
              </a:rPr>
              <a:t>
3. </a:t>
            </a:r>
            <a:r>
              <a:rPr lang="en-US" sz="2600" dirty="0">
                <a:latin typeface="Times New Roman" panose="02020603050405020304" pitchFamily="18" charset="0"/>
                <a:cs typeface="Times New Roman" panose="02020603050405020304" pitchFamily="18" charset="0"/>
              </a:rPr>
              <a:t>Fundraising &amp; Donor Contributions</a:t>
            </a:r>
            <a:r>
              <a:rPr lang="en-IN" sz="2600" dirty="0">
                <a:latin typeface="Times New Roman" panose="02020603050405020304" pitchFamily="18" charset="0"/>
                <a:cs typeface="Times New Roman" panose="02020603050405020304" pitchFamily="18" charset="0"/>
              </a:rPr>
              <a:t>
4. </a:t>
            </a:r>
            <a:r>
              <a:rPr lang="en-US" sz="2600" dirty="0">
                <a:latin typeface="Times New Roman" panose="02020603050405020304" pitchFamily="18" charset="0"/>
                <a:cs typeface="Times New Roman" panose="02020603050405020304" pitchFamily="18" charset="0"/>
              </a:rPr>
              <a:t>Fund Distribution &amp; Verification</a:t>
            </a:r>
            <a:r>
              <a:rPr lang="en-IN" sz="2600" dirty="0">
                <a:latin typeface="Times New Roman" panose="02020603050405020304" pitchFamily="18" charset="0"/>
                <a:cs typeface="Times New Roman" panose="02020603050405020304" pitchFamily="18" charset="0"/>
              </a:rPr>
              <a:t>
5. </a:t>
            </a:r>
            <a:r>
              <a:rPr lang="en-US" sz="2600" dirty="0">
                <a:latin typeface="Times New Roman" panose="02020603050405020304" pitchFamily="18" charset="0"/>
                <a:cs typeface="Times New Roman" panose="02020603050405020304" pitchFamily="18" charset="0"/>
              </a:rPr>
              <a:t>Transparency &amp; Project Updates</a:t>
            </a:r>
            <a:endParaRPr lang="en-US" sz="2600" dirty="0">
              <a:latin typeface="Times New Roman" panose="02020603050405020304" pitchFamily="18" charset="0"/>
              <a:cs typeface="Times New Roman" panose="02020603050405020304" pitchFamily="18" charset="0"/>
            </a:endParaRPr>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8830"/>
            <a:ext cx="10515600" cy="1325563"/>
          </a:xfrm>
        </p:spPr>
        <p:txBody>
          <a:bodyPr/>
          <a:lstStyle/>
          <a:p>
            <a:pPr marL="571500" indent="-571500">
              <a:buFont typeface="Wingdings" panose="05000000000000000000" pitchFamily="2" charset="2"/>
              <a:buChar char="v"/>
            </a:pPr>
            <a:r>
              <a:rPr lang="en-US" sz="3600" b="1" dirty="0">
                <a:solidFill>
                  <a:srgbClr val="002060"/>
                </a:solidFill>
                <a:latin typeface="Times New Roman" panose="02020603050405020304" pitchFamily="18" charset="0"/>
                <a:cs typeface="Times New Roman" panose="02020603050405020304" pitchFamily="18" charset="0"/>
              </a:rPr>
              <a:t>Technology Stack</a:t>
            </a:r>
            <a:br>
              <a:rPr lang="en-US" b="1" dirty="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Blockchain Infrastructure</a:t>
            </a:r>
            <a:endParaRPr lang="en-US" sz="2400" b="1"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Network: </a:t>
            </a:r>
            <a:r>
              <a:rPr lang="en-US" sz="2400" dirty="0" err="1">
                <a:latin typeface="Times New Roman" panose="02020603050405020304" pitchFamily="18" charset="0"/>
                <a:cs typeface="Times New Roman" panose="02020603050405020304" pitchFamily="18" charset="0"/>
              </a:rPr>
              <a:t>Ethereum</a:t>
            </a:r>
            <a:r>
              <a:rPr lang="en-US" sz="2400" dirty="0">
                <a:latin typeface="Times New Roman" panose="02020603050405020304" pitchFamily="18" charset="0"/>
                <a:cs typeface="Times New Roman" panose="02020603050405020304" pitchFamily="18" charset="0"/>
              </a:rPr>
              <a:t> (Can also support Polygon, Solana, or </a:t>
            </a:r>
            <a:r>
              <a:rPr lang="en-US" sz="2400" dirty="0" err="1">
                <a:latin typeface="Times New Roman" panose="02020603050405020304" pitchFamily="18" charset="0"/>
                <a:cs typeface="Times New Roman" panose="02020603050405020304" pitchFamily="18" charset="0"/>
              </a:rPr>
              <a:t>Binance</a:t>
            </a:r>
            <a:r>
              <a:rPr lang="en-US" sz="2400" dirty="0">
                <a:latin typeface="Times New Roman" panose="02020603050405020304" pitchFamily="18" charset="0"/>
                <a:cs typeface="Times New Roman" panose="02020603050405020304" pitchFamily="18" charset="0"/>
              </a:rPr>
              <a:t> Smart Chain)</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Interaction:</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Web3.js / Ethers.js (Frontend)</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Web3.py (Backend)</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Decentralized Storage:</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IPFS (</a:t>
            </a:r>
            <a:r>
              <a:rPr lang="en-US" dirty="0" err="1">
                <a:latin typeface="Times New Roman" panose="02020603050405020304" pitchFamily="18" charset="0"/>
                <a:cs typeface="Times New Roman" panose="02020603050405020304" pitchFamily="18" charset="0"/>
              </a:rPr>
              <a:t>InterPlanetary</a:t>
            </a:r>
            <a:r>
              <a:rPr lang="en-US" dirty="0">
                <a:latin typeface="Times New Roman" panose="02020603050405020304" pitchFamily="18" charset="0"/>
                <a:cs typeface="Times New Roman" panose="02020603050405020304" pitchFamily="18" charset="0"/>
              </a:rPr>
              <a:t> File System) for storing project documents &amp; proofs.</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v"/>
            </a:pPr>
            <a:r>
              <a:rPr lang="en-US" sz="4000" b="1" dirty="0" err="1">
                <a:solidFill>
                  <a:srgbClr val="002060"/>
                </a:solidFill>
                <a:latin typeface="Times New Roman" panose="02020603050405020304" pitchFamily="18" charset="0"/>
                <a:cs typeface="Times New Roman" panose="02020603050405020304" pitchFamily="18" charset="0"/>
              </a:rPr>
              <a:t>Ba</a:t>
            </a:r>
            <a:r>
              <a:rPr lang="en-IN" altLang="en-US" sz="4000" b="1" dirty="0" err="1">
                <a:solidFill>
                  <a:srgbClr val="002060"/>
                </a:solidFill>
                <a:latin typeface="Times New Roman" panose="02020603050405020304" pitchFamily="18" charset="0"/>
                <a:cs typeface="Times New Roman" panose="02020603050405020304" pitchFamily="18" charset="0"/>
              </a:rPr>
              <a:t>c</a:t>
            </a:r>
            <a:r>
              <a:rPr lang="en-US" sz="4000" b="1" dirty="0" err="1">
                <a:solidFill>
                  <a:srgbClr val="002060"/>
                </a:solidFill>
                <a:latin typeface="Times New Roman" panose="02020603050405020304" pitchFamily="18" charset="0"/>
                <a:cs typeface="Times New Roman" panose="02020603050405020304" pitchFamily="18" charset="0"/>
              </a:rPr>
              <a:t>kend</a:t>
            </a:r>
            <a:r>
              <a:rPr lang="en-US" sz="4000" b="1" dirty="0">
                <a:solidFill>
                  <a:srgbClr val="002060"/>
                </a:solidFill>
                <a:latin typeface="Times New Roman" panose="02020603050405020304" pitchFamily="18" charset="0"/>
                <a:cs typeface="Times New Roman" panose="02020603050405020304" pitchFamily="18" charset="0"/>
              </a:rPr>
              <a:t> :</a:t>
            </a:r>
            <a:endParaRPr lang="en-US" sz="4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Backend &amp; API Development</a:t>
            </a:r>
            <a:endParaRPr lang="en-US"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Framework:</a:t>
            </a:r>
            <a:r>
              <a:rPr lang="en-US" sz="2400" dirty="0">
                <a:latin typeface="Times New Roman" panose="02020603050405020304" pitchFamily="18" charset="0"/>
                <a:cs typeface="Times New Roman" panose="02020603050405020304" pitchFamily="18" charset="0"/>
              </a:rPr>
              <a:t> Flask / </a:t>
            </a:r>
            <a:r>
              <a:rPr lang="en-US" sz="2400" dirty="0" err="1">
                <a:latin typeface="Times New Roman" panose="02020603050405020304" pitchFamily="18" charset="0"/>
                <a:cs typeface="Times New Roman" panose="02020603050405020304" pitchFamily="18" charset="0"/>
              </a:rPr>
              <a:t>FastAPI</a:t>
            </a:r>
            <a:r>
              <a:rPr lang="en-US" sz="2400" dirty="0">
                <a:latin typeface="Times New Roman" panose="02020603050405020304" pitchFamily="18" charset="0"/>
                <a:cs typeface="Times New Roman" panose="02020603050405020304" pitchFamily="18" charset="0"/>
              </a:rPr>
              <a:t> (Python) for API development.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Functionality:</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Accepts user requests (fundraisers, donors, investors).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Interacts with the smart contract.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Manages transactions and campaign status.</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sz="3600" b="1" dirty="0">
                <a:solidFill>
                  <a:srgbClr val="002060"/>
                </a:solidFill>
                <a:latin typeface="Times New Roman" panose="02020603050405020304" pitchFamily="18" charset="0"/>
                <a:cs typeface="Times New Roman" panose="02020603050405020304" pitchFamily="18" charset="0"/>
              </a:rPr>
              <a:t>Frontend :</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6600" y="1973407"/>
            <a:ext cx="10515600" cy="4351338"/>
          </a:xfrm>
        </p:spPr>
        <p:txBody>
          <a:bodyPr/>
          <a:lstStyle/>
          <a:p>
            <a:r>
              <a:rPr lang="en-US" b="1" dirty="0">
                <a:latin typeface="Times New Roman" panose="02020603050405020304" pitchFamily="18" charset="0"/>
                <a:cs typeface="Times New Roman" panose="02020603050405020304" pitchFamily="18" charset="0"/>
              </a:rPr>
              <a:t>Frontend &amp; User Interface</a:t>
            </a:r>
            <a:endParaRPr lang="en-US"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Technology:</a:t>
            </a:r>
            <a:r>
              <a:rPr lang="en-US" sz="2400" dirty="0">
                <a:latin typeface="Times New Roman" panose="02020603050405020304" pitchFamily="18" charset="0"/>
                <a:cs typeface="Times New Roman" panose="02020603050405020304" pitchFamily="18" charset="0"/>
              </a:rPr>
              <a:t> React.js / Next.js (for a dynamic </a:t>
            </a:r>
            <a:r>
              <a:rPr lang="en-US" sz="2400" dirty="0" err="1">
                <a:latin typeface="Times New Roman" panose="02020603050405020304" pitchFamily="18" charset="0"/>
                <a:cs typeface="Times New Roman" panose="02020603050405020304" pitchFamily="18" charset="0"/>
              </a:rPr>
              <a:t>DApp</a:t>
            </a:r>
            <a:r>
              <a:rPr lang="en-US" sz="2400" dirty="0">
                <a:latin typeface="Times New Roman" panose="02020603050405020304" pitchFamily="18" charset="0"/>
                <a:cs typeface="Times New Roman" panose="02020603050405020304" pitchFamily="18" charset="0"/>
              </a:rPr>
              <a:t> UI).</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Wallet Integration: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MetaMask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WalletConnect</a:t>
            </a:r>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Ethereum</a:t>
            </a:r>
            <a:r>
              <a:rPr lang="en-US" sz="2400" dirty="0">
                <a:latin typeface="Times New Roman" panose="02020603050405020304" pitchFamily="18" charset="0"/>
                <a:cs typeface="Times New Roman" panose="02020603050405020304" pitchFamily="18" charset="0"/>
              </a:rPr>
              <a:t> authentication.</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User Features:</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Project submission (by fundraiser).</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Fund donation (by backers).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Real-time tracking of funding progress on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AIML template</Template>
  <TotalTime>0</TotalTime>
  <Words>4394</Words>
  <Application>WPS Presentation</Application>
  <PresentationFormat>Widescreen</PresentationFormat>
  <Paragraphs>119</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Cambria</vt:lpstr>
      <vt:lpstr>Times New Roman</vt:lpstr>
      <vt:lpstr>Ajile</vt:lpstr>
      <vt:lpstr>Segoe Print</vt:lpstr>
      <vt:lpstr>Calibri</vt:lpstr>
      <vt:lpstr>Microsoft YaHei</vt:lpstr>
      <vt:lpstr>Arial Unicode MS</vt:lpstr>
      <vt:lpstr>Calibri Light</vt:lpstr>
      <vt:lpstr>Office Theme</vt:lpstr>
      <vt:lpstr>PowerPoint 演示文稿</vt:lpstr>
      <vt:lpstr> </vt:lpstr>
      <vt:lpstr>Introduction </vt:lpstr>
      <vt:lpstr>Introduction </vt:lpstr>
      <vt:lpstr>Objective</vt:lpstr>
      <vt:lpstr>Workflow:</vt:lpstr>
      <vt:lpstr>Technology Stack </vt:lpstr>
      <vt:lpstr>Bankend :</vt:lpstr>
      <vt:lpstr>Frontend :</vt:lpstr>
      <vt:lpstr>PowerPoint 演示文稿</vt:lpstr>
      <vt:lpstr>Dataset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RCPIT</dc:creator>
  <cp:lastModifiedBy>Ketan Patil</cp:lastModifiedBy>
  <cp:revision>31</cp:revision>
  <dcterms:created xsi:type="dcterms:W3CDTF">2023-11-04T09:41:00Z</dcterms:created>
  <dcterms:modified xsi:type="dcterms:W3CDTF">2025-03-03T01:13:11Z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59EAFFCB9E374B43A2B49C0A24657BE9_12</vt:lpwstr>
  </property>
  <property fmtid="{D5CDD505-2E9C-101B-9397-08002B2CF9AE}" pid="3" name="KSOProductBuildVer">
    <vt:lpwstr>1033-12.2.0.19805</vt:lpwstr>
  </property>
</Properties>
</file>