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71" r:id="rId3"/>
    <p:sldId id="260" r:id="rId4"/>
    <p:sldId id="259" r:id="rId5"/>
    <p:sldId id="261" r:id="rId6"/>
    <p:sldId id="262" r:id="rId7"/>
    <p:sldId id="25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>
                <a:solidFill>
                  <a:schemeClr val="tx1"/>
                </a:solidFill>
              </a:rPr>
              <a:t>Month</a:t>
            </a:r>
            <a:r>
              <a:rPr lang="en-IN" sz="2000" b="1" baseline="0" dirty="0">
                <a:solidFill>
                  <a:schemeClr val="tx1"/>
                </a:solidFill>
              </a:rPr>
              <a:t> 1 Sale</a:t>
            </a:r>
            <a:endParaRPr lang="en-IN" sz="20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1596675415573385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52668416447944"/>
          <c:y val="0.18955414012738853"/>
          <c:w val="0.84473315835520557"/>
          <c:h val="0.582171623451527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'Case Study 1'!$L$4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'Case Study 1'!$K$5:$K$12</c:f>
              <c:strCache>
                <c:ptCount val="7"/>
                <c:pt idx="0">
                  <c:v>Biryani</c:v>
                </c:pt>
                <c:pt idx="1">
                  <c:v>Kebab</c:v>
                </c:pt>
                <c:pt idx="2">
                  <c:v>Omlet</c:v>
                </c:pt>
                <c:pt idx="3">
                  <c:v>Egg Bhurji</c:v>
                </c:pt>
                <c:pt idx="4">
                  <c:v>Maggi</c:v>
                </c:pt>
                <c:pt idx="5">
                  <c:v>Veg</c:v>
                </c:pt>
                <c:pt idx="6">
                  <c:v>Total</c:v>
                </c:pt>
              </c:strCache>
            </c:strRef>
          </c:cat>
          <c:val>
            <c:numRef>
              <c:f>'Case Study 1'!$L$5:$L$12</c:f>
              <c:numCache>
                <c:formatCode>General</c:formatCode>
                <c:ptCount val="8"/>
                <c:pt idx="0">
                  <c:v>6231</c:v>
                </c:pt>
                <c:pt idx="1">
                  <c:v>57943</c:v>
                </c:pt>
                <c:pt idx="2">
                  <c:v>7466</c:v>
                </c:pt>
                <c:pt idx="3">
                  <c:v>14418</c:v>
                </c:pt>
                <c:pt idx="4">
                  <c:v>9471</c:v>
                </c:pt>
                <c:pt idx="5">
                  <c:v>1837</c:v>
                </c:pt>
                <c:pt idx="6">
                  <c:v>97366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59-418D-95A0-2617636C4AE2}"/>
            </c:ext>
          </c:extLst>
        </c:ser>
        <c:ser>
          <c:idx val="1"/>
          <c:order val="1"/>
          <c:tx>
            <c:strRef>
              <c:f>'Case Study 1'!$M$4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'Case Study 1'!$K$5:$K$12</c:f>
              <c:strCache>
                <c:ptCount val="7"/>
                <c:pt idx="0">
                  <c:v>Biryani</c:v>
                </c:pt>
                <c:pt idx="1">
                  <c:v>Kebab</c:v>
                </c:pt>
                <c:pt idx="2">
                  <c:v>Omlet</c:v>
                </c:pt>
                <c:pt idx="3">
                  <c:v>Egg Bhurji</c:v>
                </c:pt>
                <c:pt idx="4">
                  <c:v>Maggi</c:v>
                </c:pt>
                <c:pt idx="5">
                  <c:v>Veg</c:v>
                </c:pt>
                <c:pt idx="6">
                  <c:v>Total</c:v>
                </c:pt>
              </c:strCache>
            </c:strRef>
          </c:cat>
          <c:val>
            <c:numRef>
              <c:f>'Case Study 1'!$M$5:$M$12</c:f>
              <c:numCache>
                <c:formatCode>General</c:formatCode>
                <c:ptCount val="8"/>
                <c:pt idx="0">
                  <c:v>11098</c:v>
                </c:pt>
                <c:pt idx="1">
                  <c:v>1925</c:v>
                </c:pt>
                <c:pt idx="2">
                  <c:v>4580</c:v>
                </c:pt>
                <c:pt idx="3">
                  <c:v>4559</c:v>
                </c:pt>
                <c:pt idx="4">
                  <c:v>4658</c:v>
                </c:pt>
                <c:pt idx="5">
                  <c:v>63</c:v>
                </c:pt>
                <c:pt idx="6">
                  <c:v>26883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59-418D-95A0-2617636C4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2613839"/>
        <c:axId val="372614255"/>
      </c:barChart>
      <c:catAx>
        <c:axId val="37261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614255"/>
        <c:crosses val="autoZero"/>
        <c:auto val="1"/>
        <c:lblAlgn val="ctr"/>
        <c:lblOffset val="100"/>
        <c:noMultiLvlLbl val="0"/>
      </c:catAx>
      <c:valAx>
        <c:axId val="37261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61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087970253718285"/>
          <c:y val="0.90358058745841485"/>
          <c:w val="0.30157392825896762"/>
          <c:h val="7.0941705535215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/>
              <a:t>Month 2 Sale</a:t>
            </a:r>
          </a:p>
        </c:rich>
      </c:tx>
      <c:layout>
        <c:manualLayout>
          <c:xMode val="edge"/>
          <c:yMode val="edge"/>
          <c:x val="6.2583333333333338E-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'Case Study 1'!$N$3:$N$4</c:f>
              <c:strCache>
                <c:ptCount val="2"/>
                <c:pt idx="0">
                  <c:v>Month 2</c:v>
                </c:pt>
                <c:pt idx="1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'Case Study 1'!$K$5:$K$11</c:f>
              <c:strCache>
                <c:ptCount val="7"/>
                <c:pt idx="0">
                  <c:v>Biryani</c:v>
                </c:pt>
                <c:pt idx="1">
                  <c:v>Kebab</c:v>
                </c:pt>
                <c:pt idx="2">
                  <c:v>Omlet</c:v>
                </c:pt>
                <c:pt idx="3">
                  <c:v>Egg Bhurji</c:v>
                </c:pt>
                <c:pt idx="4">
                  <c:v>Maggi</c:v>
                </c:pt>
                <c:pt idx="5">
                  <c:v>Veg</c:v>
                </c:pt>
                <c:pt idx="6">
                  <c:v>Total</c:v>
                </c:pt>
              </c:strCache>
            </c:strRef>
          </c:cat>
          <c:val>
            <c:numRef>
              <c:f>'Case Study 1'!$N$5:$N$11</c:f>
              <c:numCache>
                <c:formatCode>General</c:formatCode>
                <c:ptCount val="7"/>
                <c:pt idx="0">
                  <c:v>5498</c:v>
                </c:pt>
                <c:pt idx="1">
                  <c:v>7943</c:v>
                </c:pt>
                <c:pt idx="2">
                  <c:v>6254</c:v>
                </c:pt>
                <c:pt idx="3">
                  <c:v>56637</c:v>
                </c:pt>
                <c:pt idx="4">
                  <c:v>12874</c:v>
                </c:pt>
                <c:pt idx="5">
                  <c:v>0</c:v>
                </c:pt>
                <c:pt idx="6">
                  <c:v>89206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56-4AD0-8433-5395D5E943F4}"/>
            </c:ext>
          </c:extLst>
        </c:ser>
        <c:ser>
          <c:idx val="1"/>
          <c:order val="1"/>
          <c:tx>
            <c:strRef>
              <c:f>'Case Study 1'!$O$3:$O$4</c:f>
              <c:strCache>
                <c:ptCount val="2"/>
                <c:pt idx="0">
                  <c:v>Month 2</c:v>
                </c:pt>
                <c:pt idx="1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'Case Study 1'!$K$5:$K$11</c:f>
              <c:strCache>
                <c:ptCount val="7"/>
                <c:pt idx="0">
                  <c:v>Biryani</c:v>
                </c:pt>
                <c:pt idx="1">
                  <c:v>Kebab</c:v>
                </c:pt>
                <c:pt idx="2">
                  <c:v>Omlet</c:v>
                </c:pt>
                <c:pt idx="3">
                  <c:v>Egg Bhurji</c:v>
                </c:pt>
                <c:pt idx="4">
                  <c:v>Maggi</c:v>
                </c:pt>
                <c:pt idx="5">
                  <c:v>Veg</c:v>
                </c:pt>
                <c:pt idx="6">
                  <c:v>Total</c:v>
                </c:pt>
              </c:strCache>
            </c:strRef>
          </c:cat>
          <c:val>
            <c:numRef>
              <c:f>'Case Study 1'!$O$5:$O$11</c:f>
              <c:numCache>
                <c:formatCode>General</c:formatCode>
                <c:ptCount val="7"/>
                <c:pt idx="0">
                  <c:v>3191</c:v>
                </c:pt>
                <c:pt idx="1">
                  <c:v>28712</c:v>
                </c:pt>
                <c:pt idx="2">
                  <c:v>6587</c:v>
                </c:pt>
                <c:pt idx="3">
                  <c:v>6358</c:v>
                </c:pt>
                <c:pt idx="4">
                  <c:v>8746</c:v>
                </c:pt>
                <c:pt idx="5">
                  <c:v>0</c:v>
                </c:pt>
                <c:pt idx="6">
                  <c:v>53594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56-4AD0-8433-5395D5E94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107551"/>
        <c:axId val="529108383"/>
      </c:barChart>
      <c:catAx>
        <c:axId val="52910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08383"/>
        <c:crosses val="autoZero"/>
        <c:auto val="1"/>
        <c:lblAlgn val="ctr"/>
        <c:lblOffset val="100"/>
        <c:noMultiLvlLbl val="0"/>
      </c:catAx>
      <c:valAx>
        <c:axId val="52910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0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/>
              <a:t>Month 3 Sale</a:t>
            </a:r>
          </a:p>
        </c:rich>
      </c:tx>
      <c:layout>
        <c:manualLayout>
          <c:xMode val="edge"/>
          <c:yMode val="edge"/>
          <c:x val="2.8937445319335089E-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'Case Study 1'!$P$3:$P$4</c:f>
              <c:strCache>
                <c:ptCount val="2"/>
                <c:pt idx="0">
                  <c:v>Month 3</c:v>
                </c:pt>
                <c:pt idx="1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'Case Study 1'!$J$5:$K$11</c:f>
              <c:strCache>
                <c:ptCount val="7"/>
                <c:pt idx="0">
                  <c:v>Biryani</c:v>
                </c:pt>
                <c:pt idx="1">
                  <c:v>Kebab</c:v>
                </c:pt>
                <c:pt idx="2">
                  <c:v>Omlet</c:v>
                </c:pt>
                <c:pt idx="3">
                  <c:v>Egg Bhurji</c:v>
                </c:pt>
                <c:pt idx="4">
                  <c:v>Maggi</c:v>
                </c:pt>
                <c:pt idx="5">
                  <c:v>Veg</c:v>
                </c:pt>
                <c:pt idx="6">
                  <c:v>Total</c:v>
                </c:pt>
              </c:strCache>
            </c:strRef>
          </c:cat>
          <c:val>
            <c:numRef>
              <c:f>'Case Study 1'!$P$5:$P$11</c:f>
              <c:numCache>
                <c:formatCode>General</c:formatCode>
                <c:ptCount val="7"/>
                <c:pt idx="0">
                  <c:v>25431</c:v>
                </c:pt>
                <c:pt idx="1">
                  <c:v>49874</c:v>
                </c:pt>
                <c:pt idx="2">
                  <c:v>9874</c:v>
                </c:pt>
                <c:pt idx="3">
                  <c:v>3698</c:v>
                </c:pt>
                <c:pt idx="4">
                  <c:v>24582</c:v>
                </c:pt>
                <c:pt idx="5">
                  <c:v>0</c:v>
                </c:pt>
                <c:pt idx="6">
                  <c:v>113459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8-4A11-82FB-341844E45E65}"/>
            </c:ext>
          </c:extLst>
        </c:ser>
        <c:ser>
          <c:idx val="1"/>
          <c:order val="1"/>
          <c:tx>
            <c:strRef>
              <c:f>'Case Study 1'!$Q$3:$Q$4</c:f>
              <c:strCache>
                <c:ptCount val="2"/>
                <c:pt idx="0">
                  <c:v>Month 3</c:v>
                </c:pt>
                <c:pt idx="1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'Case Study 1'!$J$5:$K$11</c:f>
              <c:strCache>
                <c:ptCount val="7"/>
                <c:pt idx="0">
                  <c:v>Biryani</c:v>
                </c:pt>
                <c:pt idx="1">
                  <c:v>Kebab</c:v>
                </c:pt>
                <c:pt idx="2">
                  <c:v>Omlet</c:v>
                </c:pt>
                <c:pt idx="3">
                  <c:v>Egg Bhurji</c:v>
                </c:pt>
                <c:pt idx="4">
                  <c:v>Maggi</c:v>
                </c:pt>
                <c:pt idx="5">
                  <c:v>Veg</c:v>
                </c:pt>
                <c:pt idx="6">
                  <c:v>Total</c:v>
                </c:pt>
              </c:strCache>
            </c:strRef>
          </c:cat>
          <c:val>
            <c:numRef>
              <c:f>'Case Study 1'!$Q$5:$Q$11</c:f>
              <c:numCache>
                <c:formatCode>General</c:formatCode>
                <c:ptCount val="7"/>
                <c:pt idx="0">
                  <c:v>6687</c:v>
                </c:pt>
                <c:pt idx="1">
                  <c:v>3658</c:v>
                </c:pt>
                <c:pt idx="2">
                  <c:v>965</c:v>
                </c:pt>
                <c:pt idx="3">
                  <c:v>7515</c:v>
                </c:pt>
                <c:pt idx="4">
                  <c:v>1547</c:v>
                </c:pt>
                <c:pt idx="5">
                  <c:v>0</c:v>
                </c:pt>
                <c:pt idx="6">
                  <c:v>20372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F8-4A11-82FB-341844E45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044255"/>
        <c:axId val="474035103"/>
      </c:barChart>
      <c:catAx>
        <c:axId val="47404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5103"/>
        <c:crosses val="autoZero"/>
        <c:auto val="1"/>
        <c:lblAlgn val="ctr"/>
        <c:lblOffset val="100"/>
        <c:noMultiLvlLbl val="0"/>
      </c:catAx>
      <c:valAx>
        <c:axId val="47403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4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126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8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0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3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2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1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9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6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6FD6864-0A48-4665-AE1D-392D7AD32A40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4E55D3D-E4CA-495C-8D06-A11D3952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ACD6-94CA-4CD2-AF6D-5A1D26A8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7F5A-327D-40A5-8E35-DC194988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Problem Statement and Data Source</a:t>
            </a:r>
          </a:p>
          <a:p>
            <a:r>
              <a:rPr lang="en-IN" sz="2000" dirty="0"/>
              <a:t>Objective and Methodology</a:t>
            </a:r>
          </a:p>
          <a:p>
            <a:r>
              <a:rPr lang="en-IN" sz="2000" dirty="0"/>
              <a:t>Solution</a:t>
            </a:r>
          </a:p>
          <a:p>
            <a:r>
              <a:rPr lang="en-IN" sz="2000" dirty="0"/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47704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E4C3-8C8D-4181-BB45-9CF69CD0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A42F-D588-49D9-9444-858BBD8C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man wants to open a Wada Pav shop near Shivaji Nagar in Pune. He has got a location where there are other 4 more Wada Pav shops.</a:t>
            </a:r>
          </a:p>
          <a:p>
            <a:r>
              <a:rPr lang="en-IN" sz="2000" dirty="0"/>
              <a:t>He is not able to understand what will be the strategy to take over this clients.</a:t>
            </a:r>
          </a:p>
        </p:txBody>
      </p:sp>
    </p:spTree>
    <p:extLst>
      <p:ext uri="{BB962C8B-B14F-4D97-AF65-F5344CB8AC3E}">
        <p14:creationId xmlns:p14="http://schemas.microsoft.com/office/powerpoint/2010/main" val="45331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C594-CDAE-4121-A760-3406161A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Problem Statement and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0E4D-F4CE-4275-9F88-DB6DB4E7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A man wants to open a Wada Pav shop near Shivaji Nagar in Pune. He has got a location where there are other 4 more Wada Pav shops.</a:t>
            </a:r>
          </a:p>
          <a:p>
            <a:r>
              <a:rPr lang="en-IN" sz="2000" dirty="0"/>
              <a:t>He is not able to understand what will be the strategy to take over this clients.</a:t>
            </a:r>
          </a:p>
          <a:p>
            <a:pPr marL="0" indent="0">
              <a:buNone/>
            </a:pPr>
            <a:r>
              <a:rPr lang="en-US" sz="2000" dirty="0"/>
              <a:t>    a. What will be the price of each Wada Pav? </a:t>
            </a:r>
          </a:p>
          <a:p>
            <a:pPr marL="0" indent="0">
              <a:buNone/>
            </a:pPr>
            <a:r>
              <a:rPr lang="en-US" sz="2000" dirty="0"/>
              <a:t>    b. How will he differentiate from the other competitors?</a:t>
            </a:r>
          </a:p>
          <a:p>
            <a:pPr marL="0" indent="0">
              <a:buNone/>
            </a:pPr>
            <a:r>
              <a:rPr lang="en-US" sz="2000" dirty="0"/>
              <a:t>    c. How will you bring insights when he has no data of his shop?</a:t>
            </a:r>
          </a:p>
          <a:p>
            <a:pPr marL="0" indent="0">
              <a:buNone/>
            </a:pPr>
            <a:r>
              <a:rPr lang="en-US" sz="2000" dirty="0"/>
              <a:t>    d. Why will be the Customer comes to your shop? (What will be the positioning)</a:t>
            </a:r>
          </a:p>
          <a:p>
            <a:pPr marL="0" indent="0">
              <a:buNone/>
            </a:pPr>
            <a:r>
              <a:rPr lang="en-US" sz="2000" dirty="0"/>
              <a:t>    e. What Machine Learning Models you will used to take to solve this Problem Statement?  Whether Data Science is really required or not?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197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EB47-D583-4D98-B012-4DBDB7CB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34BC-BD0E-4485-9256-66A4E66F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tackle a problem successfully and find a solution which will make a man an entrepreneur and help in his growth.</a:t>
            </a:r>
          </a:p>
        </p:txBody>
      </p:sp>
    </p:spTree>
    <p:extLst>
      <p:ext uri="{BB962C8B-B14F-4D97-AF65-F5344CB8AC3E}">
        <p14:creationId xmlns:p14="http://schemas.microsoft.com/office/powerpoint/2010/main" val="131464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A747-2045-45B9-9B03-FD38A17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F5EC-5095-49AC-8870-B51FFF28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Find out innovative ideas to attract customers towards the shop</a:t>
            </a:r>
          </a:p>
          <a:p>
            <a:r>
              <a:rPr lang="en-IN" sz="2000" dirty="0"/>
              <a:t>Improve service quality as well as food quality by improving variety of food.</a:t>
            </a:r>
          </a:p>
          <a:p>
            <a:r>
              <a:rPr lang="en-IN" sz="2000" dirty="0"/>
              <a:t>Maintain cleanliness in the shop. All the services should include hygiene.</a:t>
            </a:r>
          </a:p>
          <a:p>
            <a:r>
              <a:rPr lang="en-IN" sz="2000" dirty="0"/>
              <a:t>Prices should be reasonable compared to other 4 vendors.</a:t>
            </a:r>
          </a:p>
        </p:txBody>
      </p:sp>
    </p:spTree>
    <p:extLst>
      <p:ext uri="{BB962C8B-B14F-4D97-AF65-F5344CB8AC3E}">
        <p14:creationId xmlns:p14="http://schemas.microsoft.com/office/powerpoint/2010/main" val="291873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7C7C-20D2-47EF-AA18-D88A3ACF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48BF-D138-4CDD-A1B4-31D7294F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All the solutions or strategies will help the Wada Pav vendor develop his business idea with profit as well as with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88703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0134-D53B-43C7-B7CD-F048F96B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dirty="0"/>
          </a:p>
          <a:p>
            <a:pPr marL="0" indent="0" algn="ctr">
              <a:buNone/>
            </a:pPr>
            <a:r>
              <a:rPr lang="en-IN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241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0CEE-E3B6-4F15-89F1-3396F741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                  </a:t>
            </a:r>
          </a:p>
          <a:p>
            <a:pPr marL="0" indent="0">
              <a:buNone/>
            </a:pPr>
            <a:r>
              <a:rPr lang="en-IN" sz="4000" b="1" dirty="0">
                <a:latin typeface="Calibri (Body)"/>
              </a:rPr>
              <a:t>                        Case Studies</a:t>
            </a:r>
            <a:endParaRPr lang="en-IN" sz="4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44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1E11-ACD7-44FA-A029-BFCAEAF6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b="1" u="sng" dirty="0"/>
              <a:t>Case Study 1 -</a:t>
            </a:r>
          </a:p>
        </p:txBody>
      </p:sp>
    </p:spTree>
    <p:extLst>
      <p:ext uri="{BB962C8B-B14F-4D97-AF65-F5344CB8AC3E}">
        <p14:creationId xmlns:p14="http://schemas.microsoft.com/office/powerpoint/2010/main" val="99009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5A59-D7A5-4A45-881B-31E8D54B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1446-CE57-4870-90B4-0340B3CB5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 man has took a shop near BTM layout, </a:t>
            </a:r>
            <a:r>
              <a:rPr lang="en-IN" sz="2000" dirty="0" err="1"/>
              <a:t>Banglore</a:t>
            </a:r>
            <a:r>
              <a:rPr lang="en-IN" sz="2000" dirty="0"/>
              <a:t> as a local shop on the rent of 14,000 per month.</a:t>
            </a:r>
          </a:p>
          <a:p>
            <a:r>
              <a:rPr lang="en-US" sz="2000" dirty="0"/>
              <a:t>The man took the shop to sell fast food like - Biryani, Maggie, Egg </a:t>
            </a:r>
            <a:r>
              <a:rPr lang="en-US" sz="2000" dirty="0" err="1"/>
              <a:t>Bhujia</a:t>
            </a:r>
            <a:r>
              <a:rPr lang="en-US" sz="2000" dirty="0"/>
              <a:t>, </a:t>
            </a:r>
            <a:r>
              <a:rPr lang="en-US" sz="2000" dirty="0" err="1"/>
              <a:t>Omlets</a:t>
            </a:r>
            <a:r>
              <a:rPr lang="en-US" sz="2000" dirty="0"/>
              <a:t>, Chicken Kabab etc.</a:t>
            </a:r>
            <a:endParaRPr lang="en-IN" sz="2000" dirty="0"/>
          </a:p>
          <a:p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0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04A1-EC6D-4E65-838F-4B044E63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latin typeface="+mj-lt"/>
              </a:rPr>
              <a:t>Problem Statement and Data Source</a:t>
            </a:r>
            <a:br>
              <a:rPr lang="en-IN" sz="1800" dirty="0">
                <a:latin typeface="+mj-lt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9EBB-C75C-41D1-836E-3E314409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000" dirty="0"/>
              <a:t>A man has took a shop near BTM layout, </a:t>
            </a:r>
            <a:r>
              <a:rPr lang="en-IN" sz="2000" dirty="0" err="1"/>
              <a:t>Banglore</a:t>
            </a:r>
            <a:r>
              <a:rPr lang="en-IN" sz="2000" dirty="0"/>
              <a:t> as a local shop on the rent of 14,000 per month.</a:t>
            </a:r>
          </a:p>
          <a:p>
            <a:r>
              <a:rPr lang="en-US" sz="2000" dirty="0"/>
              <a:t>The man took the shop to sell fast food like - Biryani, Maggie, Egg </a:t>
            </a:r>
            <a:r>
              <a:rPr lang="en-US" sz="2000" dirty="0" err="1"/>
              <a:t>Bhujia</a:t>
            </a:r>
            <a:r>
              <a:rPr lang="en-US" sz="2000" dirty="0"/>
              <a:t>, </a:t>
            </a:r>
            <a:r>
              <a:rPr lang="en-US" sz="2000" dirty="0" err="1"/>
              <a:t>Omlets</a:t>
            </a:r>
            <a:r>
              <a:rPr lang="en-US" sz="2000" dirty="0"/>
              <a:t>, Chicken Kabab etc.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          a. In the first 3 months he make a profit of around 100000, with a sales of around 300000. </a:t>
            </a:r>
          </a:p>
          <a:p>
            <a:pPr marL="0" indent="0">
              <a:buNone/>
            </a:pPr>
            <a:r>
              <a:rPr lang="en-US" sz="2000" dirty="0"/>
              <a:t>          b.  In the 1st month he was selling veg food also, but he stopped after the 2nd month as it stock   was not getting out. </a:t>
            </a:r>
          </a:p>
          <a:p>
            <a:pPr marL="0" indent="0">
              <a:buNone/>
            </a:pPr>
            <a:r>
              <a:rPr lang="en-US" sz="2000" dirty="0"/>
              <a:t>          c.  After 4 – 5 months down the line the man is making a huge loss in his investment. He has a due of 2 months to pay the rent. </a:t>
            </a:r>
          </a:p>
          <a:p>
            <a:pPr marL="0" indent="0">
              <a:buNone/>
            </a:pPr>
            <a:r>
              <a:rPr lang="en-US" sz="2000" dirty="0"/>
              <a:t>          d. The sale has drastically gone down and he is thinking to close the shop.</a:t>
            </a:r>
          </a:p>
          <a:p>
            <a:pPr marL="0" indent="0">
              <a:buNone/>
            </a:pPr>
            <a:r>
              <a:rPr lang="en-US" sz="2000" dirty="0"/>
              <a:t>          e.  The Man is very lazy in working hard and also very poor in any other investment.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50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8B64-826D-4E4C-8C20-E84EE376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969C-77D9-49E2-B94E-32EC5E56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find a solution of the problem faced by a vendor and giving a factful answer understanding the critical problems.</a:t>
            </a:r>
          </a:p>
        </p:txBody>
      </p:sp>
    </p:spTree>
    <p:extLst>
      <p:ext uri="{BB962C8B-B14F-4D97-AF65-F5344CB8AC3E}">
        <p14:creationId xmlns:p14="http://schemas.microsoft.com/office/powerpoint/2010/main" val="411916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17987E-64B2-4B4C-8C57-0DF813070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713328"/>
              </p:ext>
            </p:extLst>
          </p:nvPr>
        </p:nvGraphicFramePr>
        <p:xfrm>
          <a:off x="1714500" y="304800"/>
          <a:ext cx="457200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23986A-AA71-4348-8196-1EC5CB41B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8162"/>
              </p:ext>
            </p:extLst>
          </p:nvPr>
        </p:nvGraphicFramePr>
        <p:xfrm>
          <a:off x="7029450" y="3724275"/>
          <a:ext cx="5029200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81A5C3C-E47B-4957-A498-B8EB3EE401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777750"/>
              </p:ext>
            </p:extLst>
          </p:nvPr>
        </p:nvGraphicFramePr>
        <p:xfrm>
          <a:off x="1076325" y="3895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035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3A4-8FA3-4211-ABDF-1A791B71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2973-CB28-4C72-94E3-F9E5CD7D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Change the way of approaching the service.</a:t>
            </a:r>
          </a:p>
          <a:p>
            <a:r>
              <a:rPr lang="en-IN" sz="2000" dirty="0"/>
              <a:t>Keep track on nearby hotels and their business strategy and qualities.</a:t>
            </a:r>
          </a:p>
          <a:p>
            <a:r>
              <a:rPr lang="en-IN" sz="2000" dirty="0"/>
              <a:t>Improve food quality.</a:t>
            </a:r>
          </a:p>
          <a:p>
            <a:r>
              <a:rPr lang="en-IN" sz="2000" dirty="0" err="1"/>
              <a:t>Cocentrate</a:t>
            </a:r>
            <a:r>
              <a:rPr lang="en-IN" sz="2000" dirty="0"/>
              <a:t> on developing more innovative ideas.</a:t>
            </a:r>
          </a:p>
          <a:p>
            <a:r>
              <a:rPr lang="en-IN" sz="2000" dirty="0"/>
              <a:t>Concentrate on customer’s requirements.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16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BA6F-0F91-4A39-A2CE-91DC75E5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/>
              <a:t>Case Study 2 -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417339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7264</TotalTime>
  <Words>605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 (Body)</vt:lpstr>
      <vt:lpstr>Arial</vt:lpstr>
      <vt:lpstr>Bahnschrift</vt:lpstr>
      <vt:lpstr>Century Schoolbook</vt:lpstr>
      <vt:lpstr>Wingdings 2</vt:lpstr>
      <vt:lpstr>View</vt:lpstr>
      <vt:lpstr>Agenda</vt:lpstr>
      <vt:lpstr>PowerPoint Presentation</vt:lpstr>
      <vt:lpstr>Case Study 1 -</vt:lpstr>
      <vt:lpstr>Introduction</vt:lpstr>
      <vt:lpstr>Problem Statement and Data Source </vt:lpstr>
      <vt:lpstr>Objective</vt:lpstr>
      <vt:lpstr>PowerPoint Presentation</vt:lpstr>
      <vt:lpstr>Solution</vt:lpstr>
      <vt:lpstr>Case Study 2 -</vt:lpstr>
      <vt:lpstr>Introduction</vt:lpstr>
      <vt:lpstr>Problem Statement and Data Structure</vt:lpstr>
      <vt:lpstr>Objective</vt:lpstr>
      <vt:lpstr>Solution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Deshpande</dc:creator>
  <cp:lastModifiedBy>Manasi Deshpande</cp:lastModifiedBy>
  <cp:revision>12</cp:revision>
  <dcterms:created xsi:type="dcterms:W3CDTF">2021-05-31T09:58:56Z</dcterms:created>
  <dcterms:modified xsi:type="dcterms:W3CDTF">2021-06-05T11:03:39Z</dcterms:modified>
</cp:coreProperties>
</file>