
<file path=[Content_Types].xml><?xml version="1.0" encoding="utf-8"?>
<Types xmlns="http://schemas.openxmlformats.org/package/2006/content-types">
  <Default Extension="png" ContentType="image/png"/>
  <Default Extension="jfif"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91" r:id="rId7"/>
    <p:sldId id="287" r:id="rId8"/>
    <p:sldId id="288" r:id="rId9"/>
    <p:sldId id="289" r:id="rId10"/>
    <p:sldId id="260" r:id="rId11"/>
    <p:sldId id="292" r:id="rId12"/>
    <p:sldId id="258" r:id="rId13"/>
    <p:sldId id="283"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3" autoAdjust="0"/>
    <p:restoredTop sz="94660"/>
  </p:normalViewPr>
  <p:slideViewPr>
    <p:cSldViewPr snapToGrid="0">
      <p:cViewPr varScale="1">
        <p:scale>
          <a:sx n="78" d="100"/>
          <a:sy n="78" d="100"/>
        </p:scale>
        <p:origin x="43" y="28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10/30/2022</a:t>
            </a:fld>
            <a:endParaRPr lang="en-US"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10/30/2022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xmlns=""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xmlns=""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xmlns=""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3684495" y="2528265"/>
            <a:ext cx="7077456" cy="1243584"/>
          </a:xfrm>
        </p:spPr>
        <p:txBody>
          <a:bodyPr/>
          <a:lstStyle/>
          <a:p>
            <a:r>
              <a:rPr lang="en-US" dirty="0" smtClean="0"/>
              <a:t/>
            </a:r>
            <a:br>
              <a:rPr lang="en-US" dirty="0" smtClean="0"/>
            </a:br>
            <a:r>
              <a:rPr lang="en-US" dirty="0"/>
              <a:t/>
            </a:r>
            <a:br>
              <a:rPr lang="en-US" dirty="0"/>
            </a:br>
            <a:r>
              <a:rPr lang="en-US" dirty="0" smtClean="0"/>
              <a:t>Bank Locker Security System using Android Application</a:t>
            </a:r>
            <a:endParaRPr lang="en-US" dirty="0"/>
          </a:p>
        </p:txBody>
      </p:sp>
      <p:sp>
        <p:nvSpPr>
          <p:cNvPr id="3" name="Subtitle 2">
            <a:extLst>
              <a:ext uri="{FF2B5EF4-FFF2-40B4-BE49-F238E27FC236}">
                <a16:creationId xmlns:a16="http://schemas.microsoft.com/office/drawing/2014/main" xmlns="" id="{0D537F64-4C96-4AA8-BB21-E8053A3186DD}"/>
              </a:ext>
            </a:extLst>
          </p:cNvPr>
          <p:cNvSpPr>
            <a:spLocks noGrp="1"/>
          </p:cNvSpPr>
          <p:nvPr>
            <p:ph type="subTitle" idx="1"/>
          </p:nvPr>
        </p:nvSpPr>
        <p:spPr>
          <a:xfrm>
            <a:off x="5993176" y="4241495"/>
            <a:ext cx="5211859" cy="2456760"/>
          </a:xfrm>
        </p:spPr>
        <p:txBody>
          <a:bodyPr>
            <a:normAutofit/>
          </a:bodyPr>
          <a:lstStyle/>
          <a:p>
            <a:pPr marL="0" indent="0">
              <a:buNone/>
            </a:pPr>
            <a:r>
              <a:rPr lang="en-US" dirty="0" err="1" smtClean="0"/>
              <a:t>Mrudul</a:t>
            </a:r>
            <a:r>
              <a:rPr lang="en-US" dirty="0" smtClean="0"/>
              <a:t> Chaudhari_11</a:t>
            </a:r>
          </a:p>
          <a:p>
            <a:pPr marL="0" indent="0">
              <a:buNone/>
            </a:pPr>
            <a:r>
              <a:rPr lang="en-US" dirty="0" err="1" smtClean="0"/>
              <a:t>Siddhesh</a:t>
            </a:r>
            <a:r>
              <a:rPr lang="en-US" dirty="0" smtClean="0"/>
              <a:t> Thakarkar_56</a:t>
            </a:r>
          </a:p>
          <a:p>
            <a:pPr marL="0" indent="0">
              <a:buNone/>
            </a:pPr>
            <a:r>
              <a:rPr lang="en-US" dirty="0" err="1" smtClean="0"/>
              <a:t>Prathamesh</a:t>
            </a:r>
            <a:r>
              <a:rPr lang="en-US" dirty="0" smtClean="0"/>
              <a:t> Tiwari_57</a:t>
            </a:r>
          </a:p>
          <a:p>
            <a:pPr marL="0" indent="0">
              <a:buNone/>
            </a:pPr>
            <a:endParaRPr lang="en-US" dirty="0"/>
          </a:p>
          <a:p>
            <a:pPr marL="0" indent="0">
              <a:buNone/>
            </a:pPr>
            <a:endParaRPr lang="en-US" dirty="0" smtClean="0"/>
          </a:p>
          <a:p>
            <a:pPr marL="0" indent="0">
              <a:buNone/>
            </a:pPr>
            <a:r>
              <a:rPr lang="en-US" dirty="0" smtClean="0"/>
              <a:t>Guided By:- Mr. Vikrant A. </a:t>
            </a:r>
            <a:r>
              <a:rPr lang="en-US" dirty="0" err="1" smtClean="0"/>
              <a:t>Agaskar</a:t>
            </a:r>
            <a:endParaRPr lang="en-US" dirty="0"/>
          </a:p>
        </p:txBody>
      </p:sp>
      <p:pic>
        <p:nvPicPr>
          <p:cNvPr id="4" name="Picture 3"/>
          <p:cNvPicPr>
            <a:picLocks noChangeAspect="1"/>
          </p:cNvPicPr>
          <p:nvPr/>
        </p:nvPicPr>
        <p:blipFill>
          <a:blip r:embed="rId2"/>
          <a:stretch>
            <a:fillRect/>
          </a:stretch>
        </p:blipFill>
        <p:spPr>
          <a:xfrm>
            <a:off x="1719175" y="4086226"/>
            <a:ext cx="3546455" cy="2324100"/>
          </a:xfrm>
          <a:prstGeom prst="rect">
            <a:avLst/>
          </a:prstGeom>
          <a:effectLst>
            <a:glow rad="1536700">
              <a:schemeClr val="accent1">
                <a:alpha val="40000"/>
              </a:schemeClr>
            </a:glow>
            <a:outerShdw blurRad="165100" dir="6600000" sx="24000" sy="24000" algn="ctr" rotWithShape="0">
              <a:srgbClr val="000000">
                <a:alpha val="48000"/>
              </a:srgbClr>
            </a:outerShdw>
          </a:effectLst>
        </p:spPr>
      </p:pic>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smtClean="0"/>
              <a:t>CONCLUSION</a:t>
            </a:r>
            <a:endParaRPr lang="en-US" dirty="0"/>
          </a:p>
        </p:txBody>
      </p:sp>
      <p:sp>
        <p:nvSpPr>
          <p:cNvPr id="19" name="Text Placeholder 18">
            <a:extLst>
              <a:ext uri="{FF2B5EF4-FFF2-40B4-BE49-F238E27FC236}">
                <a16:creationId xmlns:a16="http://schemas.microsoft.com/office/drawing/2014/main" xmlns="" id="{782206B1-586F-4254-9B36-D06C4E294ACF}"/>
              </a:ext>
            </a:extLst>
          </p:cNvPr>
          <p:cNvSpPr>
            <a:spLocks noGrp="1"/>
          </p:cNvSpPr>
          <p:nvPr>
            <p:ph type="body" sz="quarter" idx="18"/>
          </p:nvPr>
        </p:nvSpPr>
        <p:spPr>
          <a:xfrm>
            <a:off x="319490" y="2368627"/>
            <a:ext cx="9871112" cy="3360144"/>
          </a:xfrm>
        </p:spPr>
        <p:txBody>
          <a:bodyPr/>
          <a:lstStyle/>
          <a:p>
            <a:r>
              <a:rPr lang="en-US" sz="1600" dirty="0"/>
              <a:t>This paper solution is for highly secured reliable </a:t>
            </a:r>
            <a:r>
              <a:rPr lang="en-US" sz="1600" dirty="0" smtClean="0"/>
              <a:t> Bank locker Security </a:t>
            </a:r>
            <a:r>
              <a:rPr lang="en-US" sz="1600" dirty="0"/>
              <a:t>system. The system will effectively detect and </a:t>
            </a:r>
            <a:r>
              <a:rPr lang="en-US" sz="1600" dirty="0" smtClean="0"/>
              <a:t>control </a:t>
            </a:r>
            <a:r>
              <a:rPr lang="en-US" sz="1600" dirty="0"/>
              <a:t>unauthorized access by considering safety of the bank locker rooms. It will convince the bank customers to </a:t>
            </a:r>
            <a:r>
              <a:rPr lang="en-US" sz="1600" dirty="0" smtClean="0"/>
              <a:t>use </a:t>
            </a:r>
            <a:r>
              <a:rPr lang="en-US" sz="1600" dirty="0"/>
              <a:t>system and hence defend their valuable things from robber and also any harm. This system is used where top </a:t>
            </a:r>
            <a:r>
              <a:rPr lang="en-US" sz="1600" dirty="0" smtClean="0"/>
              <a:t>level </a:t>
            </a:r>
            <a:r>
              <a:rPr lang="en-US" sz="1600" dirty="0"/>
              <a:t>security is needed. The future enhancement to this work could be done by adding some more aspect such as </a:t>
            </a:r>
            <a:r>
              <a:rPr lang="en-US" sz="1600" dirty="0" smtClean="0"/>
              <a:t>face </a:t>
            </a:r>
            <a:r>
              <a:rPr lang="en-US" sz="1600" dirty="0"/>
              <a:t>recognition. Therefore it improved the reliability of bank locker and unauthorized access will be minimized. </a:t>
            </a:r>
            <a:r>
              <a:rPr lang="en-US" sz="1600" dirty="0" smtClean="0"/>
              <a:t>The </a:t>
            </a:r>
            <a:r>
              <a:rPr lang="en-US" sz="1600" dirty="0"/>
              <a:t>enhancement could be further applied to identify the illegal entrance.</a:t>
            </a:r>
          </a:p>
        </p:txBody>
      </p:sp>
      <p:sp>
        <p:nvSpPr>
          <p:cNvPr id="2" name="Slide Number Placeholder 1">
            <a:extLst>
              <a:ext uri="{FF2B5EF4-FFF2-40B4-BE49-F238E27FC236}">
                <a16:creationId xmlns:a16="http://schemas.microsoft.com/office/drawing/2014/main" xmlns="" id="{2F478C69-0A1D-45FF-8600-ED903803FFE1}"/>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A4CD37D6-FE32-48E3-A3AD-F07BE6A19FA1}"/>
              </a:ext>
            </a:extLst>
          </p:cNvPr>
          <p:cNvSpPr>
            <a:spLocks noGrp="1"/>
          </p:cNvSpPr>
          <p:nvPr>
            <p:ph type="title"/>
          </p:nvPr>
        </p:nvSpPr>
        <p:spPr>
          <a:xfrm>
            <a:off x="533399" y="3200400"/>
            <a:ext cx="7551057" cy="2859313"/>
          </a:xfrm>
        </p:spPr>
        <p:txBody>
          <a:bodyPr>
            <a:normAutofit/>
          </a:bodyPr>
          <a:lstStyle/>
          <a:p>
            <a:r>
              <a:rPr lang="en-US" sz="7200" dirty="0" smtClean="0"/>
              <a:t>THANK YOU</a:t>
            </a:r>
            <a:br>
              <a:rPr lang="en-US" sz="7200" dirty="0" smtClean="0"/>
            </a:br>
            <a:endParaRPr lang="en-US" sz="7200" dirty="0"/>
          </a:p>
        </p:txBody>
      </p:sp>
      <p:sp>
        <p:nvSpPr>
          <p:cNvPr id="2" name="Slide Number Placeholder 1">
            <a:extLst>
              <a:ext uri="{FF2B5EF4-FFF2-40B4-BE49-F238E27FC236}">
                <a16:creationId xmlns:a16="http://schemas.microsoft.com/office/drawing/2014/main" xmlns="" id="{8EDC7217-2779-44E0-9E6D-3B3879516A1D}"/>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56919" y="1285499"/>
            <a:ext cx="7781544" cy="859055"/>
          </a:xfrm>
        </p:spPr>
        <p:txBody>
          <a:bodyPr>
            <a:normAutofit/>
          </a:bodyPr>
          <a:lstStyle/>
          <a:p>
            <a:r>
              <a:rPr lang="en-US" dirty="0" smtClean="0"/>
              <a:t>Introduction</a:t>
            </a:r>
            <a:endParaRPr lang="en-US"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361239" y="2737484"/>
            <a:ext cx="8277224" cy="3577591"/>
          </a:xfrm>
        </p:spPr>
        <p:txBody>
          <a:bodyPr>
            <a:normAutofit lnSpcReduction="10000"/>
          </a:bodyPr>
          <a:lstStyle/>
          <a:p>
            <a:r>
              <a:rPr lang="en-IN" sz="1800" dirty="0"/>
              <a:t>The objective of this project to design a “BANK </a:t>
            </a:r>
            <a:r>
              <a:rPr lang="en-IN" sz="1800" dirty="0" smtClean="0"/>
              <a:t>LOCKER </a:t>
            </a:r>
            <a:r>
              <a:rPr lang="en-IN" sz="1800" dirty="0"/>
              <a:t>SECURITY SYSTEM USING ANDROID APPLICATION” by using Android phone, Bluetooth module and android application. User has to just press a button on the Application present in the mobile in order to open or close the locker which is very easy and safe for the use</a:t>
            </a:r>
            <a:r>
              <a:rPr lang="en-IN" dirty="0"/>
              <a:t>r</a:t>
            </a:r>
            <a:r>
              <a:rPr lang="en-IN" dirty="0" smtClean="0"/>
              <a:t>.</a:t>
            </a:r>
          </a:p>
          <a:p>
            <a:endParaRPr lang="en-IN" dirty="0"/>
          </a:p>
          <a:p>
            <a:pPr marL="285750" lvl="0" indent="-285750" fontAlgn="base">
              <a:buFont typeface="Arial" panose="020B0604020202020204" pitchFamily="34" charset="0"/>
              <a:buChar char="•"/>
            </a:pPr>
            <a:r>
              <a:rPr lang="en-IN" dirty="0"/>
              <a:t>Everything is automated which reduce the risk factor. </a:t>
            </a:r>
          </a:p>
          <a:p>
            <a:pPr marL="285750" lvl="0" indent="-285750" fontAlgn="base">
              <a:buFont typeface="Arial" panose="020B0604020202020204" pitchFamily="34" charset="0"/>
              <a:buChar char="•"/>
            </a:pPr>
            <a:r>
              <a:rPr lang="en-IN" dirty="0"/>
              <a:t>Flexibility in generating of information. </a:t>
            </a:r>
          </a:p>
          <a:p>
            <a:pPr marL="285750" lvl="0" indent="-285750" fontAlgn="base">
              <a:buFont typeface="Arial" panose="020B0604020202020204" pitchFamily="34" charset="0"/>
              <a:buChar char="•"/>
            </a:pPr>
            <a:r>
              <a:rPr lang="en-IN" dirty="0"/>
              <a:t>Quick retrieved and maintenance of data. </a:t>
            </a:r>
          </a:p>
          <a:p>
            <a:pPr marL="285750" lvl="0" indent="-285750" fontAlgn="base">
              <a:buFont typeface="Arial" panose="020B0604020202020204" pitchFamily="34" charset="0"/>
              <a:buChar char="•"/>
            </a:pPr>
            <a:r>
              <a:rPr lang="en-IN" dirty="0"/>
              <a:t>Highly accurate. </a:t>
            </a:r>
          </a:p>
          <a:p>
            <a:pPr marL="285750" indent="-285750">
              <a:buFont typeface="Arial" panose="020B0604020202020204" pitchFamily="34" charset="0"/>
              <a:buChar char="•"/>
            </a:pPr>
            <a:r>
              <a:rPr lang="en-IN" dirty="0"/>
              <a:t>User satisfaction</a:t>
            </a:r>
            <a:r>
              <a:rPr lang="en-IN" dirty="0" smtClean="0"/>
              <a:t> </a:t>
            </a:r>
            <a:endParaRPr lang="en-IN" dirty="0"/>
          </a:p>
          <a:p>
            <a:pPr marL="285750" indent="-285750">
              <a:buFont typeface="Arial" panose="020B0604020202020204" pitchFamily="34" charset="0"/>
              <a:buChar char="•"/>
            </a:pPr>
            <a:endParaRPr lang="en-US" dirty="0" smtClean="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flipH="1">
            <a:off x="538384" y="1563880"/>
            <a:ext cx="7879221" cy="4862558"/>
          </a:xfrm>
        </p:spPr>
        <p:txBody>
          <a:bodyPr>
            <a:normAutofit/>
          </a:bodyPr>
          <a:lstStyle/>
          <a:p>
            <a:r>
              <a:rPr lang="en-IN" dirty="0"/>
              <a:t>The traditional methods used by most banks rely on manual locks and PIN numbers/passwords, which are not completely secure</a:t>
            </a:r>
            <a:r>
              <a:rPr lang="en-IN" dirty="0" smtClean="0"/>
              <a:t>.</a:t>
            </a:r>
            <a:r>
              <a:rPr lang="en-IN" dirty="0"/>
              <a:t> Still, many banks struggle to prevent illegal access and break-ins, and to prevent disclosure of secret </a:t>
            </a:r>
            <a:r>
              <a:rPr lang="en-IN" dirty="0" smtClean="0"/>
              <a:t>information.</a:t>
            </a:r>
            <a:r>
              <a:rPr lang="en-IN" dirty="0"/>
              <a:t> Still, many banks struggle to prevent illegal access and break-ins, and to prevent disclosure of secret information. These are all problems with traditional safe deposit boxes and lead to bank robberies. The security of these safe deposit boxes must be ensured and verified by strong authentication mechanisms to limit unauthorized </a:t>
            </a:r>
            <a:r>
              <a:rPr lang="en-IN" dirty="0" smtClean="0"/>
              <a:t>access .Still , </a:t>
            </a:r>
            <a:r>
              <a:rPr lang="en-IN" dirty="0"/>
              <a:t>many banks struggle to prevent illegal access and break-ins, and to prevent disclosure of secret information. These are all problems with traditional safe deposit boxes and lead to bank </a:t>
            </a:r>
            <a:r>
              <a:rPr lang="en-IN" dirty="0" smtClean="0"/>
              <a:t>robberies .In </a:t>
            </a:r>
            <a:r>
              <a:rPr lang="en-IN" dirty="0"/>
              <a:t>our project, we implement a bank locker security system based on an Android application using an </a:t>
            </a:r>
            <a:r>
              <a:rPr lang="en-IN" dirty="0" err="1" smtClean="0"/>
              <a:t>Ardiuno</a:t>
            </a:r>
            <a:r>
              <a:rPr lang="en-IN" dirty="0" smtClean="0"/>
              <a:t> </a:t>
            </a:r>
            <a:r>
              <a:rPr lang="en-IN" dirty="0"/>
              <a:t>UNO board and a Bluetooth module, which gives us more security than traditional bank locker security systems that use keys for their bank accounts. The project is completely based on the operation of the servo motor which is mainly used as a system to open the lock. </a:t>
            </a:r>
          </a:p>
          <a:p>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Title 3"/>
          <p:cNvSpPr>
            <a:spLocks noGrp="1"/>
          </p:cNvSpPr>
          <p:nvPr>
            <p:ph type="title"/>
          </p:nvPr>
        </p:nvSpPr>
        <p:spPr>
          <a:xfrm>
            <a:off x="2759456" y="258154"/>
            <a:ext cx="7781544" cy="859055"/>
          </a:xfrm>
        </p:spPr>
        <p:txBody>
          <a:bodyPr/>
          <a:lstStyle/>
          <a:p>
            <a:r>
              <a:rPr lang="en-IN" dirty="0" smtClean="0"/>
              <a:t>Problem Statement</a:t>
            </a:r>
            <a:endParaRPr lang="en-IN" dirty="0"/>
          </a:p>
        </p:txBody>
      </p:sp>
    </p:spTree>
    <p:extLst>
      <p:ext uri="{BB962C8B-B14F-4D97-AF65-F5344CB8AC3E}">
        <p14:creationId xmlns:p14="http://schemas.microsoft.com/office/powerpoint/2010/main" val="2893636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33376" y="1990725"/>
            <a:ext cx="7995376" cy="4575328"/>
          </a:xfrm>
        </p:spPr>
        <p:txBody>
          <a:bodyPr>
            <a:normAutofit/>
          </a:bodyPr>
          <a:lstStyle/>
          <a:p>
            <a:r>
              <a:rPr lang="en-IN" dirty="0"/>
              <a:t>To avoid the limitation of current system it’s necessary to design and  develop a new system which have the following benefit and the existing system.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Bank </a:t>
            </a:r>
            <a:r>
              <a:rPr lang="en-US" dirty="0"/>
              <a:t>security </a:t>
            </a:r>
            <a:r>
              <a:rPr lang="en-US" dirty="0" smtClean="0"/>
              <a:t>system</a:t>
            </a:r>
          </a:p>
          <a:p>
            <a:pPr marL="285750" indent="-285750">
              <a:buFont typeface="Arial" panose="020B0604020202020204" pitchFamily="34" charset="0"/>
              <a:buChar char="•"/>
            </a:pPr>
            <a:r>
              <a:rPr lang="en-US" dirty="0" smtClean="0"/>
              <a:t>Home </a:t>
            </a:r>
            <a:r>
              <a:rPr lang="en-US" dirty="0"/>
              <a:t>security system</a:t>
            </a:r>
          </a:p>
          <a:p>
            <a:pPr marL="285750" indent="-285750">
              <a:buFont typeface="Arial" panose="020B0604020202020204" pitchFamily="34" charset="0"/>
              <a:buChar char="•"/>
            </a:pPr>
            <a:r>
              <a:rPr lang="en-US" dirty="0" smtClean="0"/>
              <a:t>It </a:t>
            </a:r>
            <a:r>
              <a:rPr lang="en-US" dirty="0"/>
              <a:t>is use for protection and safety purpose</a:t>
            </a:r>
          </a:p>
          <a:p>
            <a:pPr marL="285750" indent="-285750">
              <a:buFont typeface="Arial" panose="020B0604020202020204" pitchFamily="34" charset="0"/>
              <a:buChar char="•"/>
            </a:pPr>
            <a:r>
              <a:rPr lang="en-US" dirty="0" smtClean="0"/>
              <a:t>Industrial </a:t>
            </a:r>
            <a:r>
              <a:rPr lang="en-US" dirty="0"/>
              <a:t>security </a:t>
            </a:r>
            <a:r>
              <a:rPr lang="en-US" dirty="0" smtClean="0"/>
              <a:t>system</a:t>
            </a:r>
          </a:p>
          <a:p>
            <a:pPr marL="285750" indent="-285750">
              <a:buFont typeface="Arial" panose="020B0604020202020204" pitchFamily="34" charset="0"/>
              <a:buChar char="•"/>
            </a:pPr>
            <a:r>
              <a:rPr lang="en-US" dirty="0" smtClean="0"/>
              <a:t>Door Lock security system</a:t>
            </a:r>
          </a:p>
          <a:p>
            <a:pPr marL="285750" indent="-285750">
              <a:buFont typeface="Arial" panose="020B0604020202020204" pitchFamily="34" charset="0"/>
              <a:buChar char="•"/>
            </a:pPr>
            <a:r>
              <a:rPr lang="en-US" dirty="0"/>
              <a:t>High accuracy in terms of security.</a:t>
            </a:r>
          </a:p>
          <a:p>
            <a:pPr marL="285750" indent="-285750">
              <a:buFont typeface="Arial" panose="020B0604020202020204" pitchFamily="34" charset="0"/>
              <a:buChar char="•"/>
            </a:pPr>
            <a:r>
              <a:rPr lang="en-US" dirty="0" smtClean="0"/>
              <a:t>No </a:t>
            </a:r>
            <a:r>
              <a:rPr lang="en-US" dirty="0"/>
              <a:t>one can hack or crack the system because of using the Android App.</a:t>
            </a:r>
          </a:p>
          <a:p>
            <a:pPr marL="285750" indent="-285750">
              <a:buFont typeface="Arial" panose="020B0604020202020204" pitchFamily="34" charset="0"/>
              <a:buChar char="•"/>
            </a:pPr>
            <a:r>
              <a:rPr lang="en-US" dirty="0" smtClean="0"/>
              <a:t>It </a:t>
            </a:r>
            <a:r>
              <a:rPr lang="en-US" dirty="0"/>
              <a:t>is easy to use and required no special training and equipment.</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Title 3"/>
          <p:cNvSpPr>
            <a:spLocks noGrp="1"/>
          </p:cNvSpPr>
          <p:nvPr>
            <p:ph type="title"/>
          </p:nvPr>
        </p:nvSpPr>
        <p:spPr>
          <a:xfrm>
            <a:off x="333376" y="1051055"/>
            <a:ext cx="9033832" cy="859055"/>
          </a:xfrm>
        </p:spPr>
        <p:txBody>
          <a:bodyPr>
            <a:normAutofit/>
          </a:bodyPr>
          <a:lstStyle/>
          <a:p>
            <a:r>
              <a:rPr lang="en-IN" dirty="0" smtClean="0"/>
              <a:t>Aim &amp; Applications</a:t>
            </a:r>
            <a:endParaRPr lang="en-IN" dirty="0"/>
          </a:p>
        </p:txBody>
      </p:sp>
    </p:spTree>
    <p:extLst>
      <p:ext uri="{BB962C8B-B14F-4D97-AF65-F5344CB8AC3E}">
        <p14:creationId xmlns:p14="http://schemas.microsoft.com/office/powerpoint/2010/main" val="2359423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09600" y="2858835"/>
            <a:ext cx="7448550" cy="5067300"/>
          </a:xfrm>
        </p:spPr>
        <p:txBody>
          <a:bodyPr>
            <a:normAutofit lnSpcReduction="10000"/>
          </a:bodyPr>
          <a:lstStyle/>
          <a:p>
            <a:pPr marL="285750" lvl="0" indent="-285750" fontAlgn="base">
              <a:buFont typeface="Arial" panose="020B0604020202020204" pitchFamily="34" charset="0"/>
              <a:buChar char="•"/>
            </a:pPr>
            <a:r>
              <a:rPr lang="en-IN" dirty="0"/>
              <a:t>The proposed system due to the use of hardware’s makes it more faster and prominent for the user.  </a:t>
            </a:r>
          </a:p>
          <a:p>
            <a:pPr marL="285750" lvl="0" indent="-285750" fontAlgn="base">
              <a:buFont typeface="Arial" panose="020B0604020202020204" pitchFamily="34" charset="0"/>
              <a:buChar char="•"/>
            </a:pPr>
            <a:r>
              <a:rPr lang="en-IN" dirty="0"/>
              <a:t>Transfer of information from Application  to  Servo motor become  easier and faster. </a:t>
            </a:r>
          </a:p>
          <a:p>
            <a:pPr marL="285750" lvl="0" indent="-285750" fontAlgn="base">
              <a:buFont typeface="Arial" panose="020B0604020202020204" pitchFamily="34" charset="0"/>
              <a:buChar char="•"/>
            </a:pPr>
            <a:r>
              <a:rPr lang="en-IN" dirty="0"/>
              <a:t>Managing and maintaining data becomes easier and cost effective due to very high amount and reliability of storage space available in the proposed system. </a:t>
            </a:r>
          </a:p>
          <a:p>
            <a:pPr marL="285750" lvl="0" indent="-285750" fontAlgn="base">
              <a:buFont typeface="Arial" panose="020B0604020202020204" pitchFamily="34" charset="0"/>
              <a:buChar char="•"/>
            </a:pPr>
            <a:r>
              <a:rPr lang="en-IN" dirty="0"/>
              <a:t>Customer services can not only be satisfied but also enhanced to the extent that one can open or the closer the locker anytime</a:t>
            </a:r>
            <a:r>
              <a:rPr lang="en-IN" dirty="0" smtClean="0"/>
              <a:t>.</a:t>
            </a:r>
            <a:endParaRPr lang="en-IN" b="1" dirty="0" smtClean="0"/>
          </a:p>
          <a:p>
            <a:pPr marL="285750" indent="-285750">
              <a:buFont typeface="Arial" panose="020B0604020202020204" pitchFamily="34" charset="0"/>
              <a:buChar char="•"/>
            </a:pPr>
            <a:r>
              <a:rPr lang="en-US" dirty="0"/>
              <a:t>No one can hack or crack the system because of using the Android App</a:t>
            </a:r>
            <a:r>
              <a:rPr lang="en-US" dirty="0" smtClean="0"/>
              <a:t>.</a:t>
            </a:r>
            <a:endParaRPr lang="en-US" dirty="0"/>
          </a:p>
          <a:p>
            <a:pPr marL="285750" indent="-285750">
              <a:buFont typeface="Arial" panose="020B0604020202020204" pitchFamily="34" charset="0"/>
              <a:buChar char="•"/>
            </a:pPr>
            <a:r>
              <a:rPr lang="en-US" dirty="0"/>
              <a:t>It is easy to use and required no special training and equipment.</a:t>
            </a:r>
          </a:p>
          <a:p>
            <a:pPr marL="285750" lvl="0" indent="-285750" fontAlgn="base">
              <a:buFont typeface="Arial" panose="020B0604020202020204" pitchFamily="34" charset="0"/>
              <a:buChar char="•"/>
            </a:pPr>
            <a:endParaRPr lang="en-IN" dirty="0"/>
          </a:p>
          <a:p>
            <a:r>
              <a:rPr lang="en-IN" dirty="0"/>
              <a:t> </a:t>
            </a:r>
          </a:p>
          <a:p>
            <a:r>
              <a:rPr lang="en-IN" dirty="0"/>
              <a:t> </a:t>
            </a:r>
          </a:p>
          <a:p>
            <a:r>
              <a:rPr lang="en-IN" dirty="0"/>
              <a:t> </a:t>
            </a:r>
          </a:p>
          <a:p>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itle 3"/>
          <p:cNvSpPr>
            <a:spLocks noGrp="1"/>
          </p:cNvSpPr>
          <p:nvPr>
            <p:ph type="title"/>
          </p:nvPr>
        </p:nvSpPr>
        <p:spPr>
          <a:xfrm>
            <a:off x="1008404" y="632388"/>
            <a:ext cx="8776530" cy="1572427"/>
          </a:xfrm>
        </p:spPr>
        <p:txBody>
          <a:bodyPr>
            <a:normAutofit/>
          </a:bodyPr>
          <a:lstStyle/>
          <a:p>
            <a:r>
              <a:rPr lang="en-IN" sz="6000" dirty="0" smtClean="0"/>
              <a:t>Advantages</a:t>
            </a:r>
            <a:endParaRPr lang="en-IN" sz="6000" dirty="0"/>
          </a:p>
        </p:txBody>
      </p:sp>
    </p:spTree>
    <p:extLst>
      <p:ext uri="{BB962C8B-B14F-4D97-AF65-F5344CB8AC3E}">
        <p14:creationId xmlns:p14="http://schemas.microsoft.com/office/powerpoint/2010/main" val="3510285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70685" y="3525229"/>
            <a:ext cx="7791450" cy="5153025"/>
          </a:xfrm>
        </p:spPr>
        <p:txBody>
          <a:bodyPr/>
          <a:lstStyle/>
          <a:p>
            <a:r>
              <a:rPr lang="en-IN" dirty="0"/>
              <a:t>In this project we propose a </a:t>
            </a:r>
            <a:r>
              <a:rPr lang="en-IN" dirty="0" err="1"/>
              <a:t>Arduino</a:t>
            </a:r>
            <a:r>
              <a:rPr lang="en-IN" dirty="0"/>
              <a:t>, Application &amp; Bluetooth based secure access which can provide a sophisticated locker system for banks. This system contains </a:t>
            </a:r>
            <a:r>
              <a:rPr lang="en-IN" dirty="0" err="1"/>
              <a:t>Arduino</a:t>
            </a:r>
            <a:r>
              <a:rPr lang="en-IN" dirty="0"/>
              <a:t> UNO Board, Bluetooth module &amp; Servo Motor. Basically, we are using the servo motor as a door lock which is directly connected to the </a:t>
            </a:r>
            <a:r>
              <a:rPr lang="en-IN" dirty="0" err="1"/>
              <a:t>Arduino</a:t>
            </a:r>
            <a:r>
              <a:rPr lang="en-IN" dirty="0"/>
              <a:t> board with code implemented in it. With the help Bluetooth module, the servo motor rotates considering the order of Android Application </a:t>
            </a:r>
            <a:r>
              <a:rPr lang="en-IN" dirty="0" smtClean="0"/>
              <a:t>through </a:t>
            </a:r>
            <a:r>
              <a:rPr lang="en-IN" dirty="0"/>
              <a:t>which  Bluetooth is connected. As per the user presses the button on the Application, the door gets open and closed on the users order.  </a:t>
            </a:r>
          </a:p>
          <a:p>
            <a:r>
              <a:rPr lang="en-IN" dirty="0"/>
              <a:t> </a:t>
            </a:r>
          </a:p>
          <a:p>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itle 3"/>
          <p:cNvSpPr>
            <a:spLocks noGrp="1"/>
          </p:cNvSpPr>
          <p:nvPr>
            <p:ph type="title"/>
          </p:nvPr>
        </p:nvSpPr>
        <p:spPr>
          <a:xfrm>
            <a:off x="1273324" y="837488"/>
            <a:ext cx="8614159" cy="1965532"/>
          </a:xfrm>
        </p:spPr>
        <p:txBody>
          <a:bodyPr>
            <a:noAutofit/>
          </a:bodyPr>
          <a:lstStyle/>
          <a:p>
            <a:r>
              <a:rPr lang="en-IN" sz="4800" dirty="0" smtClean="0"/>
              <a:t>Methodology &amp;</a:t>
            </a:r>
            <a:r>
              <a:rPr lang="en-IN" sz="4800" dirty="0"/>
              <a:t> </a:t>
            </a:r>
            <a:r>
              <a:rPr lang="en-IN" sz="4800" dirty="0" smtClean="0"/>
              <a:t>Implementation </a:t>
            </a:r>
            <a:endParaRPr lang="en-IN" sz="4800" dirty="0"/>
          </a:p>
        </p:txBody>
      </p:sp>
    </p:spTree>
    <p:extLst>
      <p:ext uri="{BB962C8B-B14F-4D97-AF65-F5344CB8AC3E}">
        <p14:creationId xmlns:p14="http://schemas.microsoft.com/office/powerpoint/2010/main" val="3132434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D179B88-D43C-4A31-9A52-3498E9430782}"/>
              </a:ext>
            </a:extLst>
          </p:cNvPr>
          <p:cNvSpPr>
            <a:spLocks noGrp="1"/>
          </p:cNvSpPr>
          <p:nvPr>
            <p:ph type="title"/>
          </p:nvPr>
        </p:nvSpPr>
        <p:spPr>
          <a:xfrm>
            <a:off x="386488" y="774211"/>
            <a:ext cx="7781544" cy="859055"/>
          </a:xfrm>
        </p:spPr>
        <p:txBody>
          <a:bodyPr/>
          <a:lstStyle/>
          <a:p>
            <a:r>
              <a:rPr lang="en-US" dirty="0" smtClean="0"/>
              <a:t>Block Diagram</a:t>
            </a:r>
            <a:endParaRPr lang="en-US" dirty="0"/>
          </a:p>
        </p:txBody>
      </p:sp>
      <p:sp>
        <p:nvSpPr>
          <p:cNvPr id="2" name="Slide Number Placeholder 1">
            <a:extLst>
              <a:ext uri="{FF2B5EF4-FFF2-40B4-BE49-F238E27FC236}">
                <a16:creationId xmlns:a16="http://schemas.microsoft.com/office/drawing/2014/main" xmlns="" id="{8B065C75-272B-4BB5-BA23-D80E8654D62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3" name="AutoShape 2" descr="blob:https://web.whatsapp.com/4827f7fd-2f9f-48f5-8690-23e92150c70a"/>
          <p:cNvSpPr>
            <a:spLocks noChangeAspect="1" noChangeArrowheads="1"/>
          </p:cNvSpPr>
          <p:nvPr/>
        </p:nvSpPr>
        <p:spPr bwMode="auto">
          <a:xfrm>
            <a:off x="1283796" y="2730940"/>
            <a:ext cx="2550074" cy="25500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blob:https://web.whatsapp.com/4827f7fd-2f9f-48f5-8690-23e92150c70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blob:https://web.whatsapp.com/4827f7fd-2f9f-48f5-8690-23e92150c70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115" y="2201862"/>
            <a:ext cx="6858000" cy="4295775"/>
          </a:xfrm>
          <a:prstGeom prst="rect">
            <a:avLst/>
          </a:prstGeom>
        </p:spPr>
      </p:pic>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0535" y="266700"/>
            <a:ext cx="7781544" cy="859055"/>
          </a:xfrm>
        </p:spPr>
        <p:txBody>
          <a:bodyPr/>
          <a:lstStyle/>
          <a:p>
            <a:r>
              <a:rPr lang="en-IN" dirty="0" smtClean="0"/>
              <a:t>Workflow of System</a:t>
            </a:r>
            <a:endParaRPr lang="en-IN" dirty="0"/>
          </a:p>
        </p:txBody>
      </p:sp>
      <p:sp>
        <p:nvSpPr>
          <p:cNvPr id="4" name="Slide Number Placeholder 3"/>
          <p:cNvSpPr>
            <a:spLocks noGrp="1"/>
          </p:cNvSpPr>
          <p:nvPr>
            <p:ph type="sldNum" sz="quarter" idx="12"/>
          </p:nvPr>
        </p:nvSpPr>
        <p:spPr/>
        <p:txBody>
          <a:bodyPr/>
          <a:lstStyle/>
          <a:p>
            <a:fld id="{C263D6C4-4840-40CC-AC84-17E24B3B7BDE}" type="slidenum">
              <a:rPr lang="en-US" noProof="0" smtClean="0"/>
              <a:pPr/>
              <a:t>8</a:t>
            </a:fld>
            <a:endParaRPr lang="en-US" noProof="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04" y="1735137"/>
            <a:ext cx="6243637" cy="4762500"/>
          </a:xfrm>
          <a:prstGeom prst="rect">
            <a:avLst/>
          </a:prstGeom>
        </p:spPr>
      </p:pic>
    </p:spTree>
    <p:extLst>
      <p:ext uri="{BB962C8B-B14F-4D97-AF65-F5344CB8AC3E}">
        <p14:creationId xmlns:p14="http://schemas.microsoft.com/office/powerpoint/2010/main" val="3855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307649" y="568562"/>
            <a:ext cx="11513321" cy="1421928"/>
          </a:xfrm>
        </p:spPr>
        <p:txBody>
          <a:bodyPr/>
          <a:lstStyle/>
          <a:p>
            <a:r>
              <a:rPr lang="en-US" sz="4800" dirty="0" smtClean="0"/>
              <a:t>Hardware &amp; Software </a:t>
            </a:r>
            <a:r>
              <a:rPr lang="en-US" sz="4800" dirty="0" smtClean="0"/>
              <a:t/>
            </a:r>
            <a:br>
              <a:rPr lang="en-US" sz="4800" dirty="0" smtClean="0"/>
            </a:br>
            <a:r>
              <a:rPr lang="en-US" sz="4800" dirty="0" smtClean="0"/>
              <a:t>Requirements</a:t>
            </a:r>
            <a:endParaRPr lang="en-US" sz="4800"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a:xfrm>
            <a:off x="512866" y="2404394"/>
            <a:ext cx="6718300" cy="4093243"/>
          </a:xfrm>
        </p:spPr>
        <p:txBody>
          <a:bodyPr/>
          <a:lstStyle/>
          <a:p>
            <a:r>
              <a:rPr lang="en-US" dirty="0" smtClean="0"/>
              <a:t>ARDUINO UNO</a:t>
            </a:r>
          </a:p>
          <a:p>
            <a:r>
              <a:rPr lang="en-IN" sz="1800" dirty="0"/>
              <a:t>Minimum 64 MB RAM (128 MB Desirable) at Computer</a:t>
            </a:r>
            <a:endParaRPr lang="en-US" sz="1800" dirty="0" smtClean="0"/>
          </a:p>
          <a:p>
            <a:r>
              <a:rPr lang="en-US" dirty="0" smtClean="0"/>
              <a:t>MICRO SERVO </a:t>
            </a:r>
            <a:r>
              <a:rPr lang="en-US" dirty="0" smtClean="0"/>
              <a:t>MOTOR</a:t>
            </a:r>
          </a:p>
          <a:p>
            <a:r>
              <a:rPr lang="en-US" dirty="0" smtClean="0"/>
              <a:t>POWER SUPPLY(POWER BANK/ 5V </a:t>
            </a:r>
            <a:r>
              <a:rPr lang="en-US" dirty="0" smtClean="0"/>
              <a:t>BATTERY0</a:t>
            </a:r>
            <a:endParaRPr lang="en-US" dirty="0" smtClean="0"/>
          </a:p>
          <a:p>
            <a:r>
              <a:rPr lang="en-US" dirty="0" smtClean="0"/>
              <a:t>BLUETOOTH MODULE ( BLUETOOTH HC-05</a:t>
            </a:r>
            <a:r>
              <a:rPr lang="en-US" dirty="0" smtClean="0"/>
              <a:t>)</a:t>
            </a:r>
            <a:endParaRPr lang="en-US" dirty="0" smtClean="0"/>
          </a:p>
          <a:p>
            <a:r>
              <a:rPr lang="en-US" dirty="0" smtClean="0"/>
              <a:t>SET OF JUMPER WIRES(MM/FF/MF)</a:t>
            </a:r>
          </a:p>
          <a:p>
            <a:r>
              <a:rPr lang="en-US" dirty="0" smtClean="0"/>
              <a:t>ANDRIOD PHONE</a:t>
            </a:r>
          </a:p>
          <a:p>
            <a:r>
              <a:rPr lang="en-US" dirty="0" smtClean="0"/>
              <a:t>USB CABEL</a:t>
            </a:r>
          </a:p>
          <a:p>
            <a:r>
              <a:rPr lang="en-US" dirty="0" smtClean="0"/>
              <a:t>ARDUINO IDE</a:t>
            </a:r>
          </a:p>
          <a:p>
            <a:r>
              <a:rPr lang="en-US" dirty="0" smtClean="0"/>
              <a:t>SERVO MOTOR CONTROL ANDROID </a:t>
            </a:r>
            <a:r>
              <a:rPr lang="en-US" dirty="0" smtClean="0"/>
              <a:t>APP</a:t>
            </a:r>
          </a:p>
          <a:p>
            <a:r>
              <a:rPr lang="en-US" dirty="0" smtClean="0"/>
              <a:t>WINDOWS OR LINUX SOFTWARE</a:t>
            </a:r>
            <a:endParaRPr lang="en-US" dirty="0" smtClean="0"/>
          </a:p>
          <a:p>
            <a:endParaRPr lang="en-US" dirty="0" smtClean="0"/>
          </a:p>
          <a:p>
            <a:endParaRPr lang="en-US" dirty="0" smtClean="0"/>
          </a:p>
          <a:p>
            <a:endParaRPr lang="en-US" dirty="0" smtClean="0"/>
          </a:p>
          <a:p>
            <a:endParaRPr lang="en-US" dirty="0"/>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http://www.w3.org/XML/1998/namespace"/>
    <ds:schemaRef ds:uri="http://purl.org/dc/dcmitype/"/>
    <ds:schemaRef ds:uri="http://schemas.microsoft.com/office/2006/metadata/properties"/>
    <ds:schemaRef ds:uri="71af3243-3dd4-4a8d-8c0d-dd76da1f02a5"/>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16c05727-aa75-4e4a-9b5f-8a80a1165891"/>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794</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Tahoma</vt:lpstr>
      <vt:lpstr>Trade Gothic LT Pro</vt:lpstr>
      <vt:lpstr>Trebuchet MS</vt:lpstr>
      <vt:lpstr>Office Theme</vt:lpstr>
      <vt:lpstr>  Bank Locker Security System using Android Application</vt:lpstr>
      <vt:lpstr>Introduction</vt:lpstr>
      <vt:lpstr>Problem Statement</vt:lpstr>
      <vt:lpstr>Aim &amp; Applications</vt:lpstr>
      <vt:lpstr>Advantages</vt:lpstr>
      <vt:lpstr>Methodology &amp; Implementation </vt:lpstr>
      <vt:lpstr>Block Diagram</vt:lpstr>
      <vt:lpstr>Workflow of System</vt:lpstr>
      <vt:lpstr>Hardware &amp; Software  Requirements</vt:lpstr>
      <vt:lpstr>CONCLUSION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2022-10-23T09:59:26Z</dcterms:created>
  <dcterms:modified xsi:type="dcterms:W3CDTF">2022-10-30T18:12:34Z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